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16"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317"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715000" type="screen16x10"/>
  <p:notesSz cx="9144000" cy="5715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6" d="100"/>
          <a:sy n="96" d="100"/>
        </p:scale>
        <p:origin x="106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7390" y="402843"/>
            <a:ext cx="6715759" cy="452119"/>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3200400"/>
            <a:ext cx="6400800" cy="1428750"/>
          </a:xfrm>
          <a:prstGeom prst="rect">
            <a:avLst/>
          </a:prstGeom>
        </p:spPr>
        <p:txBody>
          <a:bodyPr wrap="square" lIns="0" tIns="0" rIns="0" bIns="0">
            <a:spAutoFit/>
          </a:bodyPr>
          <a:lstStyle>
            <a:lvl1pPr>
              <a:defRPr sz="20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6" name="Holder 6"/>
          <p:cNvSpPr>
            <a:spLocks noGrp="1"/>
          </p:cNvSpPr>
          <p:nvPr>
            <p:ph type="sldNum" sz="quarter" idx="7"/>
          </p:nvPr>
        </p:nvSpPr>
        <p:spPr/>
        <p:txBody>
          <a:bodyPr lIns="0" tIns="0" rIns="0" bIns="0"/>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Verdana"/>
                <a:cs typeface="Verdana"/>
              </a:defRPr>
            </a:lvl1pPr>
          </a:lstStyle>
          <a:p>
            <a:endParaRPr/>
          </a:p>
        </p:txBody>
      </p:sp>
      <p:sp>
        <p:nvSpPr>
          <p:cNvPr id="3" name="Holder 3"/>
          <p:cNvSpPr>
            <a:spLocks noGrp="1"/>
          </p:cNvSpPr>
          <p:nvPr>
            <p:ph sz="half" idx="2"/>
          </p:nvPr>
        </p:nvSpPr>
        <p:spPr>
          <a:xfrm>
            <a:off x="457200" y="1314450"/>
            <a:ext cx="3977640" cy="37719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37719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7" name="Holder 7"/>
          <p:cNvSpPr>
            <a:spLocks noGrp="1"/>
          </p:cNvSpPr>
          <p:nvPr>
            <p:ph type="sldNum" sz="quarter" idx="7"/>
          </p:nvPr>
        </p:nvSpPr>
        <p:spPr/>
        <p:txBody>
          <a:bodyPr lIns="0" tIns="0" rIns="0" bIns="0"/>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5" name="Holder 5"/>
          <p:cNvSpPr>
            <a:spLocks noGrp="1"/>
          </p:cNvSpPr>
          <p:nvPr>
            <p:ph type="sldNum" sz="quarter" idx="7"/>
          </p:nvPr>
        </p:nvSpPr>
        <p:spPr/>
        <p:txBody>
          <a:bodyPr lIns="0" tIns="0" rIns="0" bIns="0"/>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4" name="Holder 4"/>
          <p:cNvSpPr>
            <a:spLocks noGrp="1"/>
          </p:cNvSpPr>
          <p:nvPr>
            <p:ph type="sldNum" sz="quarter" idx="7"/>
          </p:nvPr>
        </p:nvSpPr>
        <p:spPr/>
        <p:txBody>
          <a:bodyPr lIns="0" tIns="0" rIns="0" bIns="0"/>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18418" y="0"/>
            <a:ext cx="525580" cy="444842"/>
          </a:xfrm>
          <a:prstGeom prst="rect">
            <a:avLst/>
          </a:prstGeom>
        </p:spPr>
      </p:pic>
      <p:pic>
        <p:nvPicPr>
          <p:cNvPr id="17" name="bg object 17"/>
          <p:cNvPicPr/>
          <p:nvPr/>
        </p:nvPicPr>
        <p:blipFill>
          <a:blip r:embed="rId8" cstate="print"/>
          <a:stretch>
            <a:fillRect/>
          </a:stretch>
        </p:blipFill>
        <p:spPr>
          <a:xfrm>
            <a:off x="9010373" y="558223"/>
            <a:ext cx="55997" cy="5043006"/>
          </a:xfrm>
          <a:prstGeom prst="rect">
            <a:avLst/>
          </a:prstGeom>
        </p:spPr>
      </p:pic>
      <p:sp>
        <p:nvSpPr>
          <p:cNvPr id="2" name="Holder 2"/>
          <p:cNvSpPr>
            <a:spLocks noGrp="1"/>
          </p:cNvSpPr>
          <p:nvPr>
            <p:ph type="title"/>
          </p:nvPr>
        </p:nvSpPr>
        <p:spPr>
          <a:xfrm>
            <a:off x="707390" y="402843"/>
            <a:ext cx="6591934" cy="452119"/>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3" name="Holder 3"/>
          <p:cNvSpPr>
            <a:spLocks noGrp="1"/>
          </p:cNvSpPr>
          <p:nvPr>
            <p:ph type="body" idx="1"/>
          </p:nvPr>
        </p:nvSpPr>
        <p:spPr>
          <a:xfrm>
            <a:off x="707390" y="2156460"/>
            <a:ext cx="4909185" cy="1537335"/>
          </a:xfrm>
          <a:prstGeom prst="rect">
            <a:avLst/>
          </a:prstGeom>
        </p:spPr>
        <p:txBody>
          <a:bodyPr wrap="square" lIns="0" tIns="0" rIns="0" bIns="0">
            <a:spAutoFit/>
          </a:bodyPr>
          <a:lstStyle>
            <a:lvl1pPr>
              <a:defRPr sz="20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5314950"/>
            <a:ext cx="2926080" cy="2857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5314950"/>
            <a:ext cx="2103120" cy="2857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11/27/2023</a:t>
            </a:fld>
            <a:endParaRPr lang="en-US"/>
          </a:p>
        </p:txBody>
      </p:sp>
      <p:sp>
        <p:nvSpPr>
          <p:cNvPr id="6" name="Holder 6"/>
          <p:cNvSpPr>
            <a:spLocks noGrp="1"/>
          </p:cNvSpPr>
          <p:nvPr>
            <p:ph type="sldNum" sz="quarter" idx="7"/>
          </p:nvPr>
        </p:nvSpPr>
        <p:spPr>
          <a:xfrm>
            <a:off x="8627081" y="5355206"/>
            <a:ext cx="378806" cy="154939"/>
          </a:xfrm>
          <a:prstGeom prst="rect">
            <a:avLst/>
          </a:prstGeom>
        </p:spPr>
        <p:txBody>
          <a:bodyPr wrap="square" lIns="0" tIns="0" rIns="0" bIns="0">
            <a:spAutoFit/>
          </a:bodyPr>
          <a:lstStyle>
            <a:lvl1pPr>
              <a:defRPr sz="900" b="0" i="0">
                <a:solidFill>
                  <a:srgbClr val="898989"/>
                </a:solidFill>
                <a:latin typeface="Arial MT"/>
                <a:cs typeface="Arial MT"/>
              </a:defRPr>
            </a:lvl1pPr>
          </a:lstStyle>
          <a:p>
            <a:pPr marL="101600">
              <a:lnSpc>
                <a:spcPts val="975"/>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research.google.com/bigpicture/attacking-discrimination-in-ml/"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7689" y="781812"/>
            <a:ext cx="6085205" cy="1491615"/>
          </a:xfrm>
          <a:prstGeom prst="rect">
            <a:avLst/>
          </a:prstGeom>
        </p:spPr>
        <p:txBody>
          <a:bodyPr vert="horz" wrap="square" lIns="0" tIns="12700" rIns="0" bIns="0" rtlCol="0">
            <a:spAutoFit/>
          </a:bodyPr>
          <a:lstStyle/>
          <a:p>
            <a:pPr marL="4038600">
              <a:lnSpc>
                <a:spcPct val="100000"/>
              </a:lnSpc>
              <a:spcBef>
                <a:spcPts val="100"/>
              </a:spcBef>
            </a:pPr>
            <a:r>
              <a:rPr sz="3200" spc="-229" dirty="0"/>
              <a:t>INFO-</a:t>
            </a:r>
            <a:r>
              <a:rPr sz="3200" spc="-280" dirty="0"/>
              <a:t>H420</a:t>
            </a:r>
            <a:endParaRPr sz="3200"/>
          </a:p>
          <a:p>
            <a:pPr marL="1543050" marR="5080" indent="-1530350">
              <a:lnSpc>
                <a:spcPts val="3820"/>
              </a:lnSpc>
              <a:spcBef>
                <a:spcPts val="160"/>
              </a:spcBef>
            </a:pPr>
            <a:r>
              <a:rPr sz="3200" spc="65" dirty="0"/>
              <a:t>Management</a:t>
            </a:r>
            <a:r>
              <a:rPr sz="3200" spc="-220" dirty="0"/>
              <a:t> </a:t>
            </a:r>
            <a:r>
              <a:rPr sz="3200" dirty="0"/>
              <a:t>of</a:t>
            </a:r>
            <a:r>
              <a:rPr sz="3200" spc="-225" dirty="0"/>
              <a:t> </a:t>
            </a:r>
            <a:r>
              <a:rPr sz="3200" spc="50" dirty="0"/>
              <a:t>Data</a:t>
            </a:r>
            <a:r>
              <a:rPr sz="3200" spc="-220" dirty="0"/>
              <a:t> </a:t>
            </a:r>
            <a:r>
              <a:rPr sz="3200" spc="-10" dirty="0"/>
              <a:t>Science </a:t>
            </a:r>
            <a:r>
              <a:rPr sz="3200" spc="110" dirty="0"/>
              <a:t>and</a:t>
            </a:r>
            <a:r>
              <a:rPr sz="3200" spc="-245" dirty="0"/>
              <a:t> Business</a:t>
            </a:r>
            <a:r>
              <a:rPr sz="3200" spc="-240" dirty="0"/>
              <a:t> </a:t>
            </a:r>
            <a:r>
              <a:rPr sz="3200" spc="-125" dirty="0"/>
              <a:t>Workflows</a:t>
            </a:r>
            <a:endParaRPr sz="3200"/>
          </a:p>
        </p:txBody>
      </p:sp>
      <p:sp>
        <p:nvSpPr>
          <p:cNvPr id="3" name="object 3"/>
          <p:cNvSpPr txBox="1"/>
          <p:nvPr/>
        </p:nvSpPr>
        <p:spPr>
          <a:xfrm>
            <a:off x="5752646" y="2253995"/>
            <a:ext cx="2169160" cy="2288540"/>
          </a:xfrm>
          <a:prstGeom prst="rect">
            <a:avLst/>
          </a:prstGeom>
        </p:spPr>
        <p:txBody>
          <a:bodyPr vert="horz" wrap="square" lIns="0" tIns="12700" rIns="0" bIns="0" rtlCol="0">
            <a:spAutoFit/>
          </a:bodyPr>
          <a:lstStyle/>
          <a:p>
            <a:pPr marL="1214120" marR="5080" indent="271145" algn="r">
              <a:lnSpc>
                <a:spcPct val="100000"/>
              </a:lnSpc>
              <a:spcBef>
                <a:spcPts val="100"/>
              </a:spcBef>
            </a:pPr>
            <a:r>
              <a:rPr sz="2000" spc="-60" dirty="0">
                <a:solidFill>
                  <a:srgbClr val="FF0000"/>
                </a:solidFill>
                <a:latin typeface="Verdana"/>
                <a:cs typeface="Verdana"/>
              </a:rPr>
              <a:t>Part</a:t>
            </a:r>
            <a:r>
              <a:rPr sz="2000" spc="-155" dirty="0">
                <a:solidFill>
                  <a:srgbClr val="FF0000"/>
                </a:solidFill>
                <a:latin typeface="Verdana"/>
                <a:cs typeface="Verdana"/>
              </a:rPr>
              <a:t> </a:t>
            </a:r>
            <a:r>
              <a:rPr sz="2000" spc="-425" dirty="0">
                <a:solidFill>
                  <a:srgbClr val="FF0000"/>
                </a:solidFill>
                <a:latin typeface="Verdana"/>
                <a:cs typeface="Verdana"/>
              </a:rPr>
              <a:t>II </a:t>
            </a:r>
            <a:r>
              <a:rPr sz="2000" spc="-120" dirty="0">
                <a:solidFill>
                  <a:srgbClr val="FF0000"/>
                </a:solidFill>
                <a:latin typeface="Verdana"/>
                <a:cs typeface="Verdana"/>
              </a:rPr>
              <a:t>Fairness</a:t>
            </a:r>
            <a:endParaRPr sz="2000">
              <a:latin typeface="Verdana"/>
              <a:cs typeface="Verdana"/>
            </a:endParaRPr>
          </a:p>
          <a:p>
            <a:pPr>
              <a:lnSpc>
                <a:spcPct val="100000"/>
              </a:lnSpc>
            </a:pPr>
            <a:endParaRPr sz="2000">
              <a:latin typeface="Verdana"/>
              <a:cs typeface="Verdana"/>
            </a:endParaRPr>
          </a:p>
          <a:p>
            <a:pPr>
              <a:lnSpc>
                <a:spcPct val="100000"/>
              </a:lnSpc>
              <a:spcBef>
                <a:spcPts val="90"/>
              </a:spcBef>
            </a:pPr>
            <a:endParaRPr sz="2000">
              <a:latin typeface="Verdana"/>
              <a:cs typeface="Verdana"/>
            </a:endParaRPr>
          </a:p>
          <a:p>
            <a:pPr marL="12700">
              <a:lnSpc>
                <a:spcPct val="100000"/>
              </a:lnSpc>
            </a:pPr>
            <a:r>
              <a:rPr sz="1800" spc="-145" dirty="0">
                <a:latin typeface="Verdana"/>
                <a:cs typeface="Verdana"/>
              </a:rPr>
              <a:t>Dimitris</a:t>
            </a:r>
            <a:r>
              <a:rPr sz="1800" spc="-95" dirty="0">
                <a:latin typeface="Verdana"/>
                <a:cs typeface="Verdana"/>
              </a:rPr>
              <a:t> </a:t>
            </a:r>
            <a:r>
              <a:rPr sz="1800" spc="-125" dirty="0">
                <a:latin typeface="Verdana"/>
                <a:cs typeface="Verdana"/>
              </a:rPr>
              <a:t>SACHARIDIS</a:t>
            </a:r>
            <a:endParaRPr sz="1800">
              <a:latin typeface="Verdana"/>
              <a:cs typeface="Verdana"/>
            </a:endParaRPr>
          </a:p>
          <a:p>
            <a:pPr>
              <a:lnSpc>
                <a:spcPct val="100000"/>
              </a:lnSpc>
              <a:spcBef>
                <a:spcPts val="1555"/>
              </a:spcBef>
            </a:pPr>
            <a:endParaRPr sz="1800">
              <a:latin typeface="Verdana"/>
              <a:cs typeface="Verdana"/>
            </a:endParaRPr>
          </a:p>
          <a:p>
            <a:pPr marR="5080" algn="r">
              <a:lnSpc>
                <a:spcPct val="100000"/>
              </a:lnSpc>
            </a:pPr>
            <a:r>
              <a:rPr sz="1800" spc="-180" dirty="0">
                <a:latin typeface="Verdana"/>
                <a:cs typeface="Verdana"/>
              </a:rPr>
              <a:t>2023-</a:t>
            </a:r>
            <a:r>
              <a:rPr sz="1800" spc="-20" dirty="0">
                <a:latin typeface="Verdana"/>
                <a:cs typeface="Verdana"/>
              </a:rPr>
              <a:t>2024</a:t>
            </a:r>
            <a:endParaRPr sz="18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711951"/>
          </a:xfrm>
          <a:prstGeom prst="rect">
            <a:avLst/>
          </a:prstGeom>
        </p:spPr>
      </p:pic>
      <p:sp>
        <p:nvSpPr>
          <p:cNvPr id="3" name="object 3"/>
          <p:cNvSpPr txBox="1">
            <a:spLocks noGrp="1"/>
          </p:cNvSpPr>
          <p:nvPr>
            <p:ph type="title"/>
          </p:nvPr>
        </p:nvSpPr>
        <p:spPr>
          <a:xfrm>
            <a:off x="707390" y="619251"/>
            <a:ext cx="3681095" cy="452120"/>
          </a:xfrm>
          <a:prstGeom prst="rect">
            <a:avLst/>
          </a:prstGeom>
        </p:spPr>
        <p:txBody>
          <a:bodyPr vert="horz" wrap="square" lIns="0" tIns="12700" rIns="0" bIns="0" rtlCol="0">
            <a:spAutoFit/>
          </a:bodyPr>
          <a:lstStyle/>
          <a:p>
            <a:pPr marL="12700">
              <a:lnSpc>
                <a:spcPct val="100000"/>
              </a:lnSpc>
              <a:spcBef>
                <a:spcPts val="100"/>
              </a:spcBef>
            </a:pPr>
            <a:r>
              <a:rPr spc="-55" dirty="0"/>
              <a:t>Algorithmic</a:t>
            </a:r>
            <a:r>
              <a:rPr spc="-160" dirty="0"/>
              <a:t> </a:t>
            </a:r>
            <a:r>
              <a:rPr spc="-65" dirty="0"/>
              <a:t>Decisions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10</a:t>
            </a:fld>
            <a:endParaRPr spc="-25" dirty="0"/>
          </a:p>
        </p:txBody>
      </p:sp>
      <p:sp>
        <p:nvSpPr>
          <p:cNvPr id="4" name="object 4"/>
          <p:cNvSpPr txBox="1"/>
          <p:nvPr/>
        </p:nvSpPr>
        <p:spPr>
          <a:xfrm>
            <a:off x="707390" y="1552955"/>
            <a:ext cx="7026909" cy="27686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Verdana"/>
                <a:cs typeface="Verdana"/>
              </a:rPr>
              <a:t>What</a:t>
            </a:r>
            <a:r>
              <a:rPr sz="2000" spc="-150" dirty="0">
                <a:latin typeface="Verdana"/>
                <a:cs typeface="Verdana"/>
              </a:rPr>
              <a:t> </a:t>
            </a:r>
            <a:r>
              <a:rPr sz="2000" dirty="0">
                <a:latin typeface="Verdana"/>
                <a:cs typeface="Verdana"/>
              </a:rPr>
              <a:t>are</a:t>
            </a:r>
            <a:r>
              <a:rPr sz="2000" spc="-145" dirty="0">
                <a:latin typeface="Verdana"/>
                <a:cs typeface="Verdana"/>
              </a:rPr>
              <a:t> </a:t>
            </a:r>
            <a:r>
              <a:rPr sz="2000" spc="-20" dirty="0">
                <a:latin typeface="Verdana"/>
                <a:cs typeface="Verdana"/>
              </a:rPr>
              <a:t>the</a:t>
            </a:r>
            <a:r>
              <a:rPr sz="2000" spc="-145" dirty="0">
                <a:latin typeface="Verdana"/>
                <a:cs typeface="Verdana"/>
              </a:rPr>
              <a:t> </a:t>
            </a:r>
            <a:r>
              <a:rPr sz="2000" spc="-155" dirty="0">
                <a:latin typeface="Verdana"/>
                <a:cs typeface="Verdana"/>
              </a:rPr>
              <a:t>issues</a:t>
            </a:r>
            <a:r>
              <a:rPr sz="2000" spc="-145" dirty="0">
                <a:latin typeface="Verdana"/>
                <a:cs typeface="Verdana"/>
              </a:rPr>
              <a:t> </a:t>
            </a:r>
            <a:r>
              <a:rPr sz="2000" spc="-20" dirty="0">
                <a:latin typeface="Verdana"/>
                <a:cs typeface="Verdana"/>
              </a:rPr>
              <a:t>here?</a:t>
            </a:r>
            <a:endParaRPr sz="2000">
              <a:latin typeface="Verdana"/>
              <a:cs typeface="Verdana"/>
            </a:endParaRPr>
          </a:p>
          <a:p>
            <a:pPr>
              <a:lnSpc>
                <a:spcPct val="100000"/>
              </a:lnSpc>
              <a:spcBef>
                <a:spcPts val="1575"/>
              </a:spcBef>
            </a:pPr>
            <a:endParaRPr sz="2000">
              <a:latin typeface="Verdana"/>
              <a:cs typeface="Verdana"/>
            </a:endParaRPr>
          </a:p>
          <a:p>
            <a:pPr marL="182880" indent="-170180">
              <a:lnSpc>
                <a:spcPct val="100000"/>
              </a:lnSpc>
              <a:buFont typeface="Arial MT"/>
              <a:buChar char="•"/>
              <a:tabLst>
                <a:tab pos="182880" algn="l"/>
              </a:tabLst>
            </a:pPr>
            <a:r>
              <a:rPr sz="2000" b="1" spc="-229" dirty="0">
                <a:latin typeface="Verdana"/>
                <a:cs typeface="Verdana"/>
              </a:rPr>
              <a:t>fairness</a:t>
            </a:r>
            <a:r>
              <a:rPr sz="2000" b="1" spc="-135" dirty="0">
                <a:latin typeface="Verdana"/>
                <a:cs typeface="Verdana"/>
              </a:rPr>
              <a:t> </a:t>
            </a:r>
            <a:r>
              <a:rPr sz="2000" spc="-285" dirty="0">
                <a:latin typeface="Verdana"/>
                <a:cs typeface="Verdana"/>
              </a:rPr>
              <a:t>–</a:t>
            </a:r>
            <a:r>
              <a:rPr sz="2000" spc="-150" dirty="0">
                <a:latin typeface="Verdana"/>
                <a:cs typeface="Verdana"/>
              </a:rPr>
              <a:t> </a:t>
            </a:r>
            <a:r>
              <a:rPr sz="2000" spc="-215" dirty="0">
                <a:latin typeface="Verdana"/>
                <a:cs typeface="Verdana"/>
              </a:rPr>
              <a:t>is</a:t>
            </a:r>
            <a:r>
              <a:rPr sz="2000" spc="-150" dirty="0">
                <a:latin typeface="Verdana"/>
                <a:cs typeface="Verdana"/>
              </a:rPr>
              <a:t> </a:t>
            </a:r>
            <a:r>
              <a:rPr sz="2000" spc="-20" dirty="0">
                <a:latin typeface="Verdana"/>
                <a:cs typeface="Verdana"/>
              </a:rPr>
              <a:t>the</a:t>
            </a:r>
            <a:r>
              <a:rPr sz="2000" spc="-150" dirty="0">
                <a:latin typeface="Verdana"/>
                <a:cs typeface="Verdana"/>
              </a:rPr>
              <a:t> </a:t>
            </a:r>
            <a:r>
              <a:rPr sz="2000" spc="-130" dirty="0">
                <a:latin typeface="Verdana"/>
                <a:cs typeface="Verdana"/>
              </a:rPr>
              <a:t>system</a:t>
            </a:r>
            <a:r>
              <a:rPr sz="2000" spc="-150" dirty="0">
                <a:latin typeface="Verdana"/>
                <a:cs typeface="Verdana"/>
              </a:rPr>
              <a:t> </a:t>
            </a:r>
            <a:r>
              <a:rPr sz="2000" spc="-10" dirty="0">
                <a:latin typeface="Verdana"/>
                <a:cs typeface="Verdana"/>
              </a:rPr>
              <a:t>actually</a:t>
            </a:r>
            <a:r>
              <a:rPr sz="2000" spc="-150" dirty="0">
                <a:latin typeface="Verdana"/>
                <a:cs typeface="Verdana"/>
              </a:rPr>
              <a:t> </a:t>
            </a:r>
            <a:r>
              <a:rPr sz="2000" spc="-85" dirty="0">
                <a:latin typeface="Verdana"/>
                <a:cs typeface="Verdana"/>
              </a:rPr>
              <a:t>fair</a:t>
            </a:r>
            <a:r>
              <a:rPr sz="2000" spc="-150" dirty="0">
                <a:latin typeface="Verdana"/>
                <a:cs typeface="Verdana"/>
              </a:rPr>
              <a:t> </a:t>
            </a:r>
            <a:r>
              <a:rPr sz="2000" dirty="0">
                <a:latin typeface="Verdana"/>
                <a:cs typeface="Verdana"/>
              </a:rPr>
              <a:t>to</a:t>
            </a:r>
            <a:r>
              <a:rPr sz="2000" spc="-150" dirty="0">
                <a:latin typeface="Verdana"/>
                <a:cs typeface="Verdana"/>
              </a:rPr>
              <a:t> </a:t>
            </a:r>
            <a:r>
              <a:rPr sz="2000" dirty="0">
                <a:latin typeface="Verdana"/>
                <a:cs typeface="Verdana"/>
              </a:rPr>
              <a:t>racial</a:t>
            </a:r>
            <a:r>
              <a:rPr sz="2000" spc="-150" dirty="0">
                <a:latin typeface="Verdana"/>
                <a:cs typeface="Verdana"/>
              </a:rPr>
              <a:t> </a:t>
            </a:r>
            <a:r>
              <a:rPr sz="2000" spc="-10" dirty="0">
                <a:latin typeface="Verdana"/>
                <a:cs typeface="Verdana"/>
              </a:rPr>
              <a:t>groups?</a:t>
            </a:r>
            <a:endParaRPr sz="2000">
              <a:latin typeface="Verdana"/>
              <a:cs typeface="Verdana"/>
            </a:endParaRPr>
          </a:p>
          <a:p>
            <a:pPr>
              <a:lnSpc>
                <a:spcPct val="100000"/>
              </a:lnSpc>
              <a:spcBef>
                <a:spcPts val="1575"/>
              </a:spcBef>
              <a:buFont typeface="Arial MT"/>
              <a:buChar char="•"/>
            </a:pPr>
            <a:endParaRPr sz="2000">
              <a:latin typeface="Verdana"/>
              <a:cs typeface="Verdana"/>
            </a:endParaRPr>
          </a:p>
          <a:p>
            <a:pPr marL="182880" indent="-170180">
              <a:lnSpc>
                <a:spcPct val="100000"/>
              </a:lnSpc>
              <a:spcBef>
                <a:spcPts val="5"/>
              </a:spcBef>
              <a:buFont typeface="Arial MT"/>
              <a:buChar char="•"/>
              <a:tabLst>
                <a:tab pos="182880" algn="l"/>
              </a:tabLst>
            </a:pPr>
            <a:r>
              <a:rPr sz="2000" b="1" spc="-180" dirty="0">
                <a:latin typeface="Verdana"/>
                <a:cs typeface="Verdana"/>
              </a:rPr>
              <a:t>transparency</a:t>
            </a:r>
            <a:r>
              <a:rPr sz="2000" b="1" spc="-95" dirty="0">
                <a:latin typeface="Verdana"/>
                <a:cs typeface="Verdana"/>
              </a:rPr>
              <a:t> </a:t>
            </a:r>
            <a:r>
              <a:rPr sz="2000" spc="-285" dirty="0">
                <a:latin typeface="Verdana"/>
                <a:cs typeface="Verdana"/>
              </a:rPr>
              <a:t>–</a:t>
            </a:r>
            <a:r>
              <a:rPr sz="2000" spc="-114" dirty="0">
                <a:latin typeface="Verdana"/>
                <a:cs typeface="Verdana"/>
              </a:rPr>
              <a:t> </a:t>
            </a:r>
            <a:r>
              <a:rPr sz="2000" spc="60" dirty="0">
                <a:latin typeface="Verdana"/>
                <a:cs typeface="Verdana"/>
              </a:rPr>
              <a:t>we</a:t>
            </a:r>
            <a:r>
              <a:rPr sz="2000" spc="-114" dirty="0">
                <a:latin typeface="Verdana"/>
                <a:cs typeface="Verdana"/>
              </a:rPr>
              <a:t> </a:t>
            </a:r>
            <a:r>
              <a:rPr sz="2000" dirty="0">
                <a:latin typeface="Verdana"/>
                <a:cs typeface="Verdana"/>
              </a:rPr>
              <a:t>don’t</a:t>
            </a:r>
            <a:r>
              <a:rPr sz="2000" spc="-114" dirty="0">
                <a:latin typeface="Verdana"/>
                <a:cs typeface="Verdana"/>
              </a:rPr>
              <a:t> </a:t>
            </a:r>
            <a:r>
              <a:rPr sz="2000" spc="-35" dirty="0">
                <a:latin typeface="Verdana"/>
                <a:cs typeface="Verdana"/>
              </a:rPr>
              <a:t>know</a:t>
            </a:r>
            <a:r>
              <a:rPr sz="2000" spc="-114" dirty="0">
                <a:latin typeface="Verdana"/>
                <a:cs typeface="Verdana"/>
              </a:rPr>
              <a:t> </a:t>
            </a:r>
            <a:r>
              <a:rPr sz="2000" dirty="0">
                <a:latin typeface="Verdana"/>
                <a:cs typeface="Verdana"/>
              </a:rPr>
              <a:t>what</a:t>
            </a:r>
            <a:r>
              <a:rPr sz="2000" spc="-120" dirty="0">
                <a:latin typeface="Verdana"/>
                <a:cs typeface="Verdana"/>
              </a:rPr>
              <a:t> </a:t>
            </a:r>
            <a:r>
              <a:rPr sz="2000" spc="-20" dirty="0">
                <a:latin typeface="Verdana"/>
                <a:cs typeface="Verdana"/>
              </a:rPr>
              <a:t>the</a:t>
            </a:r>
            <a:r>
              <a:rPr sz="2000" spc="-114" dirty="0">
                <a:latin typeface="Verdana"/>
                <a:cs typeface="Verdana"/>
              </a:rPr>
              <a:t> </a:t>
            </a:r>
            <a:r>
              <a:rPr sz="2000" spc="-55" dirty="0">
                <a:latin typeface="Verdana"/>
                <a:cs typeface="Verdana"/>
              </a:rPr>
              <a:t>algorithm</a:t>
            </a:r>
            <a:r>
              <a:rPr sz="2000" spc="-110" dirty="0">
                <a:latin typeface="Verdana"/>
                <a:cs typeface="Verdana"/>
              </a:rPr>
              <a:t> </a:t>
            </a:r>
            <a:r>
              <a:rPr sz="2000" spc="-20" dirty="0">
                <a:latin typeface="Verdana"/>
                <a:cs typeface="Verdana"/>
              </a:rPr>
              <a:t>does</a:t>
            </a:r>
            <a:endParaRPr sz="2000">
              <a:latin typeface="Verdana"/>
              <a:cs typeface="Verdana"/>
            </a:endParaRPr>
          </a:p>
          <a:p>
            <a:pPr>
              <a:lnSpc>
                <a:spcPct val="100000"/>
              </a:lnSpc>
              <a:spcBef>
                <a:spcPts val="1550"/>
              </a:spcBef>
              <a:buFont typeface="Arial MT"/>
              <a:buChar char="•"/>
            </a:pPr>
            <a:endParaRPr sz="2000">
              <a:latin typeface="Verdana"/>
              <a:cs typeface="Verdana"/>
            </a:endParaRPr>
          </a:p>
          <a:p>
            <a:pPr marL="182880" indent="-170180">
              <a:lnSpc>
                <a:spcPct val="100000"/>
              </a:lnSpc>
              <a:buFont typeface="Arial MT"/>
              <a:buChar char="•"/>
              <a:tabLst>
                <a:tab pos="182880" algn="l"/>
              </a:tabLst>
            </a:pPr>
            <a:r>
              <a:rPr sz="2000" b="1" spc="-150" dirty="0">
                <a:latin typeface="Verdana"/>
                <a:cs typeface="Verdana"/>
              </a:rPr>
              <a:t>accountability</a:t>
            </a:r>
            <a:r>
              <a:rPr sz="2000" b="1" spc="-105" dirty="0">
                <a:latin typeface="Verdana"/>
                <a:cs typeface="Verdana"/>
              </a:rPr>
              <a:t> </a:t>
            </a:r>
            <a:r>
              <a:rPr sz="2000" spc="-285" dirty="0">
                <a:latin typeface="Verdana"/>
                <a:cs typeface="Verdana"/>
              </a:rPr>
              <a:t>–</a:t>
            </a:r>
            <a:r>
              <a:rPr sz="2000" spc="-125" dirty="0">
                <a:latin typeface="Verdana"/>
                <a:cs typeface="Verdana"/>
              </a:rPr>
              <a:t> </a:t>
            </a:r>
            <a:r>
              <a:rPr sz="2000" dirty="0">
                <a:latin typeface="Verdana"/>
                <a:cs typeface="Verdana"/>
              </a:rPr>
              <a:t>who</a:t>
            </a:r>
            <a:r>
              <a:rPr sz="2000" spc="-125" dirty="0">
                <a:latin typeface="Verdana"/>
                <a:cs typeface="Verdana"/>
              </a:rPr>
              <a:t> </a:t>
            </a:r>
            <a:r>
              <a:rPr sz="2000" spc="-215" dirty="0">
                <a:latin typeface="Verdana"/>
                <a:cs typeface="Verdana"/>
              </a:rPr>
              <a:t>is</a:t>
            </a:r>
            <a:r>
              <a:rPr sz="2000" spc="-125" dirty="0">
                <a:latin typeface="Verdana"/>
                <a:cs typeface="Verdana"/>
              </a:rPr>
              <a:t> </a:t>
            </a:r>
            <a:r>
              <a:rPr sz="2000" dirty="0">
                <a:latin typeface="Verdana"/>
                <a:cs typeface="Verdana"/>
              </a:rPr>
              <a:t>to</a:t>
            </a:r>
            <a:r>
              <a:rPr sz="2000" spc="-130" dirty="0">
                <a:latin typeface="Verdana"/>
                <a:cs typeface="Verdana"/>
              </a:rPr>
              <a:t> </a:t>
            </a:r>
            <a:r>
              <a:rPr sz="2000" dirty="0">
                <a:latin typeface="Verdana"/>
                <a:cs typeface="Verdana"/>
              </a:rPr>
              <a:t>hold</a:t>
            </a:r>
            <a:r>
              <a:rPr sz="2000" spc="-120" dirty="0">
                <a:latin typeface="Verdana"/>
                <a:cs typeface="Verdana"/>
              </a:rPr>
              <a:t> </a:t>
            </a:r>
            <a:r>
              <a:rPr sz="2000" spc="-10" dirty="0">
                <a:latin typeface="Verdana"/>
                <a:cs typeface="Verdana"/>
              </a:rPr>
              <a:t>responsible?</a:t>
            </a:r>
            <a:endParaRPr sz="200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What</a:t>
            </a:r>
            <a:r>
              <a:rPr spc="-210" dirty="0"/>
              <a:t> </a:t>
            </a:r>
            <a:r>
              <a:rPr spc="-295" dirty="0"/>
              <a:t>is</a:t>
            </a:r>
            <a:r>
              <a:rPr spc="-210" dirty="0"/>
              <a:t> </a:t>
            </a:r>
            <a:r>
              <a:rPr spc="-120" dirty="0"/>
              <a:t>Fairness?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11</a:t>
            </a:fld>
            <a:endParaRPr spc="-25" dirty="0"/>
          </a:p>
        </p:txBody>
      </p:sp>
      <p:sp>
        <p:nvSpPr>
          <p:cNvPr id="3" name="object 3"/>
          <p:cNvSpPr txBox="1"/>
          <p:nvPr/>
        </p:nvSpPr>
        <p:spPr>
          <a:xfrm>
            <a:off x="707390" y="1202435"/>
            <a:ext cx="7547609" cy="3641725"/>
          </a:xfrm>
          <a:prstGeom prst="rect">
            <a:avLst/>
          </a:prstGeom>
        </p:spPr>
        <p:txBody>
          <a:bodyPr vert="horz" wrap="square" lIns="0" tIns="12700" rIns="0" bIns="0" rtlCol="0">
            <a:spAutoFit/>
          </a:bodyPr>
          <a:lstStyle/>
          <a:p>
            <a:pPr marL="182880" indent="-170180">
              <a:lnSpc>
                <a:spcPct val="100000"/>
              </a:lnSpc>
              <a:spcBef>
                <a:spcPts val="100"/>
              </a:spcBef>
              <a:buFont typeface="Arial MT"/>
              <a:buChar char="•"/>
              <a:tabLst>
                <a:tab pos="182880" algn="l"/>
              </a:tabLst>
            </a:pPr>
            <a:r>
              <a:rPr sz="2000" spc="-75" dirty="0">
                <a:latin typeface="Verdana"/>
                <a:cs typeface="Verdana"/>
              </a:rPr>
              <a:t>Dictionary:</a:t>
            </a:r>
            <a:r>
              <a:rPr sz="2000" spc="-140" dirty="0">
                <a:latin typeface="Verdana"/>
                <a:cs typeface="Verdana"/>
              </a:rPr>
              <a:t> </a:t>
            </a:r>
            <a:r>
              <a:rPr sz="2000" spc="-135" dirty="0">
                <a:latin typeface="Verdana"/>
                <a:cs typeface="Verdana"/>
              </a:rPr>
              <a:t>“</a:t>
            </a:r>
            <a:r>
              <a:rPr sz="2000" b="1" i="1" spc="-135" dirty="0">
                <a:latin typeface="Verdana"/>
                <a:cs typeface="Verdana"/>
              </a:rPr>
              <a:t>the</a:t>
            </a:r>
            <a:r>
              <a:rPr sz="2000" b="1" i="1" spc="-105" dirty="0">
                <a:latin typeface="Verdana"/>
                <a:cs typeface="Verdana"/>
              </a:rPr>
              <a:t> </a:t>
            </a:r>
            <a:r>
              <a:rPr sz="2000" b="1" i="1" spc="-204" dirty="0">
                <a:latin typeface="Verdana"/>
                <a:cs typeface="Verdana"/>
              </a:rPr>
              <a:t>state</a:t>
            </a:r>
            <a:r>
              <a:rPr sz="2000" b="1" i="1" spc="-105" dirty="0">
                <a:latin typeface="Verdana"/>
                <a:cs typeface="Verdana"/>
              </a:rPr>
              <a:t> </a:t>
            </a:r>
            <a:r>
              <a:rPr sz="2000" b="1" i="1" spc="-210" dirty="0">
                <a:latin typeface="Verdana"/>
                <a:cs typeface="Verdana"/>
              </a:rPr>
              <a:t>of</a:t>
            </a:r>
            <a:r>
              <a:rPr sz="2000" b="1" i="1" spc="-95" dirty="0">
                <a:latin typeface="Verdana"/>
                <a:cs typeface="Verdana"/>
              </a:rPr>
              <a:t> </a:t>
            </a:r>
            <a:r>
              <a:rPr sz="2000" b="1" i="1" spc="-145" dirty="0">
                <a:latin typeface="Verdana"/>
                <a:cs typeface="Verdana"/>
              </a:rPr>
              <a:t>being</a:t>
            </a:r>
            <a:r>
              <a:rPr sz="2000" b="1" i="1" spc="-95" dirty="0">
                <a:latin typeface="Verdana"/>
                <a:cs typeface="Verdana"/>
              </a:rPr>
              <a:t> </a:t>
            </a:r>
            <a:r>
              <a:rPr sz="2000" b="1" i="1" spc="-204" dirty="0">
                <a:latin typeface="Verdana"/>
                <a:cs typeface="Verdana"/>
              </a:rPr>
              <a:t>free</a:t>
            </a:r>
            <a:r>
              <a:rPr sz="2000" b="1" i="1" spc="-105" dirty="0">
                <a:latin typeface="Verdana"/>
                <a:cs typeface="Verdana"/>
              </a:rPr>
              <a:t> </a:t>
            </a:r>
            <a:r>
              <a:rPr sz="2000" b="1" i="1" spc="-260" dirty="0">
                <a:latin typeface="Verdana"/>
                <a:cs typeface="Verdana"/>
              </a:rPr>
              <a:t>from</a:t>
            </a:r>
            <a:r>
              <a:rPr sz="2000" b="1" i="1" spc="-105" dirty="0">
                <a:latin typeface="Verdana"/>
                <a:cs typeface="Verdana"/>
              </a:rPr>
              <a:t> </a:t>
            </a:r>
            <a:r>
              <a:rPr sz="2000" b="1" i="1" spc="-165" dirty="0">
                <a:latin typeface="Verdana"/>
                <a:cs typeface="Verdana"/>
              </a:rPr>
              <a:t>bias</a:t>
            </a:r>
            <a:r>
              <a:rPr sz="2000" b="1" i="1" spc="-110" dirty="0">
                <a:latin typeface="Verdana"/>
                <a:cs typeface="Verdana"/>
              </a:rPr>
              <a:t> </a:t>
            </a:r>
            <a:r>
              <a:rPr sz="2000" b="1" i="1" spc="-245" dirty="0">
                <a:latin typeface="Verdana"/>
                <a:cs typeface="Verdana"/>
              </a:rPr>
              <a:t>or</a:t>
            </a:r>
            <a:r>
              <a:rPr sz="2000" b="1" i="1" spc="-100" dirty="0">
                <a:latin typeface="Verdana"/>
                <a:cs typeface="Verdana"/>
              </a:rPr>
              <a:t> </a:t>
            </a:r>
            <a:r>
              <a:rPr sz="2000" b="1" i="1" spc="-60" dirty="0">
                <a:latin typeface="Verdana"/>
                <a:cs typeface="Verdana"/>
              </a:rPr>
              <a:t>injustice</a:t>
            </a:r>
            <a:r>
              <a:rPr sz="2000" spc="-60" dirty="0">
                <a:latin typeface="Verdana"/>
                <a:cs typeface="Verdana"/>
              </a:rPr>
              <a:t>”</a:t>
            </a:r>
            <a:endParaRPr sz="2000">
              <a:latin typeface="Verdana"/>
              <a:cs typeface="Verdana"/>
            </a:endParaRPr>
          </a:p>
          <a:p>
            <a:pPr>
              <a:lnSpc>
                <a:spcPct val="100000"/>
              </a:lnSpc>
              <a:spcBef>
                <a:spcPts val="1305"/>
              </a:spcBef>
              <a:buFont typeface="Arial MT"/>
              <a:buChar char="•"/>
            </a:pPr>
            <a:endParaRPr sz="2000">
              <a:latin typeface="Verdana"/>
              <a:cs typeface="Verdana"/>
            </a:endParaRPr>
          </a:p>
          <a:p>
            <a:pPr marL="182880" marR="5080" indent="-170180">
              <a:lnSpc>
                <a:spcPts val="2210"/>
              </a:lnSpc>
              <a:buFont typeface="Arial MT"/>
              <a:buChar char="•"/>
              <a:tabLst>
                <a:tab pos="184150" algn="l"/>
              </a:tabLst>
            </a:pPr>
            <a:r>
              <a:rPr sz="2000" spc="-35" dirty="0">
                <a:latin typeface="Verdana"/>
                <a:cs typeface="Verdana"/>
              </a:rPr>
              <a:t>Political</a:t>
            </a:r>
            <a:r>
              <a:rPr sz="2000" spc="-110" dirty="0">
                <a:latin typeface="Verdana"/>
                <a:cs typeface="Verdana"/>
              </a:rPr>
              <a:t> </a:t>
            </a:r>
            <a:r>
              <a:rPr sz="2000" spc="-30" dirty="0">
                <a:latin typeface="Verdana"/>
                <a:cs typeface="Verdana"/>
              </a:rPr>
              <a:t>Science:</a:t>
            </a:r>
            <a:r>
              <a:rPr sz="2000" spc="-110" dirty="0">
                <a:latin typeface="Verdana"/>
                <a:cs typeface="Verdana"/>
              </a:rPr>
              <a:t> </a:t>
            </a:r>
            <a:r>
              <a:rPr sz="2000" spc="-80" dirty="0">
                <a:latin typeface="Verdana"/>
                <a:cs typeface="Verdana"/>
              </a:rPr>
              <a:t>“</a:t>
            </a:r>
            <a:r>
              <a:rPr sz="2000" i="1" spc="-80" dirty="0">
                <a:latin typeface="Verdana"/>
                <a:cs typeface="Verdana"/>
              </a:rPr>
              <a:t>distributive</a:t>
            </a:r>
            <a:r>
              <a:rPr sz="2000" i="1" spc="-110" dirty="0">
                <a:latin typeface="Verdana"/>
                <a:cs typeface="Verdana"/>
              </a:rPr>
              <a:t> </a:t>
            </a:r>
            <a:r>
              <a:rPr sz="2000" i="1" spc="-80" dirty="0">
                <a:latin typeface="Verdana"/>
                <a:cs typeface="Verdana"/>
              </a:rPr>
              <a:t>justice</a:t>
            </a:r>
            <a:r>
              <a:rPr sz="2000" i="1" spc="-105" dirty="0">
                <a:latin typeface="Verdana"/>
                <a:cs typeface="Verdana"/>
              </a:rPr>
              <a:t> </a:t>
            </a:r>
            <a:r>
              <a:rPr sz="2000" i="1" spc="-95" dirty="0">
                <a:latin typeface="Verdana"/>
                <a:cs typeface="Verdana"/>
              </a:rPr>
              <a:t>discusses</a:t>
            </a:r>
            <a:r>
              <a:rPr sz="2000" i="1" spc="-105" dirty="0">
                <a:latin typeface="Verdana"/>
                <a:cs typeface="Verdana"/>
              </a:rPr>
              <a:t> </a:t>
            </a:r>
            <a:r>
              <a:rPr sz="2000" b="1" i="1" spc="-235" dirty="0">
                <a:latin typeface="Verdana"/>
                <a:cs typeface="Verdana"/>
              </a:rPr>
              <a:t>fair</a:t>
            </a:r>
            <a:r>
              <a:rPr sz="2000" b="1" i="1" spc="-75" dirty="0">
                <a:latin typeface="Verdana"/>
                <a:cs typeface="Verdana"/>
              </a:rPr>
              <a:t> </a:t>
            </a:r>
            <a:r>
              <a:rPr sz="2000" b="1" i="1" spc="-105" dirty="0">
                <a:latin typeface="Verdana"/>
                <a:cs typeface="Verdana"/>
              </a:rPr>
              <a:t>allocation 	</a:t>
            </a:r>
            <a:r>
              <a:rPr sz="2000" b="1" i="1" spc="-210" dirty="0">
                <a:latin typeface="Verdana"/>
                <a:cs typeface="Verdana"/>
              </a:rPr>
              <a:t>of</a:t>
            </a:r>
            <a:r>
              <a:rPr sz="2000" b="1" i="1" spc="-70" dirty="0">
                <a:latin typeface="Verdana"/>
                <a:cs typeface="Verdana"/>
              </a:rPr>
              <a:t> </a:t>
            </a:r>
            <a:r>
              <a:rPr sz="2000" b="1" i="1" spc="-200" dirty="0">
                <a:latin typeface="Verdana"/>
                <a:cs typeface="Verdana"/>
              </a:rPr>
              <a:t>resources</a:t>
            </a:r>
            <a:r>
              <a:rPr sz="2000" b="1" i="1" spc="-80" dirty="0">
                <a:latin typeface="Verdana"/>
                <a:cs typeface="Verdana"/>
              </a:rPr>
              <a:t> </a:t>
            </a:r>
            <a:r>
              <a:rPr sz="2000" i="1" dirty="0">
                <a:latin typeface="Verdana"/>
                <a:cs typeface="Verdana"/>
              </a:rPr>
              <a:t>among</a:t>
            </a:r>
            <a:r>
              <a:rPr sz="2000" i="1" spc="-95" dirty="0">
                <a:latin typeface="Verdana"/>
                <a:cs typeface="Verdana"/>
              </a:rPr>
              <a:t> </a:t>
            </a:r>
            <a:r>
              <a:rPr sz="2000" i="1" spc="-70" dirty="0">
                <a:latin typeface="Verdana"/>
                <a:cs typeface="Verdana"/>
              </a:rPr>
              <a:t>diverse</a:t>
            </a:r>
            <a:r>
              <a:rPr sz="2000" i="1" spc="-105" dirty="0">
                <a:latin typeface="Verdana"/>
                <a:cs typeface="Verdana"/>
              </a:rPr>
              <a:t> </a:t>
            </a:r>
            <a:r>
              <a:rPr sz="2000" i="1" spc="-55" dirty="0">
                <a:latin typeface="Verdana"/>
                <a:cs typeface="Verdana"/>
              </a:rPr>
              <a:t>members</a:t>
            </a:r>
            <a:r>
              <a:rPr sz="2000" i="1" spc="-105" dirty="0">
                <a:latin typeface="Verdana"/>
                <a:cs typeface="Verdana"/>
              </a:rPr>
              <a:t> </a:t>
            </a:r>
            <a:r>
              <a:rPr sz="2000" i="1" dirty="0">
                <a:latin typeface="Verdana"/>
                <a:cs typeface="Verdana"/>
              </a:rPr>
              <a:t>of</a:t>
            </a:r>
            <a:r>
              <a:rPr sz="2000" i="1" spc="-110" dirty="0">
                <a:latin typeface="Verdana"/>
                <a:cs typeface="Verdana"/>
              </a:rPr>
              <a:t> </a:t>
            </a:r>
            <a:r>
              <a:rPr sz="2000" i="1" spc="155" dirty="0">
                <a:latin typeface="Verdana"/>
                <a:cs typeface="Verdana"/>
              </a:rPr>
              <a:t>a</a:t>
            </a:r>
            <a:r>
              <a:rPr sz="2000" i="1" spc="-110" dirty="0">
                <a:latin typeface="Verdana"/>
                <a:cs typeface="Verdana"/>
              </a:rPr>
              <a:t> </a:t>
            </a:r>
            <a:r>
              <a:rPr sz="2000" i="1" spc="-10" dirty="0">
                <a:latin typeface="Verdana"/>
                <a:cs typeface="Verdana"/>
              </a:rPr>
              <a:t>community</a:t>
            </a:r>
            <a:r>
              <a:rPr sz="2000" spc="-10" dirty="0">
                <a:latin typeface="Verdana"/>
                <a:cs typeface="Verdana"/>
              </a:rPr>
              <a:t>”</a:t>
            </a:r>
            <a:endParaRPr sz="2000">
              <a:latin typeface="Verdana"/>
              <a:cs typeface="Verdana"/>
            </a:endParaRPr>
          </a:p>
          <a:p>
            <a:pPr marL="526415" lvl="1" indent="-170815">
              <a:lnSpc>
                <a:spcPct val="100000"/>
              </a:lnSpc>
              <a:spcBef>
                <a:spcPts val="155"/>
              </a:spcBef>
              <a:buFont typeface="Arial MT"/>
              <a:buChar char="•"/>
              <a:tabLst>
                <a:tab pos="526415" algn="l"/>
              </a:tabLst>
            </a:pPr>
            <a:r>
              <a:rPr sz="1800" spc="85" dirty="0">
                <a:latin typeface="Verdana"/>
                <a:cs typeface="Verdana"/>
              </a:rPr>
              <a:t>“A</a:t>
            </a:r>
            <a:r>
              <a:rPr sz="1800" spc="-125" dirty="0">
                <a:latin typeface="Verdana"/>
                <a:cs typeface="Verdana"/>
              </a:rPr>
              <a:t> </a:t>
            </a:r>
            <a:r>
              <a:rPr sz="1800" spc="-95" dirty="0">
                <a:latin typeface="Verdana"/>
                <a:cs typeface="Verdana"/>
              </a:rPr>
              <a:t>Theory</a:t>
            </a:r>
            <a:r>
              <a:rPr sz="1800" spc="-125" dirty="0">
                <a:latin typeface="Verdana"/>
                <a:cs typeface="Verdana"/>
              </a:rPr>
              <a:t> </a:t>
            </a:r>
            <a:r>
              <a:rPr sz="1800" dirty="0">
                <a:latin typeface="Verdana"/>
                <a:cs typeface="Verdana"/>
              </a:rPr>
              <a:t>of</a:t>
            </a:r>
            <a:r>
              <a:rPr sz="1800" spc="-125" dirty="0">
                <a:latin typeface="Verdana"/>
                <a:cs typeface="Verdana"/>
              </a:rPr>
              <a:t> </a:t>
            </a:r>
            <a:r>
              <a:rPr sz="1800" spc="-20" dirty="0">
                <a:latin typeface="Verdana"/>
                <a:cs typeface="Verdana"/>
              </a:rPr>
              <a:t>Justice”</a:t>
            </a:r>
            <a:r>
              <a:rPr sz="1800" spc="-120" dirty="0">
                <a:latin typeface="Verdana"/>
                <a:cs typeface="Verdana"/>
              </a:rPr>
              <a:t> </a:t>
            </a:r>
            <a:r>
              <a:rPr sz="1800" dirty="0">
                <a:latin typeface="Verdana"/>
                <a:cs typeface="Verdana"/>
              </a:rPr>
              <a:t>by</a:t>
            </a:r>
            <a:r>
              <a:rPr sz="1800" spc="-125" dirty="0">
                <a:latin typeface="Verdana"/>
                <a:cs typeface="Verdana"/>
              </a:rPr>
              <a:t> </a:t>
            </a:r>
            <a:r>
              <a:rPr sz="1800" spc="-65" dirty="0">
                <a:latin typeface="Verdana"/>
                <a:cs typeface="Verdana"/>
              </a:rPr>
              <a:t>J.</a:t>
            </a:r>
            <a:r>
              <a:rPr sz="1800" spc="-125" dirty="0">
                <a:latin typeface="Verdana"/>
                <a:cs typeface="Verdana"/>
              </a:rPr>
              <a:t> </a:t>
            </a:r>
            <a:r>
              <a:rPr sz="1800" spc="-85" dirty="0">
                <a:latin typeface="Verdana"/>
                <a:cs typeface="Verdana"/>
              </a:rPr>
              <a:t>Rawls</a:t>
            </a:r>
            <a:r>
              <a:rPr sz="1800" spc="-125" dirty="0">
                <a:latin typeface="Verdana"/>
                <a:cs typeface="Verdana"/>
              </a:rPr>
              <a:t> </a:t>
            </a:r>
            <a:r>
              <a:rPr sz="1800" spc="-10" dirty="0">
                <a:latin typeface="Verdana"/>
                <a:cs typeface="Verdana"/>
              </a:rPr>
              <a:t>(American</a:t>
            </a:r>
            <a:r>
              <a:rPr sz="1800" spc="-125" dirty="0">
                <a:latin typeface="Verdana"/>
                <a:cs typeface="Verdana"/>
              </a:rPr>
              <a:t> </a:t>
            </a:r>
            <a:r>
              <a:rPr sz="1800" spc="-10" dirty="0">
                <a:latin typeface="Verdana"/>
                <a:cs typeface="Verdana"/>
              </a:rPr>
              <a:t>philosopher)</a:t>
            </a:r>
            <a:endParaRPr sz="1800">
              <a:latin typeface="Verdana"/>
              <a:cs typeface="Verdana"/>
            </a:endParaRPr>
          </a:p>
          <a:p>
            <a:pPr marL="869950" marR="83185" lvl="2" indent="-171450">
              <a:lnSpc>
                <a:spcPts val="1989"/>
              </a:lnSpc>
              <a:spcBef>
                <a:spcPts val="350"/>
              </a:spcBef>
              <a:buFont typeface="Arial MT"/>
              <a:buChar char="•"/>
              <a:tabLst>
                <a:tab pos="869950" algn="l"/>
              </a:tabLst>
            </a:pPr>
            <a:r>
              <a:rPr sz="1800" spc="-55" dirty="0">
                <a:latin typeface="Verdana"/>
                <a:cs typeface="Verdana"/>
              </a:rPr>
              <a:t>“justice</a:t>
            </a:r>
            <a:r>
              <a:rPr sz="1800" spc="-85" dirty="0">
                <a:latin typeface="Verdana"/>
                <a:cs typeface="Verdana"/>
              </a:rPr>
              <a:t> </a:t>
            </a:r>
            <a:r>
              <a:rPr sz="1800" spc="-60" dirty="0">
                <a:latin typeface="Verdana"/>
                <a:cs typeface="Verdana"/>
              </a:rPr>
              <a:t>as</a:t>
            </a:r>
            <a:r>
              <a:rPr sz="1800" spc="-85" dirty="0">
                <a:latin typeface="Verdana"/>
                <a:cs typeface="Verdana"/>
              </a:rPr>
              <a:t> </a:t>
            </a:r>
            <a:r>
              <a:rPr sz="1800" spc="-110" dirty="0">
                <a:latin typeface="Verdana"/>
                <a:cs typeface="Verdana"/>
              </a:rPr>
              <a:t>fairness”;</a:t>
            </a:r>
            <a:r>
              <a:rPr sz="1800" spc="-85" dirty="0">
                <a:latin typeface="Verdana"/>
                <a:cs typeface="Verdana"/>
              </a:rPr>
              <a:t> </a:t>
            </a:r>
            <a:r>
              <a:rPr sz="1800" spc="-10" dirty="0">
                <a:latin typeface="Verdana"/>
                <a:cs typeface="Verdana"/>
              </a:rPr>
              <a:t>“social</a:t>
            </a:r>
            <a:r>
              <a:rPr sz="1800" spc="-85" dirty="0">
                <a:latin typeface="Verdana"/>
                <a:cs typeface="Verdana"/>
              </a:rPr>
              <a:t> </a:t>
            </a:r>
            <a:r>
              <a:rPr sz="1800" dirty="0">
                <a:latin typeface="Verdana"/>
                <a:cs typeface="Verdana"/>
              </a:rPr>
              <a:t>cooperation</a:t>
            </a:r>
            <a:r>
              <a:rPr sz="1800" spc="-85" dirty="0">
                <a:latin typeface="Verdana"/>
                <a:cs typeface="Verdana"/>
              </a:rPr>
              <a:t> </a:t>
            </a:r>
            <a:r>
              <a:rPr sz="1800" spc="-50" dirty="0">
                <a:latin typeface="Verdana"/>
                <a:cs typeface="Verdana"/>
              </a:rPr>
              <a:t>should</a:t>
            </a:r>
            <a:r>
              <a:rPr sz="1800" spc="-80" dirty="0">
                <a:latin typeface="Verdana"/>
                <a:cs typeface="Verdana"/>
              </a:rPr>
              <a:t> </a:t>
            </a:r>
            <a:r>
              <a:rPr sz="1800" spc="90" dirty="0">
                <a:latin typeface="Verdana"/>
                <a:cs typeface="Verdana"/>
              </a:rPr>
              <a:t>be</a:t>
            </a:r>
            <a:r>
              <a:rPr sz="1800" spc="-85" dirty="0">
                <a:latin typeface="Verdana"/>
                <a:cs typeface="Verdana"/>
              </a:rPr>
              <a:t> </a:t>
            </a:r>
            <a:r>
              <a:rPr sz="1800" spc="-80" dirty="0">
                <a:latin typeface="Verdana"/>
                <a:cs typeface="Verdana"/>
              </a:rPr>
              <a:t>fair</a:t>
            </a:r>
            <a:r>
              <a:rPr sz="1800" spc="-90" dirty="0">
                <a:latin typeface="Verdana"/>
                <a:cs typeface="Verdana"/>
              </a:rPr>
              <a:t> </a:t>
            </a:r>
            <a:r>
              <a:rPr sz="1800" spc="-10" dirty="0">
                <a:latin typeface="Verdana"/>
                <a:cs typeface="Verdana"/>
              </a:rPr>
              <a:t>to</a:t>
            </a:r>
            <a:r>
              <a:rPr sz="1800" spc="-90" dirty="0">
                <a:latin typeface="Verdana"/>
                <a:cs typeface="Verdana"/>
              </a:rPr>
              <a:t> </a:t>
            </a:r>
            <a:r>
              <a:rPr sz="1800" spc="-25" dirty="0">
                <a:latin typeface="Verdana"/>
                <a:cs typeface="Verdana"/>
              </a:rPr>
              <a:t>all </a:t>
            </a:r>
            <a:r>
              <a:rPr sz="1800" spc="-75" dirty="0">
                <a:latin typeface="Verdana"/>
                <a:cs typeface="Verdana"/>
              </a:rPr>
              <a:t>citizens</a:t>
            </a:r>
            <a:r>
              <a:rPr sz="1800" spc="-95" dirty="0">
                <a:latin typeface="Verdana"/>
                <a:cs typeface="Verdana"/>
              </a:rPr>
              <a:t> </a:t>
            </a:r>
            <a:r>
              <a:rPr sz="1800" dirty="0">
                <a:latin typeface="Verdana"/>
                <a:cs typeface="Verdana"/>
              </a:rPr>
              <a:t>regarded</a:t>
            </a:r>
            <a:r>
              <a:rPr sz="1800" spc="-85" dirty="0">
                <a:latin typeface="Verdana"/>
                <a:cs typeface="Verdana"/>
              </a:rPr>
              <a:t> </a:t>
            </a:r>
            <a:r>
              <a:rPr sz="1800" spc="-55" dirty="0">
                <a:latin typeface="Verdana"/>
                <a:cs typeface="Verdana"/>
              </a:rPr>
              <a:t>as</a:t>
            </a:r>
            <a:r>
              <a:rPr sz="1800" spc="-90" dirty="0">
                <a:latin typeface="Verdana"/>
                <a:cs typeface="Verdana"/>
              </a:rPr>
              <a:t> </a:t>
            </a:r>
            <a:r>
              <a:rPr sz="1800" spc="-40" dirty="0">
                <a:latin typeface="Verdana"/>
                <a:cs typeface="Verdana"/>
              </a:rPr>
              <a:t>free</a:t>
            </a:r>
            <a:r>
              <a:rPr sz="1800" spc="-85" dirty="0">
                <a:latin typeface="Verdana"/>
                <a:cs typeface="Verdana"/>
              </a:rPr>
              <a:t> </a:t>
            </a:r>
            <a:r>
              <a:rPr sz="1800" spc="65" dirty="0">
                <a:latin typeface="Verdana"/>
                <a:cs typeface="Verdana"/>
              </a:rPr>
              <a:t>and</a:t>
            </a:r>
            <a:r>
              <a:rPr sz="1800" spc="-90" dirty="0">
                <a:latin typeface="Verdana"/>
                <a:cs typeface="Verdana"/>
              </a:rPr>
              <a:t> </a:t>
            </a:r>
            <a:r>
              <a:rPr sz="1800" spc="-55" dirty="0">
                <a:latin typeface="Verdana"/>
                <a:cs typeface="Verdana"/>
              </a:rPr>
              <a:t>as</a:t>
            </a:r>
            <a:r>
              <a:rPr sz="1800" spc="-90" dirty="0">
                <a:latin typeface="Verdana"/>
                <a:cs typeface="Verdana"/>
              </a:rPr>
              <a:t> </a:t>
            </a:r>
            <a:r>
              <a:rPr sz="1800" spc="-10" dirty="0">
                <a:latin typeface="Verdana"/>
                <a:cs typeface="Verdana"/>
              </a:rPr>
              <a:t>equals”</a:t>
            </a:r>
            <a:endParaRPr sz="1800">
              <a:latin typeface="Verdana"/>
              <a:cs typeface="Verdana"/>
            </a:endParaRPr>
          </a:p>
          <a:p>
            <a:pPr marL="526415" lvl="1" indent="-170815">
              <a:lnSpc>
                <a:spcPct val="100000"/>
              </a:lnSpc>
              <a:spcBef>
                <a:spcPts val="110"/>
              </a:spcBef>
              <a:buFont typeface="Arial MT"/>
              <a:buChar char="•"/>
              <a:tabLst>
                <a:tab pos="526415" algn="l"/>
              </a:tabLst>
            </a:pPr>
            <a:r>
              <a:rPr sz="1800" spc="-20" dirty="0">
                <a:latin typeface="Verdana"/>
                <a:cs typeface="Verdana"/>
              </a:rPr>
              <a:t>but</a:t>
            </a:r>
            <a:r>
              <a:rPr sz="1800" spc="-125" dirty="0">
                <a:latin typeface="Verdana"/>
                <a:cs typeface="Verdana"/>
              </a:rPr>
              <a:t> </a:t>
            </a:r>
            <a:r>
              <a:rPr sz="1800" dirty="0">
                <a:latin typeface="Verdana"/>
                <a:cs typeface="Verdana"/>
              </a:rPr>
              <a:t>what</a:t>
            </a:r>
            <a:r>
              <a:rPr sz="1800" spc="-120" dirty="0">
                <a:latin typeface="Verdana"/>
                <a:cs typeface="Verdana"/>
              </a:rPr>
              <a:t> </a:t>
            </a:r>
            <a:r>
              <a:rPr sz="1800" spc="-200" dirty="0">
                <a:latin typeface="Verdana"/>
                <a:cs typeface="Verdana"/>
              </a:rPr>
              <a:t>is</a:t>
            </a:r>
            <a:r>
              <a:rPr sz="1800" spc="-130" dirty="0">
                <a:latin typeface="Verdana"/>
                <a:cs typeface="Verdana"/>
              </a:rPr>
              <a:t> </a:t>
            </a:r>
            <a:r>
              <a:rPr sz="1800" spc="150" dirty="0">
                <a:latin typeface="Verdana"/>
                <a:cs typeface="Verdana"/>
              </a:rPr>
              <a:t>a</a:t>
            </a:r>
            <a:r>
              <a:rPr sz="1800" spc="-135" dirty="0">
                <a:latin typeface="Verdana"/>
                <a:cs typeface="Verdana"/>
              </a:rPr>
              <a:t> </a:t>
            </a:r>
            <a:r>
              <a:rPr sz="1800" i="1" spc="-80" dirty="0">
                <a:latin typeface="Verdana"/>
                <a:cs typeface="Verdana"/>
              </a:rPr>
              <a:t>fair</a:t>
            </a:r>
            <a:r>
              <a:rPr sz="1800" i="1" spc="-130" dirty="0">
                <a:latin typeface="Verdana"/>
                <a:cs typeface="Verdana"/>
              </a:rPr>
              <a:t> </a:t>
            </a:r>
            <a:r>
              <a:rPr sz="1800" i="1" spc="-10" dirty="0">
                <a:latin typeface="Verdana"/>
                <a:cs typeface="Verdana"/>
              </a:rPr>
              <a:t>allocation</a:t>
            </a:r>
            <a:r>
              <a:rPr sz="1800" spc="-10" dirty="0">
                <a:latin typeface="Verdana"/>
                <a:cs typeface="Verdana"/>
              </a:rPr>
              <a:t>?</a:t>
            </a:r>
            <a:endParaRPr sz="1800">
              <a:latin typeface="Verdana"/>
              <a:cs typeface="Verdana"/>
            </a:endParaRPr>
          </a:p>
          <a:p>
            <a:pPr marL="869315" lvl="2" indent="-170815">
              <a:lnSpc>
                <a:spcPct val="100000"/>
              </a:lnSpc>
              <a:spcBef>
                <a:spcPts val="240"/>
              </a:spcBef>
              <a:buFont typeface="Arial MT"/>
              <a:buChar char="•"/>
              <a:tabLst>
                <a:tab pos="869315" algn="l"/>
              </a:tabLst>
            </a:pPr>
            <a:r>
              <a:rPr sz="1800" b="1" i="1" spc="-155" dirty="0">
                <a:latin typeface="Verdana"/>
                <a:cs typeface="Verdana"/>
              </a:rPr>
              <a:t>equality</a:t>
            </a:r>
            <a:r>
              <a:rPr sz="1800" b="1" i="1" spc="-85" dirty="0">
                <a:latin typeface="Verdana"/>
                <a:cs typeface="Verdana"/>
              </a:rPr>
              <a:t> </a:t>
            </a:r>
            <a:r>
              <a:rPr sz="1800" b="1" i="1" spc="-190" dirty="0">
                <a:latin typeface="Verdana"/>
                <a:cs typeface="Verdana"/>
              </a:rPr>
              <a:t>of</a:t>
            </a:r>
            <a:r>
              <a:rPr sz="1800" b="1" i="1" spc="-90" dirty="0">
                <a:latin typeface="Verdana"/>
                <a:cs typeface="Verdana"/>
              </a:rPr>
              <a:t> </a:t>
            </a:r>
            <a:r>
              <a:rPr sz="1800" b="1" i="1" spc="-155" dirty="0">
                <a:latin typeface="Verdana"/>
                <a:cs typeface="Verdana"/>
              </a:rPr>
              <a:t>outcome</a:t>
            </a:r>
            <a:r>
              <a:rPr sz="1800" spc="-155" dirty="0">
                <a:latin typeface="Verdana"/>
                <a:cs typeface="Verdana"/>
              </a:rPr>
              <a:t>:</a:t>
            </a:r>
            <a:r>
              <a:rPr sz="1800" spc="-105" dirty="0">
                <a:latin typeface="Verdana"/>
                <a:cs typeface="Verdana"/>
              </a:rPr>
              <a:t> </a:t>
            </a:r>
            <a:r>
              <a:rPr sz="1800" spc="100" dirty="0">
                <a:latin typeface="Verdana"/>
                <a:cs typeface="Verdana"/>
              </a:rPr>
              <a:t>each</a:t>
            </a:r>
            <a:r>
              <a:rPr sz="1800" spc="-110" dirty="0">
                <a:latin typeface="Verdana"/>
                <a:cs typeface="Verdana"/>
              </a:rPr>
              <a:t> </a:t>
            </a:r>
            <a:r>
              <a:rPr sz="1800" spc="-45" dirty="0">
                <a:latin typeface="Verdana"/>
                <a:cs typeface="Verdana"/>
              </a:rPr>
              <a:t>person</a:t>
            </a:r>
            <a:r>
              <a:rPr sz="1800" spc="-105" dirty="0">
                <a:latin typeface="Verdana"/>
                <a:cs typeface="Verdana"/>
              </a:rPr>
              <a:t> </a:t>
            </a:r>
            <a:r>
              <a:rPr sz="1800" dirty="0">
                <a:latin typeface="Verdana"/>
                <a:cs typeface="Verdana"/>
              </a:rPr>
              <a:t>get</a:t>
            </a:r>
            <a:r>
              <a:rPr sz="1800" spc="-100" dirty="0">
                <a:latin typeface="Verdana"/>
                <a:cs typeface="Verdana"/>
              </a:rPr>
              <a:t> </a:t>
            </a:r>
            <a:r>
              <a:rPr sz="1800" spc="-20" dirty="0">
                <a:latin typeface="Verdana"/>
                <a:cs typeface="Verdana"/>
              </a:rPr>
              <a:t>the</a:t>
            </a:r>
            <a:r>
              <a:rPr sz="1800" spc="-100" dirty="0">
                <a:latin typeface="Verdana"/>
                <a:cs typeface="Verdana"/>
              </a:rPr>
              <a:t> </a:t>
            </a:r>
            <a:r>
              <a:rPr sz="1800" spc="-25" dirty="0">
                <a:latin typeface="Verdana"/>
                <a:cs typeface="Verdana"/>
              </a:rPr>
              <a:t>same</a:t>
            </a:r>
            <a:r>
              <a:rPr sz="1800" spc="-105" dirty="0">
                <a:latin typeface="Verdana"/>
                <a:cs typeface="Verdana"/>
              </a:rPr>
              <a:t> </a:t>
            </a:r>
            <a:r>
              <a:rPr sz="1800" spc="-10" dirty="0">
                <a:latin typeface="Verdana"/>
                <a:cs typeface="Verdana"/>
              </a:rPr>
              <a:t>amount</a:t>
            </a:r>
            <a:endParaRPr sz="1800">
              <a:latin typeface="Verdana"/>
              <a:cs typeface="Verdana"/>
            </a:endParaRPr>
          </a:p>
          <a:p>
            <a:pPr marL="869950" marR="433705" lvl="2" indent="-171450">
              <a:lnSpc>
                <a:spcPts val="1900"/>
              </a:lnSpc>
              <a:spcBef>
                <a:spcPts val="425"/>
              </a:spcBef>
              <a:buFont typeface="Arial MT"/>
              <a:buChar char="•"/>
              <a:tabLst>
                <a:tab pos="869950" algn="l"/>
              </a:tabLst>
            </a:pPr>
            <a:r>
              <a:rPr sz="1800" b="1" i="1" spc="-155" dirty="0">
                <a:latin typeface="Verdana"/>
                <a:cs typeface="Verdana"/>
              </a:rPr>
              <a:t>equality</a:t>
            </a:r>
            <a:r>
              <a:rPr sz="1800" b="1" i="1" spc="-30" dirty="0">
                <a:latin typeface="Verdana"/>
                <a:cs typeface="Verdana"/>
              </a:rPr>
              <a:t> </a:t>
            </a:r>
            <a:r>
              <a:rPr sz="1800" b="1" i="1" spc="-190" dirty="0">
                <a:latin typeface="Verdana"/>
                <a:cs typeface="Verdana"/>
              </a:rPr>
              <a:t>of</a:t>
            </a:r>
            <a:r>
              <a:rPr sz="1800" b="1" i="1" spc="-35" dirty="0">
                <a:latin typeface="Verdana"/>
                <a:cs typeface="Verdana"/>
              </a:rPr>
              <a:t> </a:t>
            </a:r>
            <a:r>
              <a:rPr sz="1800" b="1" i="1" spc="-204" dirty="0">
                <a:latin typeface="Verdana"/>
                <a:cs typeface="Verdana"/>
              </a:rPr>
              <a:t>opportunity</a:t>
            </a:r>
            <a:r>
              <a:rPr sz="1800" spc="-204" dirty="0">
                <a:latin typeface="Verdana"/>
                <a:cs typeface="Verdana"/>
              </a:rPr>
              <a:t>:</a:t>
            </a:r>
            <a:r>
              <a:rPr sz="1800" spc="-55" dirty="0">
                <a:latin typeface="Verdana"/>
                <a:cs typeface="Verdana"/>
              </a:rPr>
              <a:t> </a:t>
            </a:r>
            <a:r>
              <a:rPr sz="1800" dirty="0">
                <a:latin typeface="Verdana"/>
                <a:cs typeface="Verdana"/>
              </a:rPr>
              <a:t>equal</a:t>
            </a:r>
            <a:r>
              <a:rPr sz="1800" spc="-45" dirty="0">
                <a:latin typeface="Verdana"/>
                <a:cs typeface="Verdana"/>
              </a:rPr>
              <a:t> grounds</a:t>
            </a:r>
            <a:r>
              <a:rPr sz="1800" spc="-50" dirty="0">
                <a:latin typeface="Verdana"/>
                <a:cs typeface="Verdana"/>
              </a:rPr>
              <a:t> </a:t>
            </a:r>
            <a:r>
              <a:rPr sz="1800" spc="-75" dirty="0">
                <a:latin typeface="Verdana"/>
                <a:cs typeface="Verdana"/>
              </a:rPr>
              <a:t>for</a:t>
            </a:r>
            <a:r>
              <a:rPr sz="1800" spc="-60" dirty="0">
                <a:latin typeface="Verdana"/>
                <a:cs typeface="Verdana"/>
              </a:rPr>
              <a:t> </a:t>
            </a:r>
            <a:r>
              <a:rPr sz="1800" dirty="0">
                <a:latin typeface="Verdana"/>
                <a:cs typeface="Verdana"/>
              </a:rPr>
              <a:t>competing</a:t>
            </a:r>
            <a:r>
              <a:rPr sz="1800" spc="-50" dirty="0">
                <a:latin typeface="Verdana"/>
                <a:cs typeface="Verdana"/>
              </a:rPr>
              <a:t> </a:t>
            </a:r>
            <a:r>
              <a:rPr sz="1800" spc="-25" dirty="0">
                <a:latin typeface="Verdana"/>
                <a:cs typeface="Verdana"/>
              </a:rPr>
              <a:t>for </a:t>
            </a:r>
            <a:r>
              <a:rPr sz="1800" spc="-10" dirty="0">
                <a:latin typeface="Verdana"/>
                <a:cs typeface="Verdana"/>
              </a:rPr>
              <a:t>resources</a:t>
            </a:r>
            <a:endParaRPr sz="1800">
              <a:latin typeface="Verdana"/>
              <a:cs typeface="Verdana"/>
            </a:endParaRPr>
          </a:p>
          <a:p>
            <a:pPr marL="869315" lvl="2" indent="-170815">
              <a:lnSpc>
                <a:spcPct val="100000"/>
              </a:lnSpc>
              <a:spcBef>
                <a:spcPts val="215"/>
              </a:spcBef>
              <a:buFont typeface="Arial MT"/>
              <a:buChar char="•"/>
              <a:tabLst>
                <a:tab pos="869315" algn="l"/>
              </a:tabLst>
            </a:pPr>
            <a:r>
              <a:rPr sz="1800" b="1" i="1" spc="-114" dirty="0">
                <a:latin typeface="Verdana"/>
                <a:cs typeface="Verdana"/>
              </a:rPr>
              <a:t>social</a:t>
            </a:r>
            <a:r>
              <a:rPr sz="1800" b="1" i="1" spc="-95" dirty="0">
                <a:latin typeface="Verdana"/>
                <a:cs typeface="Verdana"/>
              </a:rPr>
              <a:t> </a:t>
            </a:r>
            <a:r>
              <a:rPr sz="1800" b="1" i="1" spc="-200" dirty="0">
                <a:latin typeface="Verdana"/>
                <a:cs typeface="Verdana"/>
              </a:rPr>
              <a:t>welfare</a:t>
            </a:r>
            <a:r>
              <a:rPr sz="1800" spc="-200" dirty="0">
                <a:latin typeface="Verdana"/>
                <a:cs typeface="Verdana"/>
              </a:rPr>
              <a:t>:</a:t>
            </a:r>
            <a:r>
              <a:rPr sz="1800" spc="-120" dirty="0">
                <a:latin typeface="Verdana"/>
                <a:cs typeface="Verdana"/>
              </a:rPr>
              <a:t> </a:t>
            </a:r>
            <a:r>
              <a:rPr sz="1800" dirty="0">
                <a:latin typeface="Verdana"/>
                <a:cs typeface="Verdana"/>
              </a:rPr>
              <a:t>what</a:t>
            </a:r>
            <a:r>
              <a:rPr sz="1800" spc="-110" dirty="0">
                <a:latin typeface="Verdana"/>
                <a:cs typeface="Verdana"/>
              </a:rPr>
              <a:t> </a:t>
            </a:r>
            <a:r>
              <a:rPr sz="1800" spc="-45" dirty="0">
                <a:latin typeface="Verdana"/>
                <a:cs typeface="Verdana"/>
              </a:rPr>
              <a:t>benefits</a:t>
            </a:r>
            <a:r>
              <a:rPr sz="1800" spc="-120" dirty="0">
                <a:latin typeface="Verdana"/>
                <a:cs typeface="Verdana"/>
              </a:rPr>
              <a:t> </a:t>
            </a:r>
            <a:r>
              <a:rPr sz="1800" spc="-20" dirty="0">
                <a:latin typeface="Verdana"/>
                <a:cs typeface="Verdana"/>
              </a:rPr>
              <a:t>the</a:t>
            </a:r>
            <a:r>
              <a:rPr sz="1800" spc="-110" dirty="0">
                <a:latin typeface="Verdana"/>
                <a:cs typeface="Verdana"/>
              </a:rPr>
              <a:t> </a:t>
            </a:r>
            <a:r>
              <a:rPr sz="1800" spc="-35" dirty="0">
                <a:latin typeface="Verdana"/>
                <a:cs typeface="Verdana"/>
              </a:rPr>
              <a:t>society</a:t>
            </a:r>
            <a:r>
              <a:rPr sz="1800" spc="-125" dirty="0">
                <a:latin typeface="Verdana"/>
                <a:cs typeface="Verdana"/>
              </a:rPr>
              <a:t> </a:t>
            </a:r>
            <a:r>
              <a:rPr sz="1800" spc="-20" dirty="0">
                <a:latin typeface="Verdana"/>
                <a:cs typeface="Verdana"/>
              </a:rPr>
              <a:t>the</a:t>
            </a:r>
            <a:r>
              <a:rPr sz="1800" spc="-110" dirty="0">
                <a:latin typeface="Verdana"/>
                <a:cs typeface="Verdana"/>
              </a:rPr>
              <a:t> </a:t>
            </a:r>
            <a:r>
              <a:rPr sz="1800" spc="-20" dirty="0">
                <a:latin typeface="Verdana"/>
                <a:cs typeface="Verdana"/>
              </a:rPr>
              <a:t>most</a:t>
            </a:r>
            <a:endParaRPr sz="18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What</a:t>
            </a:r>
            <a:r>
              <a:rPr spc="-210" dirty="0"/>
              <a:t> </a:t>
            </a:r>
            <a:r>
              <a:rPr spc="-295" dirty="0"/>
              <a:t>is</a:t>
            </a:r>
            <a:r>
              <a:rPr spc="-210" dirty="0"/>
              <a:t> </a:t>
            </a:r>
            <a:r>
              <a:rPr spc="-120" dirty="0"/>
              <a:t>Fairness?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12</a:t>
            </a:fld>
            <a:endParaRPr spc="-25" dirty="0"/>
          </a:p>
        </p:txBody>
      </p:sp>
      <p:sp>
        <p:nvSpPr>
          <p:cNvPr id="3" name="object 3"/>
          <p:cNvSpPr txBox="1"/>
          <p:nvPr/>
        </p:nvSpPr>
        <p:spPr>
          <a:xfrm>
            <a:off x="707390" y="1186744"/>
            <a:ext cx="7686040" cy="4327723"/>
          </a:xfrm>
          <a:prstGeom prst="rect">
            <a:avLst/>
          </a:prstGeom>
        </p:spPr>
        <p:txBody>
          <a:bodyPr vert="horz" wrap="square" lIns="0" tIns="67945" rIns="0" bIns="0" rtlCol="0">
            <a:spAutoFit/>
          </a:bodyPr>
          <a:lstStyle/>
          <a:p>
            <a:pPr marL="182880" indent="-170180">
              <a:lnSpc>
                <a:spcPct val="100000"/>
              </a:lnSpc>
              <a:spcBef>
                <a:spcPts val="535"/>
              </a:spcBef>
              <a:buFont typeface="Arial MT"/>
              <a:buChar char="•"/>
              <a:tabLst>
                <a:tab pos="182880" algn="l"/>
              </a:tabLst>
            </a:pPr>
            <a:r>
              <a:rPr sz="2000" dirty="0">
                <a:latin typeface="Verdana"/>
                <a:cs typeface="Verdana"/>
              </a:rPr>
              <a:t>Legal</a:t>
            </a:r>
            <a:r>
              <a:rPr sz="2000" spc="-135" dirty="0">
                <a:latin typeface="Verdana"/>
                <a:cs typeface="Verdana"/>
              </a:rPr>
              <a:t> </a:t>
            </a:r>
            <a:r>
              <a:rPr sz="2000" spc="-190" dirty="0">
                <a:latin typeface="Verdana"/>
                <a:cs typeface="Verdana"/>
              </a:rPr>
              <a:t>Systems:</a:t>
            </a:r>
            <a:r>
              <a:rPr sz="2000" spc="-140" dirty="0">
                <a:latin typeface="Verdana"/>
                <a:cs typeface="Verdana"/>
              </a:rPr>
              <a:t> </a:t>
            </a:r>
            <a:r>
              <a:rPr sz="2000" b="1" i="1" spc="-229" dirty="0">
                <a:latin typeface="Verdana"/>
                <a:cs typeface="Verdana"/>
              </a:rPr>
              <a:t>“fairness</a:t>
            </a:r>
            <a:r>
              <a:rPr sz="2000" b="1" i="1" spc="-105" dirty="0">
                <a:latin typeface="Verdana"/>
                <a:cs typeface="Verdana"/>
              </a:rPr>
              <a:t> </a:t>
            </a:r>
            <a:r>
              <a:rPr sz="2000" b="1" i="1" spc="-175" dirty="0">
                <a:latin typeface="Verdana"/>
                <a:cs typeface="Verdana"/>
              </a:rPr>
              <a:t>as</a:t>
            </a:r>
            <a:r>
              <a:rPr sz="2000" b="1" i="1" spc="-105" dirty="0">
                <a:latin typeface="Verdana"/>
                <a:cs typeface="Verdana"/>
              </a:rPr>
              <a:t> </a:t>
            </a:r>
            <a:r>
              <a:rPr sz="2000" b="1" i="1" spc="-185" dirty="0">
                <a:latin typeface="Verdana"/>
                <a:cs typeface="Verdana"/>
              </a:rPr>
              <a:t>non-</a:t>
            </a:r>
            <a:r>
              <a:rPr sz="2000" b="1" i="1" spc="-125" dirty="0">
                <a:latin typeface="Verdana"/>
                <a:cs typeface="Verdana"/>
              </a:rPr>
              <a:t>discrimination”</a:t>
            </a:r>
            <a:endParaRPr sz="2000" dirty="0">
              <a:latin typeface="Verdana"/>
              <a:cs typeface="Verdana"/>
            </a:endParaRPr>
          </a:p>
          <a:p>
            <a:pPr marL="527050" marR="542925" lvl="1" indent="-171450">
              <a:lnSpc>
                <a:spcPts val="2110"/>
              </a:lnSpc>
              <a:spcBef>
                <a:spcPts val="505"/>
              </a:spcBef>
              <a:buFont typeface="Arial MT"/>
              <a:buChar char="•"/>
              <a:tabLst>
                <a:tab pos="527050" algn="l"/>
              </a:tabLst>
            </a:pPr>
            <a:r>
              <a:rPr sz="1800" b="1" i="1" spc="-155" dirty="0">
                <a:latin typeface="Verdana"/>
                <a:cs typeface="Verdana"/>
              </a:rPr>
              <a:t>disparate</a:t>
            </a:r>
            <a:r>
              <a:rPr sz="1800" b="1" i="1" spc="-70" dirty="0">
                <a:latin typeface="Verdana"/>
                <a:cs typeface="Verdana"/>
              </a:rPr>
              <a:t> </a:t>
            </a:r>
            <a:r>
              <a:rPr sz="1800" b="1" i="1" spc="-215" dirty="0">
                <a:latin typeface="Verdana"/>
                <a:cs typeface="Verdana"/>
              </a:rPr>
              <a:t>treatment</a:t>
            </a:r>
            <a:r>
              <a:rPr sz="1800" spc="-215" dirty="0">
                <a:latin typeface="Verdana"/>
                <a:cs typeface="Verdana"/>
              </a:rPr>
              <a:t>:</a:t>
            </a:r>
            <a:r>
              <a:rPr sz="1800" spc="-85" dirty="0">
                <a:latin typeface="Verdana"/>
                <a:cs typeface="Verdana"/>
              </a:rPr>
              <a:t> </a:t>
            </a:r>
            <a:r>
              <a:rPr sz="1800" spc="-45" dirty="0">
                <a:latin typeface="Verdana"/>
                <a:cs typeface="Verdana"/>
              </a:rPr>
              <a:t>intentional</a:t>
            </a:r>
            <a:r>
              <a:rPr sz="1800" spc="-80" dirty="0">
                <a:latin typeface="Verdana"/>
                <a:cs typeface="Verdana"/>
              </a:rPr>
              <a:t> </a:t>
            </a:r>
            <a:r>
              <a:rPr sz="1800" spc="-60" dirty="0">
                <a:latin typeface="Verdana"/>
                <a:cs typeface="Verdana"/>
              </a:rPr>
              <a:t>discrimination</a:t>
            </a:r>
            <a:r>
              <a:rPr sz="1800" spc="-80" dirty="0">
                <a:latin typeface="Verdana"/>
                <a:cs typeface="Verdana"/>
              </a:rPr>
              <a:t> </a:t>
            </a:r>
            <a:r>
              <a:rPr sz="1800" dirty="0">
                <a:latin typeface="Verdana"/>
                <a:cs typeface="Verdana"/>
              </a:rPr>
              <a:t>on</a:t>
            </a:r>
            <a:r>
              <a:rPr sz="1800" spc="-90" dirty="0">
                <a:latin typeface="Verdana"/>
                <a:cs typeface="Verdana"/>
              </a:rPr>
              <a:t> </a:t>
            </a:r>
            <a:r>
              <a:rPr sz="1800" i="1" spc="-10" dirty="0">
                <a:latin typeface="Verdana"/>
                <a:cs typeface="Verdana"/>
              </a:rPr>
              <a:t>protected </a:t>
            </a:r>
            <a:r>
              <a:rPr sz="1800" i="1" spc="-45" dirty="0">
                <a:latin typeface="Verdana"/>
                <a:cs typeface="Verdana"/>
              </a:rPr>
              <a:t>groups</a:t>
            </a:r>
            <a:r>
              <a:rPr sz="1800" i="1" spc="-110" dirty="0">
                <a:latin typeface="Verdana"/>
                <a:cs typeface="Verdana"/>
              </a:rPr>
              <a:t> </a:t>
            </a:r>
            <a:r>
              <a:rPr sz="1800" spc="-10" dirty="0">
                <a:latin typeface="Verdana"/>
                <a:cs typeface="Verdana"/>
              </a:rPr>
              <a:t>(defined</a:t>
            </a:r>
            <a:r>
              <a:rPr sz="1800" spc="-100" dirty="0">
                <a:latin typeface="Verdana"/>
                <a:cs typeface="Verdana"/>
              </a:rPr>
              <a:t> </a:t>
            </a:r>
            <a:r>
              <a:rPr sz="1800" dirty="0">
                <a:latin typeface="Verdana"/>
                <a:cs typeface="Verdana"/>
              </a:rPr>
              <a:t>on</a:t>
            </a:r>
            <a:r>
              <a:rPr sz="1800" spc="-100" dirty="0">
                <a:latin typeface="Verdana"/>
                <a:cs typeface="Verdana"/>
              </a:rPr>
              <a:t> </a:t>
            </a:r>
            <a:r>
              <a:rPr sz="1800" dirty="0">
                <a:latin typeface="Verdana"/>
                <a:cs typeface="Verdana"/>
              </a:rPr>
              <a:t>race,</a:t>
            </a:r>
            <a:r>
              <a:rPr sz="1800" spc="-100" dirty="0">
                <a:latin typeface="Verdana"/>
                <a:cs typeface="Verdana"/>
              </a:rPr>
              <a:t> </a:t>
            </a:r>
            <a:r>
              <a:rPr sz="1800" spc="-25" dirty="0">
                <a:latin typeface="Verdana"/>
                <a:cs typeface="Verdana"/>
              </a:rPr>
              <a:t>color,</a:t>
            </a:r>
            <a:r>
              <a:rPr sz="1800" spc="-100" dirty="0">
                <a:latin typeface="Verdana"/>
                <a:cs typeface="Verdana"/>
              </a:rPr>
              <a:t> </a:t>
            </a:r>
            <a:r>
              <a:rPr sz="1800" spc="-130" dirty="0">
                <a:latin typeface="Verdana"/>
                <a:cs typeface="Verdana"/>
              </a:rPr>
              <a:t>sex,</a:t>
            </a:r>
            <a:r>
              <a:rPr sz="1800" spc="-100" dirty="0">
                <a:latin typeface="Verdana"/>
                <a:cs typeface="Verdana"/>
              </a:rPr>
              <a:t> </a:t>
            </a:r>
            <a:r>
              <a:rPr sz="1800" spc="-75" dirty="0">
                <a:latin typeface="Verdana"/>
                <a:cs typeface="Verdana"/>
              </a:rPr>
              <a:t>etc.);</a:t>
            </a:r>
            <a:r>
              <a:rPr sz="1800" spc="-100" dirty="0">
                <a:latin typeface="Verdana"/>
                <a:cs typeface="Verdana"/>
              </a:rPr>
              <a:t> </a:t>
            </a:r>
            <a:r>
              <a:rPr sz="1800" spc="-30" dirty="0">
                <a:latin typeface="Verdana"/>
                <a:cs typeface="Verdana"/>
              </a:rPr>
              <a:t>not</a:t>
            </a:r>
            <a:r>
              <a:rPr sz="1800" spc="-100" dirty="0">
                <a:latin typeface="Verdana"/>
                <a:cs typeface="Verdana"/>
              </a:rPr>
              <a:t> </a:t>
            </a:r>
            <a:r>
              <a:rPr sz="1800" spc="-30" dirty="0">
                <a:latin typeface="Verdana"/>
                <a:cs typeface="Verdana"/>
              </a:rPr>
              <a:t>“</a:t>
            </a:r>
            <a:r>
              <a:rPr sz="1800" i="1" spc="-30" dirty="0">
                <a:latin typeface="Verdana"/>
                <a:cs typeface="Verdana"/>
              </a:rPr>
              <a:t>color-</a:t>
            </a:r>
            <a:r>
              <a:rPr sz="1800" i="1" spc="-10" dirty="0">
                <a:latin typeface="Verdana"/>
                <a:cs typeface="Verdana"/>
              </a:rPr>
              <a:t>blind</a:t>
            </a:r>
            <a:r>
              <a:rPr sz="1800" spc="-10" dirty="0">
                <a:latin typeface="Verdana"/>
                <a:cs typeface="Verdana"/>
              </a:rPr>
              <a:t>”</a:t>
            </a:r>
            <a:endParaRPr sz="1800" dirty="0">
              <a:latin typeface="Verdana"/>
              <a:cs typeface="Verdana"/>
            </a:endParaRPr>
          </a:p>
          <a:p>
            <a:pPr marL="869950" marR="40640" lvl="2" indent="-171450">
              <a:lnSpc>
                <a:spcPts val="2090"/>
              </a:lnSpc>
              <a:spcBef>
                <a:spcPts val="500"/>
              </a:spcBef>
              <a:buFont typeface="Arial MT"/>
              <a:buChar char="•"/>
              <a:tabLst>
                <a:tab pos="869950" algn="l"/>
              </a:tabLst>
            </a:pPr>
            <a:r>
              <a:rPr sz="1800" spc="-60" dirty="0">
                <a:latin typeface="Verdana"/>
                <a:cs typeface="Verdana"/>
              </a:rPr>
              <a:t>e.g.,</a:t>
            </a:r>
            <a:r>
              <a:rPr sz="1800" spc="-125" dirty="0">
                <a:latin typeface="Verdana"/>
                <a:cs typeface="Verdana"/>
              </a:rPr>
              <a:t> </a:t>
            </a:r>
            <a:r>
              <a:rPr sz="1800" spc="-55" dirty="0">
                <a:latin typeface="Verdana"/>
                <a:cs typeface="Verdana"/>
              </a:rPr>
              <a:t>only</a:t>
            </a:r>
            <a:r>
              <a:rPr sz="1800" spc="-114" dirty="0">
                <a:latin typeface="Verdana"/>
                <a:cs typeface="Verdana"/>
              </a:rPr>
              <a:t> </a:t>
            </a:r>
            <a:r>
              <a:rPr sz="1800" spc="-10" dirty="0">
                <a:latin typeface="Verdana"/>
                <a:cs typeface="Verdana"/>
              </a:rPr>
              <a:t>African</a:t>
            </a:r>
            <a:r>
              <a:rPr sz="1800" spc="-114" dirty="0">
                <a:latin typeface="Verdana"/>
                <a:cs typeface="Verdana"/>
              </a:rPr>
              <a:t> </a:t>
            </a:r>
            <a:r>
              <a:rPr sz="1800" dirty="0">
                <a:latin typeface="Verdana"/>
                <a:cs typeface="Verdana"/>
              </a:rPr>
              <a:t>American</a:t>
            </a:r>
            <a:r>
              <a:rPr sz="1800" spc="-110" dirty="0">
                <a:latin typeface="Verdana"/>
                <a:cs typeface="Verdana"/>
              </a:rPr>
              <a:t> </a:t>
            </a:r>
            <a:r>
              <a:rPr sz="1800" dirty="0">
                <a:latin typeface="Verdana"/>
                <a:cs typeface="Verdana"/>
              </a:rPr>
              <a:t>applicants</a:t>
            </a:r>
            <a:r>
              <a:rPr sz="1800" spc="-110" dirty="0">
                <a:latin typeface="Verdana"/>
                <a:cs typeface="Verdana"/>
              </a:rPr>
              <a:t> </a:t>
            </a:r>
            <a:r>
              <a:rPr sz="1800" dirty="0">
                <a:latin typeface="Verdana"/>
                <a:cs typeface="Verdana"/>
              </a:rPr>
              <a:t>are</a:t>
            </a:r>
            <a:r>
              <a:rPr sz="1800" spc="-110" dirty="0">
                <a:latin typeface="Verdana"/>
                <a:cs typeface="Verdana"/>
              </a:rPr>
              <a:t> </a:t>
            </a:r>
            <a:r>
              <a:rPr sz="1800" spc="-40" dirty="0">
                <a:latin typeface="Verdana"/>
                <a:cs typeface="Verdana"/>
              </a:rPr>
              <a:t>required</a:t>
            </a:r>
            <a:r>
              <a:rPr sz="1800" spc="-105" dirty="0">
                <a:latin typeface="Verdana"/>
                <a:cs typeface="Verdana"/>
              </a:rPr>
              <a:t> </a:t>
            </a:r>
            <a:r>
              <a:rPr sz="1800" spc="-10" dirty="0">
                <a:latin typeface="Verdana"/>
                <a:cs typeface="Verdana"/>
              </a:rPr>
              <a:t>to</a:t>
            </a:r>
            <a:r>
              <a:rPr sz="1800" spc="-114" dirty="0">
                <a:latin typeface="Verdana"/>
                <a:cs typeface="Verdana"/>
              </a:rPr>
              <a:t> </a:t>
            </a:r>
            <a:r>
              <a:rPr sz="1800" spc="-10" dirty="0">
                <a:latin typeface="Verdana"/>
                <a:cs typeface="Verdana"/>
              </a:rPr>
              <a:t>take</a:t>
            </a:r>
            <a:r>
              <a:rPr sz="1800" spc="-105" dirty="0">
                <a:latin typeface="Verdana"/>
                <a:cs typeface="Verdana"/>
              </a:rPr>
              <a:t> </a:t>
            </a:r>
            <a:r>
              <a:rPr sz="1800" spc="100" dirty="0">
                <a:latin typeface="Verdana"/>
                <a:cs typeface="Verdana"/>
              </a:rPr>
              <a:t>a </a:t>
            </a:r>
            <a:r>
              <a:rPr sz="1800" spc="-75" dirty="0">
                <a:latin typeface="Verdana"/>
                <a:cs typeface="Verdana"/>
              </a:rPr>
              <a:t>pre-</a:t>
            </a:r>
            <a:r>
              <a:rPr sz="1800" spc="-20" dirty="0">
                <a:latin typeface="Verdana"/>
                <a:cs typeface="Verdana"/>
              </a:rPr>
              <a:t>employment</a:t>
            </a:r>
            <a:r>
              <a:rPr sz="1800" spc="-75" dirty="0">
                <a:latin typeface="Verdana"/>
                <a:cs typeface="Verdana"/>
              </a:rPr>
              <a:t> </a:t>
            </a:r>
            <a:r>
              <a:rPr sz="1800" spc="-95" dirty="0">
                <a:latin typeface="Verdana"/>
                <a:cs typeface="Verdana"/>
              </a:rPr>
              <a:t>assessment</a:t>
            </a:r>
            <a:r>
              <a:rPr sz="1800" spc="-75" dirty="0">
                <a:latin typeface="Verdana"/>
                <a:cs typeface="Verdana"/>
              </a:rPr>
              <a:t> </a:t>
            </a:r>
            <a:r>
              <a:rPr sz="1800" spc="-20" dirty="0">
                <a:latin typeface="Verdana"/>
                <a:cs typeface="Verdana"/>
              </a:rPr>
              <a:t>test</a:t>
            </a:r>
            <a:endParaRPr sz="1800" dirty="0">
              <a:latin typeface="Verdana"/>
              <a:cs typeface="Verdana"/>
            </a:endParaRPr>
          </a:p>
          <a:p>
            <a:pPr marL="527050" marR="5080" lvl="1" indent="-171450">
              <a:lnSpc>
                <a:spcPct val="101099"/>
              </a:lnSpc>
              <a:spcBef>
                <a:spcPts val="370"/>
              </a:spcBef>
              <a:buFont typeface="Arial MT"/>
              <a:buChar char="•"/>
              <a:tabLst>
                <a:tab pos="527050" algn="l"/>
              </a:tabLst>
            </a:pPr>
            <a:r>
              <a:rPr sz="1800" b="1" i="1" spc="-155" dirty="0">
                <a:latin typeface="Verdana"/>
                <a:cs typeface="Verdana"/>
              </a:rPr>
              <a:t>disparate</a:t>
            </a:r>
            <a:r>
              <a:rPr sz="1800" b="1" i="1" spc="-65" dirty="0">
                <a:latin typeface="Verdana"/>
                <a:cs typeface="Verdana"/>
              </a:rPr>
              <a:t> </a:t>
            </a:r>
            <a:r>
              <a:rPr sz="1800" b="1" i="1" spc="-150" dirty="0">
                <a:latin typeface="Verdana"/>
                <a:cs typeface="Verdana"/>
              </a:rPr>
              <a:t>impact</a:t>
            </a:r>
            <a:r>
              <a:rPr sz="1800" spc="-150" dirty="0">
                <a:latin typeface="Verdana"/>
                <a:cs typeface="Verdana"/>
              </a:rPr>
              <a:t>:</a:t>
            </a:r>
            <a:r>
              <a:rPr sz="1800" spc="-80" dirty="0">
                <a:latin typeface="Verdana"/>
                <a:cs typeface="Verdana"/>
              </a:rPr>
              <a:t> </a:t>
            </a:r>
            <a:r>
              <a:rPr sz="1800" spc="150" dirty="0">
                <a:latin typeface="Verdana"/>
                <a:cs typeface="Verdana"/>
              </a:rPr>
              <a:t>a</a:t>
            </a:r>
            <a:r>
              <a:rPr sz="1800" spc="-85" dirty="0">
                <a:latin typeface="Verdana"/>
                <a:cs typeface="Verdana"/>
              </a:rPr>
              <a:t> </a:t>
            </a:r>
            <a:r>
              <a:rPr sz="1800" dirty="0">
                <a:latin typeface="Verdana"/>
                <a:cs typeface="Verdana"/>
              </a:rPr>
              <a:t>procedure</a:t>
            </a:r>
            <a:r>
              <a:rPr sz="1800" spc="-70" dirty="0">
                <a:latin typeface="Verdana"/>
                <a:cs typeface="Verdana"/>
              </a:rPr>
              <a:t> </a:t>
            </a:r>
            <a:r>
              <a:rPr sz="1800" spc="-35" dirty="0">
                <a:latin typeface="Verdana"/>
                <a:cs typeface="Verdana"/>
              </a:rPr>
              <a:t>that</a:t>
            </a:r>
            <a:r>
              <a:rPr sz="1800" spc="-75" dirty="0">
                <a:latin typeface="Verdana"/>
                <a:cs typeface="Verdana"/>
              </a:rPr>
              <a:t> </a:t>
            </a:r>
            <a:r>
              <a:rPr sz="1800" spc="-55" dirty="0">
                <a:latin typeface="Verdana"/>
                <a:cs typeface="Verdana"/>
              </a:rPr>
              <a:t>has</a:t>
            </a:r>
            <a:r>
              <a:rPr sz="1800" spc="-75" dirty="0">
                <a:latin typeface="Verdana"/>
                <a:cs typeface="Verdana"/>
              </a:rPr>
              <a:t> </a:t>
            </a:r>
            <a:r>
              <a:rPr sz="1800" spc="-35" dirty="0">
                <a:latin typeface="Verdana"/>
                <a:cs typeface="Verdana"/>
              </a:rPr>
              <a:t>disproportionate</a:t>
            </a:r>
            <a:r>
              <a:rPr sz="1800" spc="-75" dirty="0">
                <a:latin typeface="Verdana"/>
                <a:cs typeface="Verdana"/>
              </a:rPr>
              <a:t> </a:t>
            </a:r>
            <a:r>
              <a:rPr sz="1800" spc="-10" dirty="0">
                <a:latin typeface="Verdana"/>
                <a:cs typeface="Verdana"/>
              </a:rPr>
              <a:t>impact </a:t>
            </a:r>
            <a:r>
              <a:rPr sz="1800" dirty="0">
                <a:latin typeface="Verdana"/>
                <a:cs typeface="Verdana"/>
              </a:rPr>
              <a:t>on</a:t>
            </a:r>
            <a:r>
              <a:rPr sz="1800" spc="-5" dirty="0">
                <a:latin typeface="Verdana"/>
                <a:cs typeface="Verdana"/>
              </a:rPr>
              <a:t> </a:t>
            </a:r>
            <a:r>
              <a:rPr sz="1800" dirty="0">
                <a:latin typeface="Verdana"/>
                <a:cs typeface="Verdana"/>
              </a:rPr>
              <a:t>protected</a:t>
            </a:r>
            <a:r>
              <a:rPr sz="1800" spc="5" dirty="0">
                <a:latin typeface="Verdana"/>
                <a:cs typeface="Verdana"/>
              </a:rPr>
              <a:t> </a:t>
            </a:r>
            <a:r>
              <a:rPr sz="1800" spc="-10" dirty="0">
                <a:latin typeface="Verdana"/>
                <a:cs typeface="Verdana"/>
              </a:rPr>
              <a:t>groups</a:t>
            </a:r>
            <a:endParaRPr sz="1800" dirty="0">
              <a:latin typeface="Verdana"/>
              <a:cs typeface="Verdana"/>
            </a:endParaRPr>
          </a:p>
          <a:p>
            <a:pPr marL="869950" marR="71755" lvl="2" indent="-171450">
              <a:lnSpc>
                <a:spcPct val="101099"/>
              </a:lnSpc>
              <a:spcBef>
                <a:spcPts val="335"/>
              </a:spcBef>
              <a:buFont typeface="Arial MT"/>
              <a:buChar char="•"/>
              <a:tabLst>
                <a:tab pos="869950" algn="l"/>
              </a:tabLst>
            </a:pPr>
            <a:r>
              <a:rPr sz="1800" spc="-60" dirty="0">
                <a:latin typeface="Verdana"/>
                <a:cs typeface="Verdana"/>
              </a:rPr>
              <a:t>e.g.,</a:t>
            </a:r>
            <a:r>
              <a:rPr sz="1800" spc="-120" dirty="0">
                <a:latin typeface="Verdana"/>
                <a:cs typeface="Verdana"/>
              </a:rPr>
              <a:t> </a:t>
            </a:r>
            <a:r>
              <a:rPr sz="1800" spc="-45" dirty="0">
                <a:latin typeface="Verdana"/>
                <a:cs typeface="Verdana"/>
              </a:rPr>
              <a:t>all</a:t>
            </a:r>
            <a:r>
              <a:rPr sz="1800" spc="-114" dirty="0">
                <a:latin typeface="Verdana"/>
                <a:cs typeface="Verdana"/>
              </a:rPr>
              <a:t> </a:t>
            </a:r>
            <a:r>
              <a:rPr sz="1800" dirty="0">
                <a:latin typeface="Verdana"/>
                <a:cs typeface="Verdana"/>
              </a:rPr>
              <a:t>applicants</a:t>
            </a:r>
            <a:r>
              <a:rPr sz="1800" spc="-120" dirty="0">
                <a:latin typeface="Verdana"/>
                <a:cs typeface="Verdana"/>
              </a:rPr>
              <a:t> </a:t>
            </a:r>
            <a:r>
              <a:rPr sz="1800" dirty="0">
                <a:latin typeface="Verdana"/>
                <a:cs typeface="Verdana"/>
              </a:rPr>
              <a:t>are</a:t>
            </a:r>
            <a:r>
              <a:rPr sz="1800" spc="-114" dirty="0">
                <a:latin typeface="Verdana"/>
                <a:cs typeface="Verdana"/>
              </a:rPr>
              <a:t> </a:t>
            </a:r>
            <a:r>
              <a:rPr sz="1800" spc="-30" dirty="0">
                <a:latin typeface="Verdana"/>
                <a:cs typeface="Verdana"/>
              </a:rPr>
              <a:t>tested</a:t>
            </a:r>
            <a:r>
              <a:rPr sz="1800" spc="-114" dirty="0">
                <a:latin typeface="Verdana"/>
                <a:cs typeface="Verdana"/>
              </a:rPr>
              <a:t> </a:t>
            </a:r>
            <a:r>
              <a:rPr sz="1800" spc="-10" dirty="0">
                <a:latin typeface="Verdana"/>
                <a:cs typeface="Verdana"/>
              </a:rPr>
              <a:t>but</a:t>
            </a:r>
            <a:r>
              <a:rPr sz="1800" spc="-114" dirty="0">
                <a:latin typeface="Verdana"/>
                <a:cs typeface="Verdana"/>
              </a:rPr>
              <a:t> </a:t>
            </a:r>
            <a:r>
              <a:rPr sz="1800" spc="-55" dirty="0">
                <a:latin typeface="Verdana"/>
                <a:cs typeface="Verdana"/>
              </a:rPr>
              <a:t>only</a:t>
            </a:r>
            <a:r>
              <a:rPr sz="1800" spc="-125" dirty="0">
                <a:latin typeface="Verdana"/>
                <a:cs typeface="Verdana"/>
              </a:rPr>
              <a:t> </a:t>
            </a:r>
            <a:r>
              <a:rPr sz="1800" spc="-10" dirty="0">
                <a:latin typeface="Verdana"/>
                <a:cs typeface="Verdana"/>
              </a:rPr>
              <a:t>African</a:t>
            </a:r>
            <a:r>
              <a:rPr sz="1800" spc="-120" dirty="0">
                <a:latin typeface="Verdana"/>
                <a:cs typeface="Verdana"/>
              </a:rPr>
              <a:t> </a:t>
            </a:r>
            <a:r>
              <a:rPr sz="1800" spc="-25" dirty="0">
                <a:latin typeface="Verdana"/>
                <a:cs typeface="Verdana"/>
              </a:rPr>
              <a:t>Americans</a:t>
            </a:r>
            <a:r>
              <a:rPr sz="1800" spc="-120" dirty="0">
                <a:latin typeface="Verdana"/>
                <a:cs typeface="Verdana"/>
              </a:rPr>
              <a:t> </a:t>
            </a:r>
            <a:r>
              <a:rPr sz="1800" spc="-25" dirty="0">
                <a:latin typeface="Verdana"/>
                <a:cs typeface="Verdana"/>
              </a:rPr>
              <a:t>are eliminated</a:t>
            </a:r>
            <a:r>
              <a:rPr sz="1800" spc="-85" dirty="0">
                <a:latin typeface="Verdana"/>
                <a:cs typeface="Verdana"/>
              </a:rPr>
              <a:t> </a:t>
            </a:r>
            <a:r>
              <a:rPr sz="1800" dirty="0">
                <a:latin typeface="Verdana"/>
                <a:cs typeface="Verdana"/>
              </a:rPr>
              <a:t>based</a:t>
            </a:r>
            <a:r>
              <a:rPr sz="1800" spc="-80" dirty="0">
                <a:latin typeface="Verdana"/>
                <a:cs typeface="Verdana"/>
              </a:rPr>
              <a:t> </a:t>
            </a:r>
            <a:r>
              <a:rPr sz="1800" dirty="0">
                <a:latin typeface="Verdana"/>
                <a:cs typeface="Verdana"/>
              </a:rPr>
              <a:t>on</a:t>
            </a:r>
            <a:r>
              <a:rPr sz="1800" spc="-85" dirty="0">
                <a:latin typeface="Verdana"/>
                <a:cs typeface="Verdana"/>
              </a:rPr>
              <a:t> </a:t>
            </a:r>
            <a:r>
              <a:rPr sz="1800" spc="-20" dirty="0">
                <a:latin typeface="Verdana"/>
                <a:cs typeface="Verdana"/>
              </a:rPr>
              <a:t>the</a:t>
            </a:r>
            <a:r>
              <a:rPr sz="1800" spc="-85" dirty="0">
                <a:latin typeface="Verdana"/>
                <a:cs typeface="Verdana"/>
              </a:rPr>
              <a:t> </a:t>
            </a:r>
            <a:r>
              <a:rPr sz="1800" spc="-140" dirty="0">
                <a:latin typeface="Verdana"/>
                <a:cs typeface="Verdana"/>
              </a:rPr>
              <a:t>results</a:t>
            </a:r>
            <a:r>
              <a:rPr sz="1800" spc="-85" dirty="0">
                <a:latin typeface="Verdana"/>
                <a:cs typeface="Verdana"/>
              </a:rPr>
              <a:t> </a:t>
            </a:r>
            <a:r>
              <a:rPr sz="1800" dirty="0">
                <a:latin typeface="Verdana"/>
                <a:cs typeface="Verdana"/>
              </a:rPr>
              <a:t>of</a:t>
            </a:r>
            <a:r>
              <a:rPr sz="1800" spc="-85" dirty="0">
                <a:latin typeface="Verdana"/>
                <a:cs typeface="Verdana"/>
              </a:rPr>
              <a:t> </a:t>
            </a:r>
            <a:r>
              <a:rPr sz="1800" spc="-30" dirty="0">
                <a:latin typeface="Verdana"/>
                <a:cs typeface="Verdana"/>
              </a:rPr>
              <a:t>the</a:t>
            </a:r>
            <a:r>
              <a:rPr sz="1800" spc="-90" dirty="0">
                <a:latin typeface="Verdana"/>
                <a:cs typeface="Verdana"/>
              </a:rPr>
              <a:t> </a:t>
            </a:r>
            <a:r>
              <a:rPr sz="1800" spc="-10" dirty="0">
                <a:latin typeface="Verdana"/>
                <a:cs typeface="Verdana"/>
              </a:rPr>
              <a:t>assessment.</a:t>
            </a:r>
            <a:endParaRPr sz="1800" dirty="0">
              <a:latin typeface="Verdana"/>
              <a:cs typeface="Verdana"/>
            </a:endParaRPr>
          </a:p>
          <a:p>
            <a:pPr marL="527050" marR="619125" lvl="1" indent="-171450">
              <a:lnSpc>
                <a:spcPct val="102200"/>
              </a:lnSpc>
              <a:spcBef>
                <a:spcPts val="290"/>
              </a:spcBef>
              <a:buFont typeface="Arial MT"/>
              <a:buChar char="•"/>
              <a:tabLst>
                <a:tab pos="527050" algn="l"/>
              </a:tabLst>
            </a:pPr>
            <a:r>
              <a:rPr sz="1800" b="1" i="1" spc="-185" dirty="0">
                <a:latin typeface="Verdana"/>
                <a:cs typeface="Verdana"/>
              </a:rPr>
              <a:t>affirmative</a:t>
            </a:r>
            <a:r>
              <a:rPr sz="1800" b="1" i="1" spc="-80" dirty="0">
                <a:latin typeface="Verdana"/>
                <a:cs typeface="Verdana"/>
              </a:rPr>
              <a:t> </a:t>
            </a:r>
            <a:r>
              <a:rPr sz="1800" b="1" i="1" spc="-155" dirty="0">
                <a:latin typeface="Verdana"/>
                <a:cs typeface="Verdana"/>
              </a:rPr>
              <a:t>action</a:t>
            </a:r>
            <a:r>
              <a:rPr sz="1800" spc="-155" dirty="0">
                <a:latin typeface="Verdana"/>
                <a:cs typeface="Verdana"/>
              </a:rPr>
              <a:t>:</a:t>
            </a:r>
            <a:r>
              <a:rPr sz="1800" spc="-95" dirty="0">
                <a:latin typeface="Verdana"/>
                <a:cs typeface="Verdana"/>
              </a:rPr>
              <a:t> </a:t>
            </a:r>
            <a:r>
              <a:rPr sz="1800" spc="-10" dirty="0">
                <a:latin typeface="Verdana"/>
                <a:cs typeface="Verdana"/>
              </a:rPr>
              <a:t>promote</a:t>
            </a:r>
            <a:r>
              <a:rPr sz="1800" spc="-85" dirty="0">
                <a:latin typeface="Verdana"/>
                <a:cs typeface="Verdana"/>
              </a:rPr>
              <a:t> </a:t>
            </a:r>
            <a:r>
              <a:rPr sz="1800" spc="-65" dirty="0">
                <a:latin typeface="Verdana"/>
                <a:cs typeface="Verdana"/>
              </a:rPr>
              <a:t>non-</a:t>
            </a:r>
            <a:r>
              <a:rPr sz="1800" spc="-60" dirty="0">
                <a:latin typeface="Verdana"/>
                <a:cs typeface="Verdana"/>
              </a:rPr>
              <a:t>discrimination</a:t>
            </a:r>
            <a:r>
              <a:rPr sz="1800" spc="-90" dirty="0">
                <a:latin typeface="Verdana"/>
                <a:cs typeface="Verdana"/>
              </a:rPr>
              <a:t> </a:t>
            </a:r>
            <a:r>
              <a:rPr sz="1800" spc="65" dirty="0">
                <a:latin typeface="Verdana"/>
                <a:cs typeface="Verdana"/>
              </a:rPr>
              <a:t>and</a:t>
            </a:r>
            <a:r>
              <a:rPr sz="1800" spc="-90" dirty="0">
                <a:latin typeface="Verdana"/>
                <a:cs typeface="Verdana"/>
              </a:rPr>
              <a:t> </a:t>
            </a:r>
            <a:r>
              <a:rPr sz="1800" spc="-20" dirty="0">
                <a:latin typeface="Verdana"/>
                <a:cs typeface="Verdana"/>
              </a:rPr>
              <a:t>support </a:t>
            </a:r>
            <a:r>
              <a:rPr sz="1800" spc="-75" dirty="0">
                <a:latin typeface="Verdana"/>
                <a:cs typeface="Verdana"/>
              </a:rPr>
              <a:t>historically</a:t>
            </a:r>
            <a:r>
              <a:rPr sz="1800" dirty="0">
                <a:latin typeface="Verdana"/>
                <a:cs typeface="Verdana"/>
              </a:rPr>
              <a:t> disadvantaged</a:t>
            </a:r>
            <a:r>
              <a:rPr sz="1800" spc="10" dirty="0">
                <a:latin typeface="Verdana"/>
                <a:cs typeface="Verdana"/>
              </a:rPr>
              <a:t> </a:t>
            </a:r>
            <a:r>
              <a:rPr sz="1800" spc="-85" dirty="0">
                <a:latin typeface="Verdana"/>
                <a:cs typeface="Verdana"/>
              </a:rPr>
              <a:t>groups;</a:t>
            </a:r>
            <a:r>
              <a:rPr sz="1800" spc="10" dirty="0">
                <a:latin typeface="Verdana"/>
                <a:cs typeface="Verdana"/>
              </a:rPr>
              <a:t> </a:t>
            </a:r>
            <a:r>
              <a:rPr sz="1800" i="1" dirty="0">
                <a:latin typeface="Verdana"/>
                <a:cs typeface="Verdana"/>
              </a:rPr>
              <a:t>quota</a:t>
            </a:r>
            <a:r>
              <a:rPr sz="1800" i="1" spc="-5" dirty="0">
                <a:latin typeface="Verdana"/>
                <a:cs typeface="Verdana"/>
              </a:rPr>
              <a:t> </a:t>
            </a:r>
            <a:r>
              <a:rPr sz="1800" i="1" spc="-10" dirty="0">
                <a:latin typeface="Verdana"/>
                <a:cs typeface="Verdana"/>
              </a:rPr>
              <a:t>systems</a:t>
            </a:r>
            <a:endParaRPr sz="1800" dirty="0">
              <a:latin typeface="Verdana"/>
              <a:cs typeface="Verdana"/>
            </a:endParaRPr>
          </a:p>
          <a:p>
            <a:pPr marL="869315" lvl="2" indent="-170815">
              <a:lnSpc>
                <a:spcPct val="100000"/>
              </a:lnSpc>
              <a:spcBef>
                <a:spcPts val="430"/>
              </a:spcBef>
              <a:buFont typeface="Arial MT"/>
              <a:buChar char="•"/>
              <a:tabLst>
                <a:tab pos="869315" algn="l"/>
              </a:tabLst>
            </a:pPr>
            <a:r>
              <a:rPr sz="1800" spc="-60" dirty="0">
                <a:latin typeface="Verdana"/>
                <a:cs typeface="Verdana"/>
              </a:rPr>
              <a:t>e.g., </a:t>
            </a:r>
            <a:r>
              <a:rPr sz="1800" spc="-10" dirty="0">
                <a:latin typeface="Verdana"/>
                <a:cs typeface="Verdana"/>
              </a:rPr>
              <a:t>to</a:t>
            </a:r>
            <a:r>
              <a:rPr sz="1800" spc="-70" dirty="0">
                <a:latin typeface="Verdana"/>
                <a:cs typeface="Verdana"/>
              </a:rPr>
              <a:t> </a:t>
            </a:r>
            <a:r>
              <a:rPr sz="1800" spc="-45" dirty="0">
                <a:latin typeface="Verdana"/>
                <a:cs typeface="Verdana"/>
              </a:rPr>
              <a:t>address</a:t>
            </a:r>
            <a:r>
              <a:rPr sz="1800" spc="-60" dirty="0">
                <a:latin typeface="Verdana"/>
                <a:cs typeface="Verdana"/>
              </a:rPr>
              <a:t> </a:t>
            </a:r>
            <a:r>
              <a:rPr sz="1800" dirty="0">
                <a:latin typeface="Verdana"/>
                <a:cs typeface="Verdana"/>
              </a:rPr>
              <a:t>gender</a:t>
            </a:r>
            <a:r>
              <a:rPr sz="1800" spc="-65" dirty="0">
                <a:latin typeface="Verdana"/>
                <a:cs typeface="Verdana"/>
              </a:rPr>
              <a:t> </a:t>
            </a:r>
            <a:r>
              <a:rPr sz="1800" dirty="0">
                <a:latin typeface="Verdana"/>
                <a:cs typeface="Verdana"/>
              </a:rPr>
              <a:t>imbalance</a:t>
            </a:r>
            <a:r>
              <a:rPr sz="1800" spc="-55" dirty="0">
                <a:latin typeface="Verdana"/>
                <a:cs typeface="Verdana"/>
              </a:rPr>
              <a:t> </a:t>
            </a:r>
            <a:r>
              <a:rPr sz="1800" spc="-100" dirty="0">
                <a:latin typeface="Verdana"/>
                <a:cs typeface="Verdana"/>
              </a:rPr>
              <a:t>in</a:t>
            </a:r>
            <a:r>
              <a:rPr sz="1800" spc="-60" dirty="0">
                <a:latin typeface="Verdana"/>
                <a:cs typeface="Verdana"/>
              </a:rPr>
              <a:t> </a:t>
            </a:r>
            <a:r>
              <a:rPr sz="1800" spc="-20" dirty="0">
                <a:latin typeface="Verdana"/>
                <a:cs typeface="Verdana"/>
              </a:rPr>
              <a:t>STEM</a:t>
            </a:r>
            <a:endParaRPr lang="en-US" sz="1800" spc="-20" dirty="0">
              <a:latin typeface="Verdana"/>
              <a:cs typeface="Verdana"/>
            </a:endParaRPr>
          </a:p>
          <a:p>
            <a:pPr marL="869315" lvl="2" indent="-170815">
              <a:lnSpc>
                <a:spcPct val="100000"/>
              </a:lnSpc>
              <a:spcBef>
                <a:spcPts val="430"/>
              </a:spcBef>
              <a:buFont typeface="Arial MT"/>
              <a:buChar char="•"/>
              <a:tabLst>
                <a:tab pos="869315" algn="l"/>
              </a:tabLst>
            </a:pPr>
            <a:r>
              <a:rPr lang="en-US" spc="-20" dirty="0">
                <a:latin typeface="Verdana"/>
                <a:cs typeface="Verdana"/>
              </a:rPr>
              <a:t>To promote female, in school more females are accepted than male</a:t>
            </a:r>
            <a:endParaRPr sz="18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Algorithmic</a:t>
            </a:r>
            <a:r>
              <a:rPr spc="-145" dirty="0"/>
              <a:t> Fairness</a:t>
            </a:r>
          </a:p>
        </p:txBody>
      </p:sp>
      <p:sp>
        <p:nvSpPr>
          <p:cNvPr id="3" name="object 3"/>
          <p:cNvSpPr txBox="1"/>
          <p:nvPr/>
        </p:nvSpPr>
        <p:spPr>
          <a:xfrm>
            <a:off x="707390" y="1197146"/>
            <a:ext cx="7654290" cy="1282065"/>
          </a:xfrm>
          <a:prstGeom prst="rect">
            <a:avLst/>
          </a:prstGeom>
        </p:spPr>
        <p:txBody>
          <a:bodyPr vert="horz" wrap="square" lIns="0" tIns="57785" rIns="0" bIns="0" rtlCol="0">
            <a:spAutoFit/>
          </a:bodyPr>
          <a:lstStyle/>
          <a:p>
            <a:pPr marL="170815" marR="5080" indent="-170815" algn="r">
              <a:lnSpc>
                <a:spcPct val="100000"/>
              </a:lnSpc>
              <a:spcBef>
                <a:spcPts val="455"/>
              </a:spcBef>
              <a:buFont typeface="Arial MT"/>
              <a:buChar char="•"/>
              <a:tabLst>
                <a:tab pos="170815" algn="l"/>
              </a:tabLst>
            </a:pPr>
            <a:r>
              <a:rPr sz="1900" spc="-25" dirty="0">
                <a:latin typeface="Verdana"/>
                <a:cs typeface="Verdana"/>
              </a:rPr>
              <a:t>Data-</a:t>
            </a:r>
            <a:r>
              <a:rPr sz="1900" spc="-85" dirty="0">
                <a:latin typeface="Verdana"/>
                <a:cs typeface="Verdana"/>
              </a:rPr>
              <a:t>Driven</a:t>
            </a:r>
            <a:r>
              <a:rPr sz="1900" spc="-110" dirty="0">
                <a:latin typeface="Verdana"/>
                <a:cs typeface="Verdana"/>
              </a:rPr>
              <a:t> </a:t>
            </a:r>
            <a:r>
              <a:rPr sz="1900" spc="-160" dirty="0">
                <a:latin typeface="Verdana"/>
                <a:cs typeface="Verdana"/>
              </a:rPr>
              <a:t>Systems</a:t>
            </a:r>
            <a:r>
              <a:rPr sz="1900" spc="-110" dirty="0">
                <a:latin typeface="Verdana"/>
                <a:cs typeface="Verdana"/>
              </a:rPr>
              <a:t> </a:t>
            </a:r>
            <a:r>
              <a:rPr sz="1900" spc="-10" dirty="0">
                <a:latin typeface="Verdana"/>
                <a:cs typeface="Verdana"/>
              </a:rPr>
              <a:t>often</a:t>
            </a:r>
            <a:r>
              <a:rPr sz="1900" spc="-105" dirty="0">
                <a:latin typeface="Verdana"/>
                <a:cs typeface="Verdana"/>
              </a:rPr>
              <a:t> </a:t>
            </a:r>
            <a:r>
              <a:rPr sz="1900" dirty="0">
                <a:latin typeface="Verdana"/>
                <a:cs typeface="Verdana"/>
              </a:rPr>
              <a:t>make</a:t>
            </a:r>
            <a:r>
              <a:rPr sz="1900" spc="-110" dirty="0">
                <a:latin typeface="Verdana"/>
                <a:cs typeface="Verdana"/>
              </a:rPr>
              <a:t> </a:t>
            </a:r>
            <a:r>
              <a:rPr sz="1900" b="1" spc="-155" dirty="0">
                <a:latin typeface="Verdana"/>
                <a:cs typeface="Verdana"/>
              </a:rPr>
              <a:t>decisions</a:t>
            </a:r>
            <a:r>
              <a:rPr sz="1900" b="1" spc="-90" dirty="0">
                <a:latin typeface="Verdana"/>
                <a:cs typeface="Verdana"/>
              </a:rPr>
              <a:t> </a:t>
            </a:r>
            <a:r>
              <a:rPr sz="1900" dirty="0">
                <a:latin typeface="Verdana"/>
                <a:cs typeface="Verdana"/>
              </a:rPr>
              <a:t>on</a:t>
            </a:r>
            <a:r>
              <a:rPr sz="1900" spc="-105" dirty="0">
                <a:latin typeface="Verdana"/>
                <a:cs typeface="Verdana"/>
              </a:rPr>
              <a:t> </a:t>
            </a:r>
            <a:r>
              <a:rPr sz="1900" dirty="0">
                <a:latin typeface="Verdana"/>
                <a:cs typeface="Verdana"/>
              </a:rPr>
              <a:t>behalf</a:t>
            </a:r>
            <a:r>
              <a:rPr sz="1900" spc="-110" dirty="0">
                <a:latin typeface="Verdana"/>
                <a:cs typeface="Verdana"/>
              </a:rPr>
              <a:t> </a:t>
            </a:r>
            <a:r>
              <a:rPr sz="1900" dirty="0">
                <a:latin typeface="Verdana"/>
                <a:cs typeface="Verdana"/>
              </a:rPr>
              <a:t>of</a:t>
            </a:r>
            <a:r>
              <a:rPr sz="1900" spc="-110" dirty="0">
                <a:latin typeface="Verdana"/>
                <a:cs typeface="Verdana"/>
              </a:rPr>
              <a:t> </a:t>
            </a:r>
            <a:r>
              <a:rPr sz="1900" spc="-10" dirty="0">
                <a:latin typeface="Verdana"/>
                <a:cs typeface="Verdana"/>
              </a:rPr>
              <a:t>humans</a:t>
            </a:r>
            <a:endParaRPr sz="1900">
              <a:latin typeface="Verdana"/>
              <a:cs typeface="Verdana"/>
            </a:endParaRPr>
          </a:p>
          <a:p>
            <a:pPr marL="172085" marR="7620" lvl="1" indent="-172085" algn="r">
              <a:lnSpc>
                <a:spcPct val="100000"/>
              </a:lnSpc>
              <a:spcBef>
                <a:spcPts val="320"/>
              </a:spcBef>
              <a:buFont typeface="Arial MT"/>
              <a:buChar char="•"/>
              <a:tabLst>
                <a:tab pos="172085" algn="l"/>
              </a:tabLst>
            </a:pPr>
            <a:r>
              <a:rPr sz="1700" spc="-80" dirty="0">
                <a:latin typeface="Verdana"/>
                <a:cs typeface="Verdana"/>
              </a:rPr>
              <a:t>high-</a:t>
            </a:r>
            <a:r>
              <a:rPr sz="1700" spc="-55" dirty="0">
                <a:latin typeface="Verdana"/>
                <a:cs typeface="Verdana"/>
              </a:rPr>
              <a:t>stake</a:t>
            </a:r>
            <a:r>
              <a:rPr sz="1700" spc="-110" dirty="0">
                <a:latin typeface="Verdana"/>
                <a:cs typeface="Verdana"/>
              </a:rPr>
              <a:t> </a:t>
            </a:r>
            <a:r>
              <a:rPr sz="1700" spc="-65" dirty="0">
                <a:latin typeface="Verdana"/>
                <a:cs typeface="Verdana"/>
              </a:rPr>
              <a:t>decisions:</a:t>
            </a:r>
            <a:r>
              <a:rPr sz="1700" spc="-95" dirty="0">
                <a:latin typeface="Verdana"/>
                <a:cs typeface="Verdana"/>
              </a:rPr>
              <a:t> </a:t>
            </a:r>
            <a:r>
              <a:rPr sz="1700" spc="-45" dirty="0">
                <a:latin typeface="Verdana"/>
                <a:cs typeface="Verdana"/>
              </a:rPr>
              <a:t>likelihood</a:t>
            </a:r>
            <a:r>
              <a:rPr sz="1700" spc="-100" dirty="0">
                <a:latin typeface="Verdana"/>
                <a:cs typeface="Verdana"/>
              </a:rPr>
              <a:t> </a:t>
            </a:r>
            <a:r>
              <a:rPr sz="1700" spc="-10" dirty="0">
                <a:latin typeface="Verdana"/>
                <a:cs typeface="Verdana"/>
              </a:rPr>
              <a:t>to</a:t>
            </a:r>
            <a:r>
              <a:rPr sz="1700" spc="-100" dirty="0">
                <a:latin typeface="Verdana"/>
                <a:cs typeface="Verdana"/>
              </a:rPr>
              <a:t> </a:t>
            </a:r>
            <a:r>
              <a:rPr sz="1700" spc="-50" dirty="0">
                <a:latin typeface="Verdana"/>
                <a:cs typeface="Verdana"/>
              </a:rPr>
              <a:t>reoffend;</a:t>
            </a:r>
            <a:r>
              <a:rPr sz="1700" spc="-95" dirty="0">
                <a:latin typeface="Verdana"/>
                <a:cs typeface="Verdana"/>
              </a:rPr>
              <a:t> </a:t>
            </a:r>
            <a:r>
              <a:rPr sz="1700" spc="-30" dirty="0">
                <a:latin typeface="Verdana"/>
                <a:cs typeface="Verdana"/>
              </a:rPr>
              <a:t>grant</a:t>
            </a:r>
            <a:r>
              <a:rPr sz="1700" spc="-100" dirty="0">
                <a:latin typeface="Verdana"/>
                <a:cs typeface="Verdana"/>
              </a:rPr>
              <a:t> </a:t>
            </a:r>
            <a:r>
              <a:rPr sz="1700" spc="130" dirty="0">
                <a:latin typeface="Verdana"/>
                <a:cs typeface="Verdana"/>
              </a:rPr>
              <a:t>a</a:t>
            </a:r>
            <a:r>
              <a:rPr sz="1700" spc="-100" dirty="0">
                <a:latin typeface="Verdana"/>
                <a:cs typeface="Verdana"/>
              </a:rPr>
              <a:t> </a:t>
            </a:r>
            <a:r>
              <a:rPr sz="1700" dirty="0">
                <a:latin typeface="Verdana"/>
                <a:cs typeface="Verdana"/>
              </a:rPr>
              <a:t>loan</a:t>
            </a:r>
            <a:r>
              <a:rPr sz="1700" spc="-100" dirty="0">
                <a:latin typeface="Verdana"/>
                <a:cs typeface="Verdana"/>
              </a:rPr>
              <a:t> </a:t>
            </a:r>
            <a:r>
              <a:rPr sz="1700" spc="-10" dirty="0">
                <a:latin typeface="Verdana"/>
                <a:cs typeface="Verdana"/>
              </a:rPr>
              <a:t>application</a:t>
            </a:r>
            <a:endParaRPr sz="1700">
              <a:latin typeface="Verdana"/>
              <a:cs typeface="Verdana"/>
            </a:endParaRPr>
          </a:p>
          <a:p>
            <a:pPr marL="527685" lvl="1" indent="-172085">
              <a:lnSpc>
                <a:spcPct val="100000"/>
              </a:lnSpc>
              <a:spcBef>
                <a:spcPts val="455"/>
              </a:spcBef>
              <a:buFont typeface="Arial MT"/>
              <a:buChar char="•"/>
              <a:tabLst>
                <a:tab pos="527685" algn="l"/>
              </a:tabLst>
            </a:pPr>
            <a:r>
              <a:rPr sz="1700" spc="-25" dirty="0">
                <a:latin typeface="Verdana"/>
                <a:cs typeface="Verdana"/>
              </a:rPr>
              <a:t>innocuous</a:t>
            </a:r>
            <a:r>
              <a:rPr sz="1700" spc="-120" dirty="0">
                <a:latin typeface="Verdana"/>
                <a:cs typeface="Verdana"/>
              </a:rPr>
              <a:t> </a:t>
            </a:r>
            <a:r>
              <a:rPr sz="1700" spc="-65" dirty="0">
                <a:latin typeface="Verdana"/>
                <a:cs typeface="Verdana"/>
              </a:rPr>
              <a:t>decisions:</a:t>
            </a:r>
            <a:r>
              <a:rPr sz="1700" spc="-114" dirty="0">
                <a:latin typeface="Verdana"/>
                <a:cs typeface="Verdana"/>
              </a:rPr>
              <a:t> </a:t>
            </a:r>
            <a:r>
              <a:rPr sz="1700" dirty="0">
                <a:latin typeface="Verdana"/>
                <a:cs typeface="Verdana"/>
              </a:rPr>
              <a:t>which</a:t>
            </a:r>
            <a:r>
              <a:rPr sz="1700" spc="-114" dirty="0">
                <a:latin typeface="Verdana"/>
                <a:cs typeface="Verdana"/>
              </a:rPr>
              <a:t> </a:t>
            </a:r>
            <a:r>
              <a:rPr sz="1700" spc="-30" dirty="0">
                <a:latin typeface="Verdana"/>
                <a:cs typeface="Verdana"/>
              </a:rPr>
              <a:t>article</a:t>
            </a:r>
            <a:r>
              <a:rPr sz="1700" spc="-125" dirty="0">
                <a:latin typeface="Verdana"/>
                <a:cs typeface="Verdana"/>
              </a:rPr>
              <a:t> </a:t>
            </a:r>
            <a:r>
              <a:rPr sz="1700" spc="-10" dirty="0">
                <a:latin typeface="Verdana"/>
                <a:cs typeface="Verdana"/>
              </a:rPr>
              <a:t>to</a:t>
            </a:r>
            <a:r>
              <a:rPr sz="1700" spc="-114" dirty="0">
                <a:latin typeface="Verdana"/>
                <a:cs typeface="Verdana"/>
              </a:rPr>
              <a:t> </a:t>
            </a:r>
            <a:r>
              <a:rPr sz="1700" spc="-45" dirty="0">
                <a:latin typeface="Verdana"/>
                <a:cs typeface="Verdana"/>
              </a:rPr>
              <a:t>read;</a:t>
            </a:r>
            <a:r>
              <a:rPr sz="1700" spc="-114" dirty="0">
                <a:latin typeface="Verdana"/>
                <a:cs typeface="Verdana"/>
              </a:rPr>
              <a:t> </a:t>
            </a:r>
            <a:r>
              <a:rPr sz="1700" dirty="0">
                <a:latin typeface="Verdana"/>
                <a:cs typeface="Verdana"/>
              </a:rPr>
              <a:t>what</a:t>
            </a:r>
            <a:r>
              <a:rPr sz="1700" spc="-114" dirty="0">
                <a:latin typeface="Verdana"/>
                <a:cs typeface="Verdana"/>
              </a:rPr>
              <a:t> </a:t>
            </a:r>
            <a:r>
              <a:rPr sz="1700" spc="-10" dirty="0">
                <a:latin typeface="Verdana"/>
                <a:cs typeface="Verdana"/>
              </a:rPr>
              <a:t>to</a:t>
            </a:r>
            <a:r>
              <a:rPr sz="1700" spc="-120" dirty="0">
                <a:latin typeface="Verdana"/>
                <a:cs typeface="Verdana"/>
              </a:rPr>
              <a:t> </a:t>
            </a:r>
            <a:r>
              <a:rPr sz="1700" spc="-10" dirty="0">
                <a:latin typeface="Verdana"/>
                <a:cs typeface="Verdana"/>
              </a:rPr>
              <a:t>buy</a:t>
            </a:r>
            <a:r>
              <a:rPr sz="1700" spc="-114" dirty="0">
                <a:latin typeface="Verdana"/>
                <a:cs typeface="Verdana"/>
              </a:rPr>
              <a:t> </a:t>
            </a:r>
            <a:r>
              <a:rPr sz="1700" spc="-95" dirty="0">
                <a:latin typeface="Verdana"/>
                <a:cs typeface="Verdana"/>
              </a:rPr>
              <a:t>in</a:t>
            </a:r>
            <a:r>
              <a:rPr sz="1700" spc="-120" dirty="0">
                <a:latin typeface="Verdana"/>
                <a:cs typeface="Verdana"/>
              </a:rPr>
              <a:t> </a:t>
            </a:r>
            <a:r>
              <a:rPr sz="1700" spc="130" dirty="0">
                <a:latin typeface="Verdana"/>
                <a:cs typeface="Verdana"/>
              </a:rPr>
              <a:t>a</a:t>
            </a:r>
            <a:r>
              <a:rPr sz="1700" spc="-114" dirty="0">
                <a:latin typeface="Verdana"/>
                <a:cs typeface="Verdana"/>
              </a:rPr>
              <a:t> </a:t>
            </a:r>
            <a:r>
              <a:rPr sz="1700" spc="-10" dirty="0">
                <a:latin typeface="Verdana"/>
                <a:cs typeface="Verdana"/>
              </a:rPr>
              <a:t>store</a:t>
            </a:r>
            <a:endParaRPr sz="1700">
              <a:latin typeface="Verdana"/>
              <a:cs typeface="Verdana"/>
            </a:endParaRPr>
          </a:p>
          <a:p>
            <a:pPr marL="870585" lvl="2" indent="-172085">
              <a:lnSpc>
                <a:spcPct val="100000"/>
              </a:lnSpc>
              <a:spcBef>
                <a:spcPts val="360"/>
              </a:spcBef>
              <a:buFont typeface="Arial MT"/>
              <a:buChar char="•"/>
              <a:tabLst>
                <a:tab pos="870585" algn="l"/>
              </a:tabLst>
            </a:pPr>
            <a:r>
              <a:rPr sz="1700" spc="-80" dirty="0">
                <a:latin typeface="Verdana"/>
                <a:cs typeface="Verdana"/>
              </a:rPr>
              <a:t>or</a:t>
            </a:r>
            <a:r>
              <a:rPr sz="1700" spc="-110" dirty="0">
                <a:latin typeface="Verdana"/>
                <a:cs typeface="Verdana"/>
              </a:rPr>
              <a:t> </a:t>
            </a:r>
            <a:r>
              <a:rPr sz="1700" spc="-35" dirty="0">
                <a:latin typeface="Verdana"/>
                <a:cs typeface="Verdana"/>
              </a:rPr>
              <a:t>not</a:t>
            </a:r>
            <a:r>
              <a:rPr sz="1700" spc="-105" dirty="0">
                <a:latin typeface="Verdana"/>
                <a:cs typeface="Verdana"/>
              </a:rPr>
              <a:t> </a:t>
            </a:r>
            <a:r>
              <a:rPr sz="1700" spc="-85" dirty="0">
                <a:latin typeface="Verdana"/>
                <a:cs typeface="Verdana"/>
              </a:rPr>
              <a:t>so</a:t>
            </a:r>
            <a:r>
              <a:rPr sz="1700" spc="-105" dirty="0">
                <a:latin typeface="Verdana"/>
                <a:cs typeface="Verdana"/>
              </a:rPr>
              <a:t> </a:t>
            </a:r>
            <a:r>
              <a:rPr sz="1700" spc="-20" dirty="0">
                <a:latin typeface="Verdana"/>
                <a:cs typeface="Verdana"/>
              </a:rPr>
              <a:t>innocuous?</a:t>
            </a:r>
            <a:r>
              <a:rPr sz="1700" spc="-110" dirty="0">
                <a:latin typeface="Verdana"/>
                <a:cs typeface="Verdana"/>
              </a:rPr>
              <a:t> </a:t>
            </a:r>
            <a:r>
              <a:rPr sz="1700" dirty="0">
                <a:latin typeface="Verdana"/>
                <a:cs typeface="Verdana"/>
              </a:rPr>
              <a:t>fake</a:t>
            </a:r>
            <a:r>
              <a:rPr sz="1700" spc="-110" dirty="0">
                <a:latin typeface="Verdana"/>
                <a:cs typeface="Verdana"/>
              </a:rPr>
              <a:t> </a:t>
            </a:r>
            <a:r>
              <a:rPr sz="1700" spc="-65" dirty="0">
                <a:latin typeface="Verdana"/>
                <a:cs typeface="Verdana"/>
              </a:rPr>
              <a:t>news,</a:t>
            </a:r>
            <a:r>
              <a:rPr sz="1700" spc="-100" dirty="0">
                <a:latin typeface="Verdana"/>
                <a:cs typeface="Verdana"/>
              </a:rPr>
              <a:t> filter</a:t>
            </a:r>
            <a:r>
              <a:rPr sz="1700" spc="-105" dirty="0">
                <a:latin typeface="Verdana"/>
                <a:cs typeface="Verdana"/>
              </a:rPr>
              <a:t> </a:t>
            </a:r>
            <a:r>
              <a:rPr sz="1700" spc="-10" dirty="0">
                <a:latin typeface="Verdana"/>
                <a:cs typeface="Verdana"/>
              </a:rPr>
              <a:t>bubbles</a:t>
            </a:r>
            <a:endParaRPr sz="1700">
              <a:latin typeface="Verdana"/>
              <a:cs typeface="Verdana"/>
            </a:endParaRPr>
          </a:p>
        </p:txBody>
      </p:sp>
      <p:sp>
        <p:nvSpPr>
          <p:cNvPr id="4" name="object 4"/>
          <p:cNvSpPr txBox="1"/>
          <p:nvPr/>
        </p:nvSpPr>
        <p:spPr>
          <a:xfrm>
            <a:off x="1414603" y="2775098"/>
            <a:ext cx="6315075" cy="708025"/>
          </a:xfrm>
          <a:prstGeom prst="rect">
            <a:avLst/>
          </a:prstGeom>
          <a:solidFill>
            <a:srgbClr val="FFE699"/>
          </a:solidFill>
          <a:ln w="38100">
            <a:solidFill>
              <a:srgbClr val="000000"/>
            </a:solidFill>
          </a:ln>
        </p:spPr>
        <p:txBody>
          <a:bodyPr vert="horz" wrap="square" lIns="0" tIns="46355" rIns="0" bIns="0" rtlCol="0">
            <a:spAutoFit/>
          </a:bodyPr>
          <a:lstStyle/>
          <a:p>
            <a:pPr marL="91440" marR="508000">
              <a:lnSpc>
                <a:spcPct val="100000"/>
              </a:lnSpc>
              <a:spcBef>
                <a:spcPts val="365"/>
              </a:spcBef>
            </a:pPr>
            <a:r>
              <a:rPr sz="2000" b="1" spc="-185" dirty="0">
                <a:latin typeface="Verdana"/>
                <a:cs typeface="Verdana"/>
              </a:rPr>
              <a:t>Algorithmic</a:t>
            </a:r>
            <a:r>
              <a:rPr sz="2000" b="1" spc="-70" dirty="0">
                <a:latin typeface="Verdana"/>
                <a:cs typeface="Verdana"/>
              </a:rPr>
              <a:t> </a:t>
            </a:r>
            <a:r>
              <a:rPr sz="2000" b="1" spc="-254" dirty="0">
                <a:latin typeface="Verdana"/>
                <a:cs typeface="Verdana"/>
              </a:rPr>
              <a:t>Fairness</a:t>
            </a:r>
            <a:r>
              <a:rPr sz="2000" spc="-254" dirty="0">
                <a:latin typeface="Verdana"/>
                <a:cs typeface="Verdana"/>
              </a:rPr>
              <a:t>:</a:t>
            </a:r>
            <a:r>
              <a:rPr sz="2000" spc="-95" dirty="0">
                <a:latin typeface="Verdana"/>
                <a:cs typeface="Verdana"/>
              </a:rPr>
              <a:t> </a:t>
            </a:r>
            <a:r>
              <a:rPr sz="2000" dirty="0">
                <a:latin typeface="Verdana"/>
                <a:cs typeface="Verdana"/>
              </a:rPr>
              <a:t>machine</a:t>
            </a:r>
            <a:r>
              <a:rPr sz="2000" spc="-90" dirty="0">
                <a:latin typeface="Verdana"/>
                <a:cs typeface="Verdana"/>
              </a:rPr>
              <a:t> </a:t>
            </a:r>
            <a:r>
              <a:rPr sz="2000" spc="70" dirty="0">
                <a:latin typeface="Verdana"/>
                <a:cs typeface="Verdana"/>
              </a:rPr>
              <a:t>made</a:t>
            </a:r>
            <a:r>
              <a:rPr sz="2000" spc="-95" dirty="0">
                <a:latin typeface="Verdana"/>
                <a:cs typeface="Verdana"/>
              </a:rPr>
              <a:t> </a:t>
            </a:r>
            <a:r>
              <a:rPr sz="2000" spc="-10" dirty="0">
                <a:latin typeface="Verdana"/>
                <a:cs typeface="Verdana"/>
              </a:rPr>
              <a:t>decisions </a:t>
            </a:r>
            <a:r>
              <a:rPr sz="2000" spc="-55" dirty="0">
                <a:latin typeface="Verdana"/>
                <a:cs typeface="Verdana"/>
              </a:rPr>
              <a:t>should</a:t>
            </a:r>
            <a:r>
              <a:rPr sz="2000" spc="-120" dirty="0">
                <a:latin typeface="Verdana"/>
                <a:cs typeface="Verdana"/>
              </a:rPr>
              <a:t> </a:t>
            </a:r>
            <a:r>
              <a:rPr sz="2000" i="1" spc="-20" dirty="0">
                <a:latin typeface="Verdana"/>
                <a:cs typeface="Verdana"/>
              </a:rPr>
              <a:t>not</a:t>
            </a:r>
            <a:r>
              <a:rPr sz="2000" i="1" spc="-130" dirty="0">
                <a:latin typeface="Verdana"/>
                <a:cs typeface="Verdana"/>
              </a:rPr>
              <a:t> </a:t>
            </a:r>
            <a:r>
              <a:rPr sz="2000" i="1" spc="-55" dirty="0">
                <a:latin typeface="Verdana"/>
                <a:cs typeface="Verdana"/>
              </a:rPr>
              <a:t>discriminate</a:t>
            </a:r>
            <a:r>
              <a:rPr sz="2000" i="1" spc="-120" dirty="0">
                <a:latin typeface="Verdana"/>
                <a:cs typeface="Verdana"/>
              </a:rPr>
              <a:t> </a:t>
            </a:r>
            <a:r>
              <a:rPr sz="2000" spc="-35" dirty="0">
                <a:latin typeface="Verdana"/>
                <a:cs typeface="Verdana"/>
              </a:rPr>
              <a:t>against</a:t>
            </a:r>
            <a:r>
              <a:rPr sz="2000" spc="-130" dirty="0">
                <a:latin typeface="Verdana"/>
                <a:cs typeface="Verdana"/>
              </a:rPr>
              <a:t> </a:t>
            </a:r>
            <a:r>
              <a:rPr sz="2000" spc="-10" dirty="0">
                <a:latin typeface="Verdana"/>
                <a:cs typeface="Verdana"/>
              </a:rPr>
              <a:t>individuals</a:t>
            </a:r>
            <a:endParaRPr sz="2000">
              <a:latin typeface="Verdana"/>
              <a:cs typeface="Verdana"/>
            </a:endParaRPr>
          </a:p>
        </p:txBody>
      </p:sp>
      <p:pic>
        <p:nvPicPr>
          <p:cNvPr id="5" name="object 5"/>
          <p:cNvPicPr/>
          <p:nvPr/>
        </p:nvPicPr>
        <p:blipFill>
          <a:blip r:embed="rId2" cstate="print"/>
          <a:stretch>
            <a:fillRect/>
          </a:stretch>
        </p:blipFill>
        <p:spPr>
          <a:xfrm>
            <a:off x="2524903" y="3790618"/>
            <a:ext cx="4094189" cy="178445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13</a:t>
            </a:fld>
            <a:endParaRPr spc="-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Group</a:t>
            </a:r>
            <a:r>
              <a:rPr spc="-170" dirty="0"/>
              <a:t> </a:t>
            </a:r>
            <a:r>
              <a:rPr spc="-254" dirty="0"/>
              <a:t>vs</a:t>
            </a:r>
            <a:r>
              <a:rPr spc="-170" dirty="0"/>
              <a:t> </a:t>
            </a:r>
            <a:r>
              <a:rPr spc="-100" dirty="0"/>
              <a:t>Individual</a:t>
            </a:r>
            <a:r>
              <a:rPr spc="-170" dirty="0"/>
              <a:t> </a:t>
            </a:r>
            <a:r>
              <a:rPr spc="-135" dirty="0"/>
              <a:t>Fairness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14</a:t>
            </a:fld>
            <a:endParaRPr spc="-25" dirty="0"/>
          </a:p>
        </p:txBody>
      </p:sp>
      <p:sp>
        <p:nvSpPr>
          <p:cNvPr id="3" name="object 3"/>
          <p:cNvSpPr txBox="1"/>
          <p:nvPr/>
        </p:nvSpPr>
        <p:spPr>
          <a:xfrm>
            <a:off x="707390" y="1242059"/>
            <a:ext cx="7565390" cy="4247317"/>
          </a:xfrm>
          <a:prstGeom prst="rect">
            <a:avLst/>
          </a:prstGeom>
        </p:spPr>
        <p:txBody>
          <a:bodyPr vert="horz" wrap="square" lIns="0" tIns="12700" rIns="0" bIns="0" rtlCol="0">
            <a:spAutoFit/>
          </a:bodyPr>
          <a:lstStyle/>
          <a:p>
            <a:pPr marL="12700">
              <a:lnSpc>
                <a:spcPct val="100000"/>
              </a:lnSpc>
              <a:spcBef>
                <a:spcPts val="100"/>
              </a:spcBef>
            </a:pPr>
            <a:r>
              <a:rPr sz="2000" b="1" spc="-160" dirty="0">
                <a:latin typeface="Verdana"/>
                <a:cs typeface="Verdana"/>
              </a:rPr>
              <a:t>Group</a:t>
            </a:r>
            <a:r>
              <a:rPr sz="2000" b="1" spc="-75" dirty="0">
                <a:latin typeface="Verdana"/>
                <a:cs typeface="Verdana"/>
              </a:rPr>
              <a:t> </a:t>
            </a:r>
            <a:r>
              <a:rPr sz="2000" spc="-10" dirty="0">
                <a:latin typeface="Verdana"/>
                <a:cs typeface="Verdana"/>
              </a:rPr>
              <a:t>Fairness</a:t>
            </a:r>
            <a:endParaRPr sz="2000" dirty="0">
              <a:latin typeface="Verdana"/>
              <a:cs typeface="Verdana"/>
            </a:endParaRPr>
          </a:p>
          <a:p>
            <a:pPr marL="182880" marR="15240" indent="-170180">
              <a:lnSpc>
                <a:spcPct val="100000"/>
              </a:lnSpc>
              <a:buFont typeface="Arial MT"/>
              <a:buChar char="•"/>
              <a:tabLst>
                <a:tab pos="184150" algn="l"/>
              </a:tabLst>
            </a:pPr>
            <a:r>
              <a:rPr sz="2000" spc="155" dirty="0">
                <a:latin typeface="Verdana"/>
                <a:cs typeface="Verdana"/>
              </a:rPr>
              <a:t>a</a:t>
            </a:r>
            <a:r>
              <a:rPr sz="2000" spc="-130" dirty="0">
                <a:latin typeface="Verdana"/>
                <a:cs typeface="Verdana"/>
              </a:rPr>
              <a:t> </a:t>
            </a:r>
            <a:r>
              <a:rPr sz="2000" dirty="0">
                <a:latin typeface="Verdana"/>
                <a:cs typeface="Verdana"/>
              </a:rPr>
              <a:t>specific</a:t>
            </a:r>
            <a:r>
              <a:rPr sz="2000" spc="-120" dirty="0">
                <a:latin typeface="Verdana"/>
                <a:cs typeface="Verdana"/>
              </a:rPr>
              <a:t> </a:t>
            </a:r>
            <a:r>
              <a:rPr sz="2000" b="1" spc="-150" dirty="0">
                <a:latin typeface="Verdana"/>
                <a:cs typeface="Verdana"/>
              </a:rPr>
              <a:t>protected</a:t>
            </a:r>
            <a:r>
              <a:rPr sz="2000" b="1" spc="-95" dirty="0">
                <a:latin typeface="Verdana"/>
                <a:cs typeface="Verdana"/>
              </a:rPr>
              <a:t> </a:t>
            </a:r>
            <a:r>
              <a:rPr sz="2000" dirty="0">
                <a:latin typeface="Verdana"/>
                <a:cs typeface="Verdana"/>
              </a:rPr>
              <a:t>group</a:t>
            </a:r>
            <a:r>
              <a:rPr sz="2000" spc="-125" dirty="0">
                <a:latin typeface="Verdana"/>
                <a:cs typeface="Verdana"/>
              </a:rPr>
              <a:t> </a:t>
            </a:r>
            <a:r>
              <a:rPr sz="2000" dirty="0">
                <a:latin typeface="Verdana"/>
                <a:cs typeface="Verdana"/>
              </a:rPr>
              <a:t>defined</a:t>
            </a:r>
            <a:r>
              <a:rPr sz="2000" spc="-120" dirty="0">
                <a:latin typeface="Verdana"/>
                <a:cs typeface="Verdana"/>
              </a:rPr>
              <a:t> </a:t>
            </a:r>
            <a:r>
              <a:rPr sz="2000" dirty="0">
                <a:latin typeface="Verdana"/>
                <a:cs typeface="Verdana"/>
              </a:rPr>
              <a:t>by</a:t>
            </a:r>
            <a:r>
              <a:rPr sz="2000" spc="-120" dirty="0">
                <a:latin typeface="Verdana"/>
                <a:cs typeface="Verdana"/>
              </a:rPr>
              <a:t> </a:t>
            </a:r>
            <a:r>
              <a:rPr sz="2000" spc="155" dirty="0">
                <a:latin typeface="Verdana"/>
                <a:cs typeface="Verdana"/>
              </a:rPr>
              <a:t>a</a:t>
            </a:r>
            <a:r>
              <a:rPr sz="2000" spc="-130" dirty="0">
                <a:latin typeface="Verdana"/>
                <a:cs typeface="Verdana"/>
              </a:rPr>
              <a:t> </a:t>
            </a:r>
            <a:r>
              <a:rPr sz="2000" b="1" spc="-215" dirty="0">
                <a:latin typeface="Verdana"/>
                <a:cs typeface="Verdana"/>
              </a:rPr>
              <a:t>sensitive</a:t>
            </a:r>
            <a:r>
              <a:rPr sz="2000" b="1" spc="-100" dirty="0">
                <a:latin typeface="Verdana"/>
                <a:cs typeface="Verdana"/>
              </a:rPr>
              <a:t> </a:t>
            </a:r>
            <a:r>
              <a:rPr sz="2000" spc="-10" dirty="0">
                <a:latin typeface="Verdana"/>
                <a:cs typeface="Verdana"/>
              </a:rPr>
              <a:t>attribute 	</a:t>
            </a:r>
            <a:r>
              <a:rPr sz="2000" spc="-95" dirty="0">
                <a:latin typeface="Verdana"/>
                <a:cs typeface="Verdana"/>
              </a:rPr>
              <a:t>(e.g., </a:t>
            </a:r>
            <a:r>
              <a:rPr sz="2000" dirty="0">
                <a:latin typeface="Verdana"/>
                <a:cs typeface="Verdana"/>
              </a:rPr>
              <a:t>race,</a:t>
            </a:r>
            <a:r>
              <a:rPr sz="2000" spc="-90" dirty="0">
                <a:latin typeface="Verdana"/>
                <a:cs typeface="Verdana"/>
              </a:rPr>
              <a:t> </a:t>
            </a:r>
            <a:r>
              <a:rPr sz="2000" spc="-10" dirty="0">
                <a:latin typeface="Verdana"/>
                <a:cs typeface="Verdana"/>
              </a:rPr>
              <a:t>gender)</a:t>
            </a:r>
            <a:r>
              <a:rPr sz="2000" spc="-85" dirty="0">
                <a:latin typeface="Verdana"/>
                <a:cs typeface="Verdana"/>
              </a:rPr>
              <a:t> </a:t>
            </a:r>
            <a:r>
              <a:rPr sz="2000" spc="-55" dirty="0">
                <a:latin typeface="Verdana"/>
                <a:cs typeface="Verdana"/>
              </a:rPr>
              <a:t>should</a:t>
            </a:r>
            <a:r>
              <a:rPr sz="2000" spc="-80" dirty="0">
                <a:latin typeface="Verdana"/>
                <a:cs typeface="Verdana"/>
              </a:rPr>
              <a:t> </a:t>
            </a:r>
            <a:r>
              <a:rPr sz="2000" spc="105" dirty="0">
                <a:latin typeface="Verdana"/>
                <a:cs typeface="Verdana"/>
              </a:rPr>
              <a:t>be</a:t>
            </a:r>
            <a:r>
              <a:rPr sz="2000" spc="-85" dirty="0">
                <a:latin typeface="Verdana"/>
                <a:cs typeface="Verdana"/>
              </a:rPr>
              <a:t> </a:t>
            </a:r>
            <a:r>
              <a:rPr sz="2000" dirty="0">
                <a:latin typeface="Verdana"/>
                <a:cs typeface="Verdana"/>
              </a:rPr>
              <a:t>treated/impacted</a:t>
            </a:r>
            <a:r>
              <a:rPr sz="2000" spc="-80" dirty="0">
                <a:latin typeface="Verdana"/>
                <a:cs typeface="Verdana"/>
              </a:rPr>
              <a:t> </a:t>
            </a:r>
            <a:r>
              <a:rPr sz="2000" spc="-140" dirty="0">
                <a:latin typeface="Verdana"/>
                <a:cs typeface="Verdana"/>
              </a:rPr>
              <a:t>similarly</a:t>
            </a:r>
            <a:r>
              <a:rPr sz="2000" spc="-90" dirty="0">
                <a:latin typeface="Verdana"/>
                <a:cs typeface="Verdana"/>
              </a:rPr>
              <a:t> </a:t>
            </a:r>
            <a:r>
              <a:rPr sz="2000" spc="-25" dirty="0">
                <a:latin typeface="Verdana"/>
                <a:cs typeface="Verdana"/>
              </a:rPr>
              <a:t>to 	</a:t>
            </a:r>
            <a:r>
              <a:rPr sz="2000" spc="-20" dirty="0">
                <a:latin typeface="Verdana"/>
                <a:cs typeface="Verdana"/>
              </a:rPr>
              <a:t>the</a:t>
            </a:r>
            <a:r>
              <a:rPr sz="2000" spc="-105" dirty="0">
                <a:latin typeface="Verdana"/>
                <a:cs typeface="Verdana"/>
              </a:rPr>
              <a:t> </a:t>
            </a:r>
            <a:r>
              <a:rPr sz="2000" spc="-45" dirty="0">
                <a:latin typeface="Verdana"/>
                <a:cs typeface="Verdana"/>
              </a:rPr>
              <a:t>other</a:t>
            </a:r>
            <a:r>
              <a:rPr sz="2000" spc="-100" dirty="0">
                <a:latin typeface="Verdana"/>
                <a:cs typeface="Verdana"/>
              </a:rPr>
              <a:t> </a:t>
            </a:r>
            <a:r>
              <a:rPr sz="2000" spc="-95" dirty="0">
                <a:latin typeface="Verdana"/>
                <a:cs typeface="Verdana"/>
              </a:rPr>
              <a:t>(non-</a:t>
            </a:r>
            <a:r>
              <a:rPr sz="2000" dirty="0">
                <a:latin typeface="Verdana"/>
                <a:cs typeface="Verdana"/>
              </a:rPr>
              <a:t>protected)</a:t>
            </a:r>
            <a:r>
              <a:rPr sz="2000" spc="-100" dirty="0">
                <a:latin typeface="Verdana"/>
                <a:cs typeface="Verdana"/>
              </a:rPr>
              <a:t> </a:t>
            </a:r>
            <a:r>
              <a:rPr sz="2000" spc="-10" dirty="0">
                <a:latin typeface="Verdana"/>
                <a:cs typeface="Verdana"/>
              </a:rPr>
              <a:t>groups</a:t>
            </a:r>
            <a:endParaRPr sz="2000" dirty="0">
              <a:latin typeface="Verdana"/>
              <a:cs typeface="Verdana"/>
            </a:endParaRPr>
          </a:p>
          <a:p>
            <a:pPr marL="869950" marR="235585" lvl="1" indent="-171450">
              <a:lnSpc>
                <a:spcPts val="2110"/>
              </a:lnSpc>
              <a:spcBef>
                <a:spcPts val="95"/>
              </a:spcBef>
              <a:buFont typeface="Arial MT"/>
              <a:buChar char="•"/>
              <a:tabLst>
                <a:tab pos="869950" algn="l"/>
              </a:tabLst>
            </a:pPr>
            <a:r>
              <a:rPr sz="1800" spc="-35" dirty="0">
                <a:latin typeface="Verdana"/>
                <a:cs typeface="Verdana"/>
              </a:rPr>
              <a:t>typically</a:t>
            </a:r>
            <a:r>
              <a:rPr sz="1800" spc="-80" dirty="0">
                <a:latin typeface="Verdana"/>
                <a:cs typeface="Verdana"/>
              </a:rPr>
              <a:t> </a:t>
            </a:r>
            <a:r>
              <a:rPr sz="1800" dirty="0">
                <a:latin typeface="Verdana"/>
                <a:cs typeface="Verdana"/>
              </a:rPr>
              <a:t>two</a:t>
            </a:r>
            <a:r>
              <a:rPr sz="1800" spc="-75" dirty="0">
                <a:latin typeface="Verdana"/>
                <a:cs typeface="Verdana"/>
              </a:rPr>
              <a:t> </a:t>
            </a:r>
            <a:r>
              <a:rPr sz="1800" spc="-45" dirty="0">
                <a:latin typeface="Verdana"/>
                <a:cs typeface="Verdana"/>
              </a:rPr>
              <a:t>groups</a:t>
            </a:r>
            <a:r>
              <a:rPr sz="1800" spc="-55" dirty="0">
                <a:latin typeface="Verdana"/>
                <a:cs typeface="Verdana"/>
              </a:rPr>
              <a:t> </a:t>
            </a:r>
            <a:r>
              <a:rPr sz="1800" dirty="0">
                <a:latin typeface="Verdana"/>
                <a:cs typeface="Verdana"/>
              </a:rPr>
              <a:t>protected</a:t>
            </a:r>
            <a:r>
              <a:rPr sz="1800" spc="-65" dirty="0">
                <a:latin typeface="Verdana"/>
                <a:cs typeface="Verdana"/>
              </a:rPr>
              <a:t> </a:t>
            </a:r>
            <a:r>
              <a:rPr sz="1800" spc="-10" dirty="0">
                <a:latin typeface="Verdana"/>
                <a:cs typeface="Verdana"/>
              </a:rPr>
              <a:t>(disadvantaged)</a:t>
            </a:r>
            <a:r>
              <a:rPr sz="1800" spc="-75" dirty="0">
                <a:latin typeface="Verdana"/>
                <a:cs typeface="Verdana"/>
              </a:rPr>
              <a:t> </a:t>
            </a:r>
            <a:r>
              <a:rPr sz="1800" spc="65" dirty="0">
                <a:latin typeface="Verdana"/>
                <a:cs typeface="Verdana"/>
              </a:rPr>
              <a:t>and</a:t>
            </a:r>
            <a:r>
              <a:rPr sz="1800" spc="-65" dirty="0">
                <a:latin typeface="Verdana"/>
                <a:cs typeface="Verdana"/>
              </a:rPr>
              <a:t> </a:t>
            </a:r>
            <a:r>
              <a:rPr sz="1800" spc="-20" dirty="0">
                <a:latin typeface="Verdana"/>
                <a:cs typeface="Verdana"/>
              </a:rPr>
              <a:t>non- </a:t>
            </a:r>
            <a:r>
              <a:rPr sz="1800" dirty="0">
                <a:latin typeface="Verdana"/>
                <a:cs typeface="Verdana"/>
              </a:rPr>
              <a:t>protected</a:t>
            </a:r>
            <a:r>
              <a:rPr sz="1800" spc="85" dirty="0">
                <a:latin typeface="Verdana"/>
                <a:cs typeface="Verdana"/>
              </a:rPr>
              <a:t> </a:t>
            </a:r>
            <a:r>
              <a:rPr sz="1800" spc="-10" dirty="0">
                <a:latin typeface="Verdana"/>
                <a:cs typeface="Verdana"/>
              </a:rPr>
              <a:t>(advantaged)</a:t>
            </a:r>
            <a:endParaRPr sz="1800" dirty="0">
              <a:latin typeface="Verdana"/>
              <a:cs typeface="Verdana"/>
            </a:endParaRPr>
          </a:p>
          <a:p>
            <a:pPr lvl="1">
              <a:lnSpc>
                <a:spcPct val="100000"/>
              </a:lnSpc>
              <a:buFont typeface="Arial MT"/>
              <a:buChar char="•"/>
            </a:pPr>
            <a:endParaRPr sz="1800" dirty="0">
              <a:latin typeface="Verdana"/>
              <a:cs typeface="Verdana"/>
            </a:endParaRPr>
          </a:p>
          <a:p>
            <a:pPr lvl="1">
              <a:lnSpc>
                <a:spcPct val="100000"/>
              </a:lnSpc>
              <a:spcBef>
                <a:spcPts val="405"/>
              </a:spcBef>
              <a:buFont typeface="Arial MT"/>
              <a:buChar char="•"/>
            </a:pPr>
            <a:endParaRPr sz="1800" dirty="0">
              <a:latin typeface="Verdana"/>
              <a:cs typeface="Verdana"/>
            </a:endParaRPr>
          </a:p>
          <a:p>
            <a:pPr marL="12700">
              <a:lnSpc>
                <a:spcPct val="100000"/>
              </a:lnSpc>
            </a:pPr>
            <a:r>
              <a:rPr sz="2000" b="1" spc="-204" dirty="0">
                <a:latin typeface="Verdana"/>
                <a:cs typeface="Verdana"/>
              </a:rPr>
              <a:t>Individual</a:t>
            </a:r>
            <a:r>
              <a:rPr sz="2000" b="1" spc="-100" dirty="0">
                <a:latin typeface="Verdana"/>
                <a:cs typeface="Verdana"/>
              </a:rPr>
              <a:t> </a:t>
            </a:r>
            <a:r>
              <a:rPr sz="2000" spc="-10" dirty="0">
                <a:latin typeface="Verdana"/>
                <a:cs typeface="Verdana"/>
              </a:rPr>
              <a:t>Fairness</a:t>
            </a:r>
            <a:endParaRPr sz="2000" dirty="0">
              <a:latin typeface="Verdana"/>
              <a:cs typeface="Verdana"/>
            </a:endParaRPr>
          </a:p>
          <a:p>
            <a:pPr marL="182880" marR="5080" indent="-170180">
              <a:lnSpc>
                <a:spcPct val="100000"/>
              </a:lnSpc>
              <a:buFont typeface="Arial MT"/>
              <a:buChar char="•"/>
              <a:tabLst>
                <a:tab pos="184150" algn="l"/>
              </a:tabLst>
            </a:pPr>
            <a:r>
              <a:rPr sz="2000" spc="155" dirty="0">
                <a:latin typeface="Verdana"/>
                <a:cs typeface="Verdana"/>
              </a:rPr>
              <a:t>a</a:t>
            </a:r>
            <a:r>
              <a:rPr sz="2000" spc="-95" dirty="0">
                <a:latin typeface="Verdana"/>
                <a:cs typeface="Verdana"/>
              </a:rPr>
              <a:t> </a:t>
            </a:r>
            <a:r>
              <a:rPr sz="2000" dirty="0">
                <a:latin typeface="Verdana"/>
                <a:cs typeface="Verdana"/>
              </a:rPr>
              <a:t>specific</a:t>
            </a:r>
            <a:r>
              <a:rPr sz="2000" spc="-75" dirty="0">
                <a:latin typeface="Verdana"/>
                <a:cs typeface="Verdana"/>
              </a:rPr>
              <a:t> </a:t>
            </a:r>
            <a:r>
              <a:rPr sz="2000" b="1" spc="-175" dirty="0">
                <a:latin typeface="Verdana"/>
                <a:cs typeface="Verdana"/>
              </a:rPr>
              <a:t>individual</a:t>
            </a:r>
            <a:r>
              <a:rPr sz="2000" b="1" spc="-70" dirty="0">
                <a:latin typeface="Verdana"/>
                <a:cs typeface="Verdana"/>
              </a:rPr>
              <a:t> </a:t>
            </a:r>
            <a:r>
              <a:rPr sz="2000" spc="-55" dirty="0">
                <a:latin typeface="Verdana"/>
                <a:cs typeface="Verdana"/>
              </a:rPr>
              <a:t>should</a:t>
            </a:r>
            <a:r>
              <a:rPr sz="2000" spc="-80" dirty="0">
                <a:latin typeface="Verdana"/>
                <a:cs typeface="Verdana"/>
              </a:rPr>
              <a:t> </a:t>
            </a:r>
            <a:r>
              <a:rPr sz="2000" spc="105" dirty="0">
                <a:latin typeface="Verdana"/>
                <a:cs typeface="Verdana"/>
              </a:rPr>
              <a:t>be</a:t>
            </a:r>
            <a:r>
              <a:rPr sz="2000" spc="-85" dirty="0">
                <a:latin typeface="Verdana"/>
                <a:cs typeface="Verdana"/>
              </a:rPr>
              <a:t> </a:t>
            </a:r>
            <a:r>
              <a:rPr sz="2000" dirty="0">
                <a:latin typeface="Verdana"/>
                <a:cs typeface="Verdana"/>
              </a:rPr>
              <a:t>treated/impacted</a:t>
            </a:r>
            <a:r>
              <a:rPr sz="2000" spc="-80" dirty="0">
                <a:latin typeface="Verdana"/>
                <a:cs typeface="Verdana"/>
              </a:rPr>
              <a:t> </a:t>
            </a:r>
            <a:r>
              <a:rPr sz="2000" spc="-140" dirty="0">
                <a:latin typeface="Verdana"/>
                <a:cs typeface="Verdana"/>
              </a:rPr>
              <a:t>similarly</a:t>
            </a:r>
            <a:r>
              <a:rPr sz="2000" spc="-85" dirty="0">
                <a:latin typeface="Verdana"/>
                <a:cs typeface="Verdana"/>
              </a:rPr>
              <a:t> </a:t>
            </a:r>
            <a:r>
              <a:rPr sz="2000" b="1" spc="-25" dirty="0">
                <a:latin typeface="Verdana"/>
                <a:cs typeface="Verdana"/>
              </a:rPr>
              <a:t>to 	</a:t>
            </a:r>
            <a:r>
              <a:rPr sz="2000" b="1" dirty="0">
                <a:latin typeface="Verdana"/>
                <a:cs typeface="Verdana"/>
              </a:rPr>
              <a:t>a</a:t>
            </a:r>
            <a:r>
              <a:rPr sz="2000" b="1" spc="-110" dirty="0">
                <a:latin typeface="Verdana"/>
                <a:cs typeface="Verdana"/>
              </a:rPr>
              <a:t> </a:t>
            </a:r>
            <a:r>
              <a:rPr sz="2000" b="1" spc="-235" dirty="0">
                <a:latin typeface="Verdana"/>
                <a:cs typeface="Verdana"/>
              </a:rPr>
              <a:t>similar</a:t>
            </a:r>
            <a:r>
              <a:rPr sz="2000" b="1" spc="-110" dirty="0">
                <a:latin typeface="Verdana"/>
                <a:cs typeface="Verdana"/>
              </a:rPr>
              <a:t> </a:t>
            </a:r>
            <a:r>
              <a:rPr sz="2000" b="1" spc="-225" dirty="0">
                <a:latin typeface="Verdana"/>
                <a:cs typeface="Verdana"/>
              </a:rPr>
              <a:t>other</a:t>
            </a:r>
            <a:r>
              <a:rPr sz="2000" b="1" spc="-114" dirty="0">
                <a:latin typeface="Verdana"/>
                <a:cs typeface="Verdana"/>
              </a:rPr>
              <a:t> </a:t>
            </a:r>
            <a:r>
              <a:rPr sz="2000" spc="-10" dirty="0">
                <a:latin typeface="Verdana"/>
                <a:cs typeface="Verdana"/>
              </a:rPr>
              <a:t>individual</a:t>
            </a:r>
            <a:endParaRPr lang="en-US" sz="2000" spc="-10" dirty="0">
              <a:latin typeface="Verdana"/>
              <a:cs typeface="Verdana"/>
            </a:endParaRPr>
          </a:p>
          <a:p>
            <a:pPr marL="182880" marR="5080" indent="-170180">
              <a:lnSpc>
                <a:spcPct val="100000"/>
              </a:lnSpc>
              <a:buFont typeface="Arial MT"/>
              <a:buChar char="•"/>
              <a:tabLst>
                <a:tab pos="184150" algn="l"/>
              </a:tabLst>
            </a:pPr>
            <a:r>
              <a:rPr lang="en-US" sz="2000" spc="-10" dirty="0">
                <a:latin typeface="Verdana"/>
                <a:cs typeface="Verdana"/>
              </a:rPr>
              <a:t>If I got some opportunity, another person of same gender should also get that opportunity </a:t>
            </a:r>
          </a:p>
          <a:p>
            <a:pPr marL="182880" marR="5080" indent="-170180">
              <a:lnSpc>
                <a:spcPct val="100000"/>
              </a:lnSpc>
              <a:buFont typeface="Arial MT"/>
              <a:buChar char="•"/>
              <a:tabLst>
                <a:tab pos="184150" algn="l"/>
              </a:tabLst>
            </a:pPr>
            <a:r>
              <a:rPr lang="en-US" sz="2000" spc="-10" dirty="0">
                <a:latin typeface="Verdana"/>
                <a:cs typeface="Verdana"/>
              </a:rPr>
              <a:t>That is what is meant by saying similar</a:t>
            </a:r>
            <a:endParaRPr sz="2000" dirty="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Classification</a:t>
            </a:r>
            <a:r>
              <a:rPr spc="-175" dirty="0"/>
              <a:t> </a:t>
            </a:r>
            <a:r>
              <a:rPr spc="60" dirty="0"/>
              <a:t>based</a:t>
            </a:r>
            <a:r>
              <a:rPr spc="-190" dirty="0"/>
              <a:t> </a:t>
            </a:r>
            <a:r>
              <a:rPr dirty="0"/>
              <a:t>on</a:t>
            </a:r>
            <a:r>
              <a:rPr spc="-175" dirty="0"/>
              <a:t> </a:t>
            </a:r>
            <a:r>
              <a:rPr spc="-285" dirty="0"/>
              <a:t>Tasks</a:t>
            </a:r>
          </a:p>
        </p:txBody>
      </p:sp>
      <p:sp>
        <p:nvSpPr>
          <p:cNvPr id="3" name="object 3"/>
          <p:cNvSpPr txBox="1"/>
          <p:nvPr/>
        </p:nvSpPr>
        <p:spPr>
          <a:xfrm>
            <a:off x="707390" y="2869692"/>
            <a:ext cx="6699884" cy="1958339"/>
          </a:xfrm>
          <a:prstGeom prst="rect">
            <a:avLst/>
          </a:prstGeom>
        </p:spPr>
        <p:txBody>
          <a:bodyPr vert="horz" wrap="square" lIns="0" tIns="12700" rIns="0" bIns="0" rtlCol="0">
            <a:spAutoFit/>
          </a:bodyPr>
          <a:lstStyle/>
          <a:p>
            <a:pPr marL="12700">
              <a:lnSpc>
                <a:spcPct val="100000"/>
              </a:lnSpc>
              <a:spcBef>
                <a:spcPts val="100"/>
              </a:spcBef>
            </a:pPr>
            <a:r>
              <a:rPr sz="2000" spc="-120" dirty="0">
                <a:latin typeface="Verdana"/>
                <a:cs typeface="Verdana"/>
              </a:rPr>
              <a:t>Fairness </a:t>
            </a:r>
            <a:r>
              <a:rPr sz="2000" dirty="0">
                <a:latin typeface="Verdana"/>
                <a:cs typeface="Verdana"/>
              </a:rPr>
              <a:t>depends</a:t>
            </a:r>
            <a:r>
              <a:rPr sz="2000" spc="-114" dirty="0">
                <a:latin typeface="Verdana"/>
                <a:cs typeface="Verdana"/>
              </a:rPr>
              <a:t> </a:t>
            </a:r>
            <a:r>
              <a:rPr sz="2000" dirty="0">
                <a:latin typeface="Verdana"/>
                <a:cs typeface="Verdana"/>
              </a:rPr>
              <a:t>on</a:t>
            </a:r>
            <a:r>
              <a:rPr sz="2000" spc="-110" dirty="0">
                <a:latin typeface="Verdana"/>
                <a:cs typeface="Verdana"/>
              </a:rPr>
              <a:t> </a:t>
            </a:r>
            <a:r>
              <a:rPr sz="2000" spc="-20" dirty="0">
                <a:latin typeface="Verdana"/>
                <a:cs typeface="Verdana"/>
              </a:rPr>
              <a:t>the</a:t>
            </a:r>
            <a:r>
              <a:rPr sz="2000" spc="-114" dirty="0">
                <a:latin typeface="Verdana"/>
                <a:cs typeface="Verdana"/>
              </a:rPr>
              <a:t> </a:t>
            </a:r>
            <a:r>
              <a:rPr sz="2000" dirty="0">
                <a:latin typeface="Verdana"/>
                <a:cs typeface="Verdana"/>
              </a:rPr>
              <a:t>type</a:t>
            </a:r>
            <a:r>
              <a:rPr sz="2000" spc="-114" dirty="0">
                <a:latin typeface="Verdana"/>
                <a:cs typeface="Verdana"/>
              </a:rPr>
              <a:t> </a:t>
            </a:r>
            <a:r>
              <a:rPr sz="2000" dirty="0">
                <a:latin typeface="Verdana"/>
                <a:cs typeface="Verdana"/>
              </a:rPr>
              <a:t>of</a:t>
            </a:r>
            <a:r>
              <a:rPr sz="2000" spc="-120" dirty="0">
                <a:latin typeface="Verdana"/>
                <a:cs typeface="Verdana"/>
              </a:rPr>
              <a:t> </a:t>
            </a:r>
            <a:r>
              <a:rPr sz="2000" spc="-110" dirty="0">
                <a:latin typeface="Verdana"/>
                <a:cs typeface="Verdana"/>
              </a:rPr>
              <a:t>task</a:t>
            </a:r>
            <a:r>
              <a:rPr sz="2000" spc="-120" dirty="0">
                <a:latin typeface="Verdana"/>
                <a:cs typeface="Verdana"/>
              </a:rPr>
              <a:t> </a:t>
            </a:r>
            <a:r>
              <a:rPr sz="2000" spc="70" dirty="0">
                <a:latin typeface="Verdana"/>
                <a:cs typeface="Verdana"/>
              </a:rPr>
              <a:t>and</a:t>
            </a:r>
            <a:r>
              <a:rPr sz="2000" spc="-110" dirty="0">
                <a:latin typeface="Verdana"/>
                <a:cs typeface="Verdana"/>
              </a:rPr>
              <a:t> </a:t>
            </a:r>
            <a:r>
              <a:rPr sz="2000" spc="-190" dirty="0">
                <a:latin typeface="Verdana"/>
                <a:cs typeface="Verdana"/>
              </a:rPr>
              <a:t>its</a:t>
            </a:r>
            <a:r>
              <a:rPr sz="2000" spc="-114" dirty="0">
                <a:latin typeface="Verdana"/>
                <a:cs typeface="Verdana"/>
              </a:rPr>
              <a:t> </a:t>
            </a:r>
            <a:r>
              <a:rPr sz="2000" spc="-10" dirty="0">
                <a:latin typeface="Verdana"/>
                <a:cs typeface="Verdana"/>
              </a:rPr>
              <a:t>outcomes</a:t>
            </a:r>
            <a:endParaRPr sz="2000">
              <a:latin typeface="Verdana"/>
              <a:cs typeface="Verdana"/>
            </a:endParaRPr>
          </a:p>
          <a:p>
            <a:pPr>
              <a:lnSpc>
                <a:spcPct val="100000"/>
              </a:lnSpc>
              <a:spcBef>
                <a:spcPts val="1575"/>
              </a:spcBef>
            </a:pPr>
            <a:endParaRPr sz="2000">
              <a:latin typeface="Verdana"/>
              <a:cs typeface="Verdana"/>
            </a:endParaRPr>
          </a:p>
          <a:p>
            <a:pPr marL="182880" indent="-170180">
              <a:lnSpc>
                <a:spcPct val="100000"/>
              </a:lnSpc>
              <a:buFont typeface="Arial MT"/>
              <a:buChar char="•"/>
              <a:tabLst>
                <a:tab pos="182880" algn="l"/>
              </a:tabLst>
            </a:pPr>
            <a:r>
              <a:rPr sz="2000" spc="-10" dirty="0">
                <a:latin typeface="Verdana"/>
                <a:cs typeface="Verdana"/>
              </a:rPr>
              <a:t>Classification</a:t>
            </a:r>
            <a:endParaRPr sz="2000">
              <a:latin typeface="Verdana"/>
              <a:cs typeface="Verdana"/>
            </a:endParaRPr>
          </a:p>
          <a:p>
            <a:pPr marL="182880" indent="-170180">
              <a:lnSpc>
                <a:spcPct val="100000"/>
              </a:lnSpc>
              <a:spcBef>
                <a:spcPts val="795"/>
              </a:spcBef>
              <a:buFont typeface="Arial MT"/>
              <a:buChar char="•"/>
              <a:tabLst>
                <a:tab pos="182880" algn="l"/>
              </a:tabLst>
            </a:pPr>
            <a:r>
              <a:rPr sz="2000" spc="-10" dirty="0">
                <a:latin typeface="Verdana"/>
                <a:cs typeface="Verdana"/>
              </a:rPr>
              <a:t>Ranking</a:t>
            </a:r>
            <a:endParaRPr sz="2000">
              <a:latin typeface="Verdana"/>
              <a:cs typeface="Verdana"/>
            </a:endParaRPr>
          </a:p>
          <a:p>
            <a:pPr marL="182880" indent="-170180">
              <a:lnSpc>
                <a:spcPct val="100000"/>
              </a:lnSpc>
              <a:spcBef>
                <a:spcPts val="815"/>
              </a:spcBef>
              <a:buFont typeface="Arial MT"/>
              <a:buChar char="•"/>
              <a:tabLst>
                <a:tab pos="182880" algn="l"/>
              </a:tabLst>
            </a:pPr>
            <a:r>
              <a:rPr sz="2000" spc="-10" dirty="0">
                <a:latin typeface="Verdana"/>
                <a:cs typeface="Verdana"/>
              </a:rPr>
              <a:t>Recommendation</a:t>
            </a:r>
            <a:endParaRPr sz="2000">
              <a:latin typeface="Verdana"/>
              <a:cs typeface="Verdana"/>
            </a:endParaRPr>
          </a:p>
        </p:txBody>
      </p:sp>
      <p:sp>
        <p:nvSpPr>
          <p:cNvPr id="4" name="object 4"/>
          <p:cNvSpPr txBox="1"/>
          <p:nvPr/>
        </p:nvSpPr>
        <p:spPr>
          <a:xfrm>
            <a:off x="3811384" y="1691364"/>
            <a:ext cx="1521460" cy="789940"/>
          </a:xfrm>
          <a:prstGeom prst="rect">
            <a:avLst/>
          </a:prstGeom>
          <a:solidFill>
            <a:srgbClr val="70AD47"/>
          </a:solidFill>
        </p:spPr>
        <p:txBody>
          <a:bodyPr vert="horz" wrap="square" lIns="0" tIns="83820" rIns="0" bIns="0" rtlCol="0">
            <a:spAutoFit/>
          </a:bodyPr>
          <a:lstStyle/>
          <a:p>
            <a:pPr>
              <a:lnSpc>
                <a:spcPct val="100000"/>
              </a:lnSpc>
              <a:spcBef>
                <a:spcPts val="660"/>
              </a:spcBef>
            </a:pPr>
            <a:endParaRPr sz="1400">
              <a:latin typeface="Times New Roman"/>
              <a:cs typeface="Times New Roman"/>
            </a:endParaRPr>
          </a:p>
          <a:p>
            <a:pPr algn="ctr">
              <a:lnSpc>
                <a:spcPct val="100000"/>
              </a:lnSpc>
              <a:spcBef>
                <a:spcPts val="5"/>
              </a:spcBef>
            </a:pPr>
            <a:r>
              <a:rPr sz="1400" spc="-20" dirty="0">
                <a:solidFill>
                  <a:srgbClr val="FFFFFF"/>
                </a:solidFill>
                <a:latin typeface="Verdana"/>
                <a:cs typeface="Verdana"/>
              </a:rPr>
              <a:t>Task</a:t>
            </a:r>
            <a:endParaRPr sz="1400">
              <a:latin typeface="Verdana"/>
              <a:cs typeface="Verdana"/>
            </a:endParaRPr>
          </a:p>
        </p:txBody>
      </p:sp>
      <p:sp>
        <p:nvSpPr>
          <p:cNvPr id="5" name="object 5"/>
          <p:cNvSpPr/>
          <p:nvPr/>
        </p:nvSpPr>
        <p:spPr>
          <a:xfrm>
            <a:off x="1949331" y="1579140"/>
            <a:ext cx="1014730" cy="1014730"/>
          </a:xfrm>
          <a:custGeom>
            <a:avLst/>
            <a:gdLst/>
            <a:ahLst/>
            <a:cxnLst/>
            <a:rect l="l" t="t" r="r" b="b"/>
            <a:pathLst>
              <a:path w="1014730" h="1014730">
                <a:moveTo>
                  <a:pt x="507076" y="0"/>
                </a:moveTo>
                <a:lnTo>
                  <a:pt x="458241" y="2321"/>
                </a:lnTo>
                <a:lnTo>
                  <a:pt x="410720" y="9143"/>
                </a:lnTo>
                <a:lnTo>
                  <a:pt x="364724" y="20253"/>
                </a:lnTo>
                <a:lnTo>
                  <a:pt x="320467" y="35440"/>
                </a:lnTo>
                <a:lnTo>
                  <a:pt x="278161" y="54489"/>
                </a:lnTo>
                <a:lnTo>
                  <a:pt x="238018" y="77190"/>
                </a:lnTo>
                <a:lnTo>
                  <a:pt x="200250" y="103329"/>
                </a:lnTo>
                <a:lnTo>
                  <a:pt x="165071" y="132693"/>
                </a:lnTo>
                <a:lnTo>
                  <a:pt x="132693" y="165071"/>
                </a:lnTo>
                <a:lnTo>
                  <a:pt x="103329" y="200250"/>
                </a:lnTo>
                <a:lnTo>
                  <a:pt x="77190" y="238018"/>
                </a:lnTo>
                <a:lnTo>
                  <a:pt x="54489" y="278161"/>
                </a:lnTo>
                <a:lnTo>
                  <a:pt x="35440" y="320467"/>
                </a:lnTo>
                <a:lnTo>
                  <a:pt x="20253" y="364724"/>
                </a:lnTo>
                <a:lnTo>
                  <a:pt x="9143" y="410720"/>
                </a:lnTo>
                <a:lnTo>
                  <a:pt x="2321" y="458241"/>
                </a:lnTo>
                <a:lnTo>
                  <a:pt x="0" y="507076"/>
                </a:lnTo>
                <a:lnTo>
                  <a:pt x="2321" y="555911"/>
                </a:lnTo>
                <a:lnTo>
                  <a:pt x="9143" y="603432"/>
                </a:lnTo>
                <a:lnTo>
                  <a:pt x="20253" y="649428"/>
                </a:lnTo>
                <a:lnTo>
                  <a:pt x="35440" y="693685"/>
                </a:lnTo>
                <a:lnTo>
                  <a:pt x="54489" y="735992"/>
                </a:lnTo>
                <a:lnTo>
                  <a:pt x="77190" y="776135"/>
                </a:lnTo>
                <a:lnTo>
                  <a:pt x="103329" y="813902"/>
                </a:lnTo>
                <a:lnTo>
                  <a:pt x="132693" y="849081"/>
                </a:lnTo>
                <a:lnTo>
                  <a:pt x="165071" y="881459"/>
                </a:lnTo>
                <a:lnTo>
                  <a:pt x="200250" y="910824"/>
                </a:lnTo>
                <a:lnTo>
                  <a:pt x="238018" y="936963"/>
                </a:lnTo>
                <a:lnTo>
                  <a:pt x="278161" y="959663"/>
                </a:lnTo>
                <a:lnTo>
                  <a:pt x="320467" y="978713"/>
                </a:lnTo>
                <a:lnTo>
                  <a:pt x="364724" y="993899"/>
                </a:lnTo>
                <a:lnTo>
                  <a:pt x="410720" y="1005010"/>
                </a:lnTo>
                <a:lnTo>
                  <a:pt x="458241" y="1011832"/>
                </a:lnTo>
                <a:lnTo>
                  <a:pt x="507076" y="1014153"/>
                </a:lnTo>
                <a:lnTo>
                  <a:pt x="555911" y="1011832"/>
                </a:lnTo>
                <a:lnTo>
                  <a:pt x="603432" y="1005010"/>
                </a:lnTo>
                <a:lnTo>
                  <a:pt x="649428" y="993899"/>
                </a:lnTo>
                <a:lnTo>
                  <a:pt x="693685" y="978713"/>
                </a:lnTo>
                <a:lnTo>
                  <a:pt x="735992" y="959663"/>
                </a:lnTo>
                <a:lnTo>
                  <a:pt x="776135" y="936963"/>
                </a:lnTo>
                <a:lnTo>
                  <a:pt x="813902" y="910824"/>
                </a:lnTo>
                <a:lnTo>
                  <a:pt x="849081" y="881459"/>
                </a:lnTo>
                <a:lnTo>
                  <a:pt x="881459" y="849081"/>
                </a:lnTo>
                <a:lnTo>
                  <a:pt x="910824" y="813902"/>
                </a:lnTo>
                <a:lnTo>
                  <a:pt x="936963" y="776135"/>
                </a:lnTo>
                <a:lnTo>
                  <a:pt x="959663" y="735992"/>
                </a:lnTo>
                <a:lnTo>
                  <a:pt x="978713" y="693685"/>
                </a:lnTo>
                <a:lnTo>
                  <a:pt x="993899" y="649428"/>
                </a:lnTo>
                <a:lnTo>
                  <a:pt x="1005010" y="603432"/>
                </a:lnTo>
                <a:lnTo>
                  <a:pt x="1011832" y="555911"/>
                </a:lnTo>
                <a:lnTo>
                  <a:pt x="1014153" y="507076"/>
                </a:lnTo>
                <a:lnTo>
                  <a:pt x="1011832" y="458241"/>
                </a:lnTo>
                <a:lnTo>
                  <a:pt x="1005010" y="410720"/>
                </a:lnTo>
                <a:lnTo>
                  <a:pt x="993899" y="364724"/>
                </a:lnTo>
                <a:lnTo>
                  <a:pt x="978713" y="320467"/>
                </a:lnTo>
                <a:lnTo>
                  <a:pt x="959663" y="278161"/>
                </a:lnTo>
                <a:lnTo>
                  <a:pt x="936963" y="238018"/>
                </a:lnTo>
                <a:lnTo>
                  <a:pt x="910824" y="200250"/>
                </a:lnTo>
                <a:lnTo>
                  <a:pt x="881459" y="165071"/>
                </a:lnTo>
                <a:lnTo>
                  <a:pt x="849081" y="132693"/>
                </a:lnTo>
                <a:lnTo>
                  <a:pt x="813902" y="103329"/>
                </a:lnTo>
                <a:lnTo>
                  <a:pt x="776135" y="77190"/>
                </a:lnTo>
                <a:lnTo>
                  <a:pt x="735992" y="54489"/>
                </a:lnTo>
                <a:lnTo>
                  <a:pt x="693685" y="35440"/>
                </a:lnTo>
                <a:lnTo>
                  <a:pt x="649428" y="20253"/>
                </a:lnTo>
                <a:lnTo>
                  <a:pt x="603432" y="9143"/>
                </a:lnTo>
                <a:lnTo>
                  <a:pt x="555911" y="2321"/>
                </a:lnTo>
                <a:lnTo>
                  <a:pt x="507076" y="0"/>
                </a:lnTo>
                <a:close/>
              </a:path>
            </a:pathLst>
          </a:custGeom>
          <a:solidFill>
            <a:srgbClr val="4472C4"/>
          </a:solidFill>
        </p:spPr>
        <p:txBody>
          <a:bodyPr wrap="square" lIns="0" tIns="0" rIns="0" bIns="0" rtlCol="0"/>
          <a:lstStyle/>
          <a:p>
            <a:endParaRPr/>
          </a:p>
        </p:txBody>
      </p:sp>
      <p:sp>
        <p:nvSpPr>
          <p:cNvPr id="6" name="object 6"/>
          <p:cNvSpPr txBox="1"/>
          <p:nvPr/>
        </p:nvSpPr>
        <p:spPr>
          <a:xfrm>
            <a:off x="2256383" y="1980691"/>
            <a:ext cx="399415"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FFFFFF"/>
                </a:solidFill>
                <a:latin typeface="Verdana"/>
                <a:cs typeface="Verdana"/>
              </a:rPr>
              <a:t>Data</a:t>
            </a:r>
            <a:endParaRPr sz="1200">
              <a:latin typeface="Verdana"/>
              <a:cs typeface="Verdana"/>
            </a:endParaRPr>
          </a:p>
        </p:txBody>
      </p:sp>
      <p:sp>
        <p:nvSpPr>
          <p:cNvPr id="7" name="object 7"/>
          <p:cNvSpPr/>
          <p:nvPr/>
        </p:nvSpPr>
        <p:spPr>
          <a:xfrm>
            <a:off x="6180513" y="1579139"/>
            <a:ext cx="1014730" cy="1014730"/>
          </a:xfrm>
          <a:custGeom>
            <a:avLst/>
            <a:gdLst/>
            <a:ahLst/>
            <a:cxnLst/>
            <a:rect l="l" t="t" r="r" b="b"/>
            <a:pathLst>
              <a:path w="1014729" h="1014730">
                <a:moveTo>
                  <a:pt x="507076" y="0"/>
                </a:moveTo>
                <a:lnTo>
                  <a:pt x="458241" y="2321"/>
                </a:lnTo>
                <a:lnTo>
                  <a:pt x="410720" y="9143"/>
                </a:lnTo>
                <a:lnTo>
                  <a:pt x="364724" y="20253"/>
                </a:lnTo>
                <a:lnTo>
                  <a:pt x="320467" y="35440"/>
                </a:lnTo>
                <a:lnTo>
                  <a:pt x="278161" y="54489"/>
                </a:lnTo>
                <a:lnTo>
                  <a:pt x="238018" y="77190"/>
                </a:lnTo>
                <a:lnTo>
                  <a:pt x="200250" y="103329"/>
                </a:lnTo>
                <a:lnTo>
                  <a:pt x="165071" y="132693"/>
                </a:lnTo>
                <a:lnTo>
                  <a:pt x="132693" y="165071"/>
                </a:lnTo>
                <a:lnTo>
                  <a:pt x="103329" y="200250"/>
                </a:lnTo>
                <a:lnTo>
                  <a:pt x="77190" y="238018"/>
                </a:lnTo>
                <a:lnTo>
                  <a:pt x="54489" y="278161"/>
                </a:lnTo>
                <a:lnTo>
                  <a:pt x="35440" y="320467"/>
                </a:lnTo>
                <a:lnTo>
                  <a:pt x="20253" y="364724"/>
                </a:lnTo>
                <a:lnTo>
                  <a:pt x="9143" y="410720"/>
                </a:lnTo>
                <a:lnTo>
                  <a:pt x="2321" y="458241"/>
                </a:lnTo>
                <a:lnTo>
                  <a:pt x="0" y="507076"/>
                </a:lnTo>
                <a:lnTo>
                  <a:pt x="2321" y="555911"/>
                </a:lnTo>
                <a:lnTo>
                  <a:pt x="9143" y="603432"/>
                </a:lnTo>
                <a:lnTo>
                  <a:pt x="20253" y="649428"/>
                </a:lnTo>
                <a:lnTo>
                  <a:pt x="35440" y="693685"/>
                </a:lnTo>
                <a:lnTo>
                  <a:pt x="54489" y="735992"/>
                </a:lnTo>
                <a:lnTo>
                  <a:pt x="77190" y="776135"/>
                </a:lnTo>
                <a:lnTo>
                  <a:pt x="103329" y="813902"/>
                </a:lnTo>
                <a:lnTo>
                  <a:pt x="132693" y="849081"/>
                </a:lnTo>
                <a:lnTo>
                  <a:pt x="165071" y="881459"/>
                </a:lnTo>
                <a:lnTo>
                  <a:pt x="200250" y="910824"/>
                </a:lnTo>
                <a:lnTo>
                  <a:pt x="238018" y="936963"/>
                </a:lnTo>
                <a:lnTo>
                  <a:pt x="278161" y="959663"/>
                </a:lnTo>
                <a:lnTo>
                  <a:pt x="320467" y="978713"/>
                </a:lnTo>
                <a:lnTo>
                  <a:pt x="364724" y="993899"/>
                </a:lnTo>
                <a:lnTo>
                  <a:pt x="410720" y="1005010"/>
                </a:lnTo>
                <a:lnTo>
                  <a:pt x="458241" y="1011832"/>
                </a:lnTo>
                <a:lnTo>
                  <a:pt x="507076" y="1014153"/>
                </a:lnTo>
                <a:lnTo>
                  <a:pt x="555911" y="1011832"/>
                </a:lnTo>
                <a:lnTo>
                  <a:pt x="603432" y="1005010"/>
                </a:lnTo>
                <a:lnTo>
                  <a:pt x="649428" y="993899"/>
                </a:lnTo>
                <a:lnTo>
                  <a:pt x="693685" y="978713"/>
                </a:lnTo>
                <a:lnTo>
                  <a:pt x="735992" y="959663"/>
                </a:lnTo>
                <a:lnTo>
                  <a:pt x="776135" y="936963"/>
                </a:lnTo>
                <a:lnTo>
                  <a:pt x="813902" y="910824"/>
                </a:lnTo>
                <a:lnTo>
                  <a:pt x="849081" y="881459"/>
                </a:lnTo>
                <a:lnTo>
                  <a:pt x="881459" y="849081"/>
                </a:lnTo>
                <a:lnTo>
                  <a:pt x="910824" y="813902"/>
                </a:lnTo>
                <a:lnTo>
                  <a:pt x="936963" y="776135"/>
                </a:lnTo>
                <a:lnTo>
                  <a:pt x="959663" y="735992"/>
                </a:lnTo>
                <a:lnTo>
                  <a:pt x="978713" y="693685"/>
                </a:lnTo>
                <a:lnTo>
                  <a:pt x="993899" y="649428"/>
                </a:lnTo>
                <a:lnTo>
                  <a:pt x="1005010" y="603432"/>
                </a:lnTo>
                <a:lnTo>
                  <a:pt x="1011832" y="555911"/>
                </a:lnTo>
                <a:lnTo>
                  <a:pt x="1014153" y="507076"/>
                </a:lnTo>
                <a:lnTo>
                  <a:pt x="1011832" y="458241"/>
                </a:lnTo>
                <a:lnTo>
                  <a:pt x="1005010" y="410720"/>
                </a:lnTo>
                <a:lnTo>
                  <a:pt x="993899" y="364724"/>
                </a:lnTo>
                <a:lnTo>
                  <a:pt x="978713" y="320467"/>
                </a:lnTo>
                <a:lnTo>
                  <a:pt x="959663" y="278161"/>
                </a:lnTo>
                <a:lnTo>
                  <a:pt x="936963" y="238018"/>
                </a:lnTo>
                <a:lnTo>
                  <a:pt x="910824" y="200250"/>
                </a:lnTo>
                <a:lnTo>
                  <a:pt x="881459" y="165071"/>
                </a:lnTo>
                <a:lnTo>
                  <a:pt x="849081" y="132693"/>
                </a:lnTo>
                <a:lnTo>
                  <a:pt x="813902" y="103329"/>
                </a:lnTo>
                <a:lnTo>
                  <a:pt x="776135" y="77190"/>
                </a:lnTo>
                <a:lnTo>
                  <a:pt x="735992" y="54489"/>
                </a:lnTo>
                <a:lnTo>
                  <a:pt x="693685" y="35440"/>
                </a:lnTo>
                <a:lnTo>
                  <a:pt x="649428" y="20253"/>
                </a:lnTo>
                <a:lnTo>
                  <a:pt x="603432" y="9143"/>
                </a:lnTo>
                <a:lnTo>
                  <a:pt x="555911" y="2321"/>
                </a:lnTo>
                <a:lnTo>
                  <a:pt x="507076" y="0"/>
                </a:lnTo>
                <a:close/>
              </a:path>
            </a:pathLst>
          </a:custGeom>
          <a:solidFill>
            <a:srgbClr val="4472C4"/>
          </a:solidFill>
        </p:spPr>
        <p:txBody>
          <a:bodyPr wrap="square" lIns="0" tIns="0" rIns="0" bIns="0" rtlCol="0"/>
          <a:lstStyle/>
          <a:p>
            <a:endParaRPr/>
          </a:p>
        </p:txBody>
      </p:sp>
      <p:sp>
        <p:nvSpPr>
          <p:cNvPr id="8" name="object 8"/>
          <p:cNvSpPr txBox="1"/>
          <p:nvPr/>
        </p:nvSpPr>
        <p:spPr>
          <a:xfrm>
            <a:off x="6316908" y="1980691"/>
            <a:ext cx="74231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Verdana"/>
                <a:cs typeface="Verdana"/>
              </a:rPr>
              <a:t>Outcome</a:t>
            </a:r>
            <a:endParaRPr sz="1200">
              <a:latin typeface="Verdana"/>
              <a:cs typeface="Verdana"/>
            </a:endParaRPr>
          </a:p>
        </p:txBody>
      </p:sp>
      <p:sp>
        <p:nvSpPr>
          <p:cNvPr id="9" name="object 9"/>
          <p:cNvSpPr/>
          <p:nvPr/>
        </p:nvSpPr>
        <p:spPr>
          <a:xfrm>
            <a:off x="3108645" y="1901750"/>
            <a:ext cx="558165" cy="368935"/>
          </a:xfrm>
          <a:custGeom>
            <a:avLst/>
            <a:gdLst/>
            <a:ahLst/>
            <a:cxnLst/>
            <a:rect l="l" t="t" r="r" b="b"/>
            <a:pathLst>
              <a:path w="558164" h="368935">
                <a:moveTo>
                  <a:pt x="373113" y="0"/>
                </a:moveTo>
                <a:lnTo>
                  <a:pt x="373113" y="92232"/>
                </a:lnTo>
                <a:lnTo>
                  <a:pt x="0" y="92232"/>
                </a:lnTo>
                <a:lnTo>
                  <a:pt x="0" y="276698"/>
                </a:lnTo>
                <a:lnTo>
                  <a:pt x="373113" y="276698"/>
                </a:lnTo>
                <a:lnTo>
                  <a:pt x="373113" y="368932"/>
                </a:lnTo>
                <a:lnTo>
                  <a:pt x="557578" y="184466"/>
                </a:lnTo>
                <a:lnTo>
                  <a:pt x="373113" y="0"/>
                </a:lnTo>
                <a:close/>
              </a:path>
            </a:pathLst>
          </a:custGeom>
          <a:solidFill>
            <a:srgbClr val="000000"/>
          </a:solidFill>
        </p:spPr>
        <p:txBody>
          <a:bodyPr wrap="square" lIns="0" tIns="0" rIns="0" bIns="0" rtlCol="0"/>
          <a:lstStyle/>
          <a:p>
            <a:endParaRPr/>
          </a:p>
        </p:txBody>
      </p:sp>
      <p:sp>
        <p:nvSpPr>
          <p:cNvPr id="10" name="object 10"/>
          <p:cNvSpPr/>
          <p:nvPr/>
        </p:nvSpPr>
        <p:spPr>
          <a:xfrm>
            <a:off x="5477774" y="1901750"/>
            <a:ext cx="558165" cy="368935"/>
          </a:xfrm>
          <a:custGeom>
            <a:avLst/>
            <a:gdLst/>
            <a:ahLst/>
            <a:cxnLst/>
            <a:rect l="l" t="t" r="r" b="b"/>
            <a:pathLst>
              <a:path w="558164" h="368935">
                <a:moveTo>
                  <a:pt x="373113" y="0"/>
                </a:moveTo>
                <a:lnTo>
                  <a:pt x="373113" y="92232"/>
                </a:lnTo>
                <a:lnTo>
                  <a:pt x="0" y="92232"/>
                </a:lnTo>
                <a:lnTo>
                  <a:pt x="0" y="276698"/>
                </a:lnTo>
                <a:lnTo>
                  <a:pt x="373113" y="276698"/>
                </a:lnTo>
                <a:lnTo>
                  <a:pt x="373113" y="368932"/>
                </a:lnTo>
                <a:lnTo>
                  <a:pt x="557578" y="184466"/>
                </a:lnTo>
                <a:lnTo>
                  <a:pt x="373113"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15</a:t>
            </a:fld>
            <a:endParaRPr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4650105" cy="513080"/>
          </a:xfrm>
          <a:prstGeom prst="rect">
            <a:avLst/>
          </a:prstGeom>
        </p:spPr>
        <p:txBody>
          <a:bodyPr vert="horz" wrap="square" lIns="0" tIns="12700" rIns="0" bIns="0" rtlCol="0">
            <a:spAutoFit/>
          </a:bodyPr>
          <a:lstStyle/>
          <a:p>
            <a:pPr marL="12700">
              <a:lnSpc>
                <a:spcPct val="100000"/>
              </a:lnSpc>
              <a:spcBef>
                <a:spcPts val="100"/>
              </a:spcBef>
            </a:pPr>
            <a:r>
              <a:rPr sz="3200" spc="-190" dirty="0"/>
              <a:t>Fairness</a:t>
            </a:r>
            <a:r>
              <a:rPr sz="3200" spc="-225" dirty="0"/>
              <a:t> </a:t>
            </a:r>
            <a:r>
              <a:rPr sz="3200" spc="-170" dirty="0"/>
              <a:t>in</a:t>
            </a:r>
            <a:r>
              <a:rPr sz="3200" spc="-220" dirty="0"/>
              <a:t> </a:t>
            </a:r>
            <a:r>
              <a:rPr sz="3200" spc="-50" dirty="0"/>
              <a:t>Classification</a:t>
            </a:r>
            <a:endParaRPr sz="32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Classification</a:t>
            </a:r>
          </a:p>
        </p:txBody>
      </p:sp>
      <p:sp>
        <p:nvSpPr>
          <p:cNvPr id="3" name="object 3"/>
          <p:cNvSpPr txBox="1"/>
          <p:nvPr/>
        </p:nvSpPr>
        <p:spPr>
          <a:xfrm>
            <a:off x="707390" y="1178559"/>
            <a:ext cx="7430134" cy="2989580"/>
          </a:xfrm>
          <a:prstGeom prst="rect">
            <a:avLst/>
          </a:prstGeom>
        </p:spPr>
        <p:txBody>
          <a:bodyPr vert="horz" wrap="square" lIns="0" tIns="12700" rIns="0" bIns="0" rtlCol="0">
            <a:spAutoFit/>
          </a:bodyPr>
          <a:lstStyle/>
          <a:p>
            <a:pPr marL="183515" indent="-170815">
              <a:lnSpc>
                <a:spcPct val="100000"/>
              </a:lnSpc>
              <a:spcBef>
                <a:spcPts val="100"/>
              </a:spcBef>
              <a:buFont typeface="Arial MT"/>
              <a:buChar char="•"/>
              <a:tabLst>
                <a:tab pos="183515" algn="l"/>
              </a:tabLst>
            </a:pPr>
            <a:r>
              <a:rPr sz="1900" spc="-70" dirty="0">
                <a:latin typeface="Verdana"/>
                <a:cs typeface="Verdana"/>
              </a:rPr>
              <a:t>assume</a:t>
            </a:r>
            <a:r>
              <a:rPr sz="1900" spc="-120" dirty="0">
                <a:latin typeface="Verdana"/>
                <a:cs typeface="Verdana"/>
              </a:rPr>
              <a:t> </a:t>
            </a:r>
            <a:r>
              <a:rPr sz="1900" b="1" spc="-175" dirty="0">
                <a:latin typeface="Verdana"/>
                <a:cs typeface="Verdana"/>
              </a:rPr>
              <a:t>binary</a:t>
            </a:r>
            <a:r>
              <a:rPr sz="1900" b="1" spc="-95" dirty="0">
                <a:latin typeface="Verdana"/>
                <a:cs typeface="Verdana"/>
              </a:rPr>
              <a:t> </a:t>
            </a:r>
            <a:r>
              <a:rPr sz="1900" spc="-40" dirty="0">
                <a:latin typeface="Verdana"/>
                <a:cs typeface="Verdana"/>
              </a:rPr>
              <a:t>classification</a:t>
            </a:r>
            <a:r>
              <a:rPr sz="1900" spc="-110" dirty="0">
                <a:latin typeface="Verdana"/>
                <a:cs typeface="Verdana"/>
              </a:rPr>
              <a:t> </a:t>
            </a:r>
            <a:r>
              <a:rPr sz="1900" spc="-75" dirty="0">
                <a:latin typeface="Verdana"/>
                <a:cs typeface="Verdana"/>
              </a:rPr>
              <a:t>(positive</a:t>
            </a:r>
            <a:r>
              <a:rPr sz="1900" spc="-110" dirty="0">
                <a:latin typeface="Verdana"/>
                <a:cs typeface="Verdana"/>
              </a:rPr>
              <a:t> </a:t>
            </a:r>
            <a:r>
              <a:rPr sz="1900" spc="-80" dirty="0">
                <a:latin typeface="Verdana"/>
                <a:cs typeface="Verdana"/>
              </a:rPr>
              <a:t>or</a:t>
            </a:r>
            <a:r>
              <a:rPr sz="1900" spc="-110" dirty="0">
                <a:latin typeface="Verdana"/>
                <a:cs typeface="Verdana"/>
              </a:rPr>
              <a:t> </a:t>
            </a:r>
            <a:r>
              <a:rPr sz="1900" dirty="0">
                <a:latin typeface="Verdana"/>
                <a:cs typeface="Verdana"/>
              </a:rPr>
              <a:t>negative</a:t>
            </a:r>
            <a:r>
              <a:rPr sz="1900" spc="-110" dirty="0">
                <a:latin typeface="Verdana"/>
                <a:cs typeface="Verdana"/>
              </a:rPr>
              <a:t> </a:t>
            </a:r>
            <a:r>
              <a:rPr sz="1900" spc="-10" dirty="0">
                <a:latin typeface="Verdana"/>
                <a:cs typeface="Verdana"/>
              </a:rPr>
              <a:t>classes)</a:t>
            </a:r>
            <a:endParaRPr sz="1900">
              <a:latin typeface="Verdana"/>
              <a:cs typeface="Verdana"/>
            </a:endParaRPr>
          </a:p>
          <a:p>
            <a:pPr marL="527685" lvl="1" indent="-172085">
              <a:lnSpc>
                <a:spcPct val="100000"/>
              </a:lnSpc>
              <a:spcBef>
                <a:spcPts val="5"/>
              </a:spcBef>
              <a:buFont typeface="Arial MT"/>
              <a:buChar char="•"/>
              <a:tabLst>
                <a:tab pos="527685" algn="l"/>
              </a:tabLst>
            </a:pPr>
            <a:r>
              <a:rPr sz="1700" spc="-60" dirty="0">
                <a:latin typeface="Verdana"/>
                <a:cs typeface="Verdana"/>
              </a:rPr>
              <a:t>e.g.,</a:t>
            </a:r>
            <a:r>
              <a:rPr sz="1700" spc="-110" dirty="0">
                <a:latin typeface="Verdana"/>
                <a:cs typeface="Verdana"/>
              </a:rPr>
              <a:t> </a:t>
            </a:r>
            <a:r>
              <a:rPr sz="1700" spc="100" dirty="0">
                <a:latin typeface="Verdana"/>
                <a:cs typeface="Verdana"/>
              </a:rPr>
              <a:t>accept</a:t>
            </a:r>
            <a:r>
              <a:rPr sz="1700" spc="-114" dirty="0">
                <a:latin typeface="Verdana"/>
                <a:cs typeface="Verdana"/>
              </a:rPr>
              <a:t> </a:t>
            </a:r>
            <a:r>
              <a:rPr sz="1700" spc="130" dirty="0">
                <a:latin typeface="Verdana"/>
                <a:cs typeface="Verdana"/>
              </a:rPr>
              <a:t>a</a:t>
            </a:r>
            <a:r>
              <a:rPr sz="1700" spc="-110" dirty="0">
                <a:latin typeface="Verdana"/>
                <a:cs typeface="Verdana"/>
              </a:rPr>
              <a:t> </a:t>
            </a:r>
            <a:r>
              <a:rPr sz="1700" spc="-20" dirty="0">
                <a:latin typeface="Verdana"/>
                <a:cs typeface="Verdana"/>
              </a:rPr>
              <a:t>loan</a:t>
            </a:r>
            <a:endParaRPr sz="1700">
              <a:latin typeface="Verdana"/>
              <a:cs typeface="Verdana"/>
            </a:endParaRPr>
          </a:p>
          <a:p>
            <a:pPr marL="183515" indent="-170815">
              <a:lnSpc>
                <a:spcPct val="100000"/>
              </a:lnSpc>
              <a:spcBef>
                <a:spcPts val="380"/>
              </a:spcBef>
              <a:buFont typeface="Arial MT"/>
              <a:buChar char="•"/>
              <a:tabLst>
                <a:tab pos="183515" algn="l"/>
              </a:tabLst>
            </a:pPr>
            <a:r>
              <a:rPr sz="1900" spc="-70" dirty="0">
                <a:latin typeface="Verdana"/>
                <a:cs typeface="Verdana"/>
              </a:rPr>
              <a:t>assume</a:t>
            </a:r>
            <a:r>
              <a:rPr sz="1900" spc="-120" dirty="0">
                <a:latin typeface="Verdana"/>
                <a:cs typeface="Verdana"/>
              </a:rPr>
              <a:t> </a:t>
            </a:r>
            <a:r>
              <a:rPr sz="1900" dirty="0">
                <a:latin typeface="Verdana"/>
                <a:cs typeface="Verdana"/>
              </a:rPr>
              <a:t>group</a:t>
            </a:r>
            <a:r>
              <a:rPr sz="1900" spc="-110" dirty="0">
                <a:latin typeface="Verdana"/>
                <a:cs typeface="Verdana"/>
              </a:rPr>
              <a:t> </a:t>
            </a:r>
            <a:r>
              <a:rPr sz="1900" spc="-135" dirty="0">
                <a:latin typeface="Verdana"/>
                <a:cs typeface="Verdana"/>
              </a:rPr>
              <a:t>fairness:</a:t>
            </a:r>
            <a:r>
              <a:rPr sz="1900" spc="-114" dirty="0">
                <a:latin typeface="Verdana"/>
                <a:cs typeface="Verdana"/>
              </a:rPr>
              <a:t> </a:t>
            </a:r>
            <a:r>
              <a:rPr sz="1900" b="1" spc="-140" dirty="0">
                <a:latin typeface="Verdana"/>
                <a:cs typeface="Verdana"/>
              </a:rPr>
              <a:t>protected</a:t>
            </a:r>
            <a:r>
              <a:rPr sz="1900" b="1" spc="-105" dirty="0">
                <a:latin typeface="Verdana"/>
                <a:cs typeface="Verdana"/>
              </a:rPr>
              <a:t> </a:t>
            </a:r>
            <a:r>
              <a:rPr sz="1900" spc="-170" dirty="0">
                <a:latin typeface="Verdana"/>
                <a:cs typeface="Verdana"/>
              </a:rPr>
              <a:t>vs.</a:t>
            </a:r>
            <a:r>
              <a:rPr sz="1900" spc="-114" dirty="0">
                <a:latin typeface="Verdana"/>
                <a:cs typeface="Verdana"/>
              </a:rPr>
              <a:t> </a:t>
            </a:r>
            <a:r>
              <a:rPr sz="1900" b="1" spc="-175" dirty="0">
                <a:latin typeface="Verdana"/>
                <a:cs typeface="Verdana"/>
              </a:rPr>
              <a:t>non-</a:t>
            </a:r>
            <a:r>
              <a:rPr sz="1900" b="1" spc="-140" dirty="0">
                <a:latin typeface="Verdana"/>
                <a:cs typeface="Verdana"/>
              </a:rPr>
              <a:t>protected</a:t>
            </a:r>
            <a:r>
              <a:rPr sz="1900" b="1" spc="-105" dirty="0">
                <a:latin typeface="Verdana"/>
                <a:cs typeface="Verdana"/>
              </a:rPr>
              <a:t> </a:t>
            </a:r>
            <a:r>
              <a:rPr sz="1900" spc="-10" dirty="0">
                <a:latin typeface="Verdana"/>
                <a:cs typeface="Verdana"/>
              </a:rPr>
              <a:t>group</a:t>
            </a:r>
            <a:endParaRPr sz="1900">
              <a:latin typeface="Verdana"/>
              <a:cs typeface="Verdana"/>
            </a:endParaRPr>
          </a:p>
          <a:p>
            <a:pPr>
              <a:lnSpc>
                <a:spcPct val="100000"/>
              </a:lnSpc>
              <a:spcBef>
                <a:spcPts val="1070"/>
              </a:spcBef>
              <a:buFont typeface="Arial MT"/>
              <a:buChar char="•"/>
            </a:pPr>
            <a:endParaRPr sz="1900">
              <a:latin typeface="Verdana"/>
              <a:cs typeface="Verdana"/>
            </a:endParaRPr>
          </a:p>
          <a:p>
            <a:pPr marL="184150" marR="5080" indent="-171450">
              <a:lnSpc>
                <a:spcPct val="78900"/>
              </a:lnSpc>
              <a:spcBef>
                <a:spcPts val="5"/>
              </a:spcBef>
              <a:buFont typeface="Arial MT"/>
              <a:buChar char="•"/>
              <a:tabLst>
                <a:tab pos="184150" algn="l"/>
              </a:tabLst>
            </a:pPr>
            <a:r>
              <a:rPr sz="1900" spc="-70" dirty="0">
                <a:latin typeface="Verdana"/>
                <a:cs typeface="Verdana"/>
              </a:rPr>
              <a:t>assume</a:t>
            </a:r>
            <a:r>
              <a:rPr sz="1900" spc="-120" dirty="0">
                <a:latin typeface="Verdana"/>
                <a:cs typeface="Verdana"/>
              </a:rPr>
              <a:t> </a:t>
            </a:r>
            <a:r>
              <a:rPr sz="1900" spc="-30" dirty="0">
                <a:latin typeface="Verdana"/>
                <a:cs typeface="Verdana"/>
              </a:rPr>
              <a:t>that</a:t>
            </a:r>
            <a:r>
              <a:rPr sz="1900" spc="-114" dirty="0">
                <a:latin typeface="Verdana"/>
                <a:cs typeface="Verdana"/>
              </a:rPr>
              <a:t> </a:t>
            </a:r>
            <a:r>
              <a:rPr sz="1900" spc="-35" dirty="0">
                <a:latin typeface="Verdana"/>
                <a:cs typeface="Verdana"/>
              </a:rPr>
              <a:t>some</a:t>
            </a:r>
            <a:r>
              <a:rPr sz="1900" spc="-120" dirty="0">
                <a:latin typeface="Verdana"/>
                <a:cs typeface="Verdana"/>
              </a:rPr>
              <a:t> </a:t>
            </a:r>
            <a:r>
              <a:rPr sz="1900" b="1" spc="-140" dirty="0">
                <a:latin typeface="Verdana"/>
                <a:cs typeface="Verdana"/>
              </a:rPr>
              <a:t>score</a:t>
            </a:r>
            <a:r>
              <a:rPr sz="1900" b="1" spc="-105" dirty="0">
                <a:latin typeface="Verdana"/>
                <a:cs typeface="Verdana"/>
              </a:rPr>
              <a:t> </a:t>
            </a:r>
            <a:r>
              <a:rPr sz="1900" spc="-35" dirty="0">
                <a:latin typeface="Verdana"/>
                <a:cs typeface="Verdana"/>
              </a:rPr>
              <a:t>predicts</a:t>
            </a:r>
            <a:r>
              <a:rPr sz="1900" spc="-120" dirty="0">
                <a:latin typeface="Verdana"/>
                <a:cs typeface="Verdana"/>
              </a:rPr>
              <a:t> </a:t>
            </a:r>
            <a:r>
              <a:rPr sz="1900" spc="-30" dirty="0">
                <a:latin typeface="Verdana"/>
                <a:cs typeface="Verdana"/>
              </a:rPr>
              <a:t>the</a:t>
            </a:r>
            <a:r>
              <a:rPr sz="1900" spc="-120" dirty="0">
                <a:latin typeface="Verdana"/>
                <a:cs typeface="Verdana"/>
              </a:rPr>
              <a:t> </a:t>
            </a:r>
            <a:r>
              <a:rPr sz="1900" spc="-50" dirty="0">
                <a:latin typeface="Verdana"/>
                <a:cs typeface="Verdana"/>
              </a:rPr>
              <a:t>likelihood</a:t>
            </a:r>
            <a:r>
              <a:rPr sz="1900" spc="-120" dirty="0">
                <a:latin typeface="Verdana"/>
                <a:cs typeface="Verdana"/>
              </a:rPr>
              <a:t> </a:t>
            </a:r>
            <a:r>
              <a:rPr sz="1900" dirty="0">
                <a:latin typeface="Verdana"/>
                <a:cs typeface="Verdana"/>
              </a:rPr>
              <a:t>of</a:t>
            </a:r>
            <a:r>
              <a:rPr sz="1900" spc="-114" dirty="0">
                <a:latin typeface="Verdana"/>
                <a:cs typeface="Verdana"/>
              </a:rPr>
              <a:t> </a:t>
            </a:r>
            <a:r>
              <a:rPr sz="1900" dirty="0">
                <a:latin typeface="Verdana"/>
                <a:cs typeface="Verdana"/>
              </a:rPr>
              <a:t>being</a:t>
            </a:r>
            <a:r>
              <a:rPr sz="1900" spc="-125" dirty="0">
                <a:latin typeface="Verdana"/>
                <a:cs typeface="Verdana"/>
              </a:rPr>
              <a:t> </a:t>
            </a:r>
            <a:r>
              <a:rPr sz="1900" spc="-110" dirty="0">
                <a:latin typeface="Verdana"/>
                <a:cs typeface="Verdana"/>
              </a:rPr>
              <a:t>in</a:t>
            </a:r>
            <a:r>
              <a:rPr sz="1900" spc="-114" dirty="0">
                <a:latin typeface="Verdana"/>
                <a:cs typeface="Verdana"/>
              </a:rPr>
              <a:t> </a:t>
            </a:r>
            <a:r>
              <a:rPr sz="1900" spc="-25" dirty="0">
                <a:latin typeface="Verdana"/>
                <a:cs typeface="Verdana"/>
              </a:rPr>
              <a:t>the </a:t>
            </a:r>
            <a:r>
              <a:rPr sz="1900" spc="-65" dirty="0">
                <a:latin typeface="Verdana"/>
                <a:cs typeface="Verdana"/>
              </a:rPr>
              <a:t>positive</a:t>
            </a:r>
            <a:r>
              <a:rPr sz="1900" spc="-105" dirty="0">
                <a:latin typeface="Verdana"/>
                <a:cs typeface="Verdana"/>
              </a:rPr>
              <a:t> </a:t>
            </a:r>
            <a:r>
              <a:rPr sz="1900" spc="-20" dirty="0">
                <a:latin typeface="Verdana"/>
                <a:cs typeface="Verdana"/>
              </a:rPr>
              <a:t>class</a:t>
            </a:r>
            <a:endParaRPr sz="1900">
              <a:latin typeface="Verdana"/>
              <a:cs typeface="Verdana"/>
            </a:endParaRPr>
          </a:p>
          <a:p>
            <a:pPr marL="527685" lvl="1" indent="-172085">
              <a:lnSpc>
                <a:spcPct val="100000"/>
              </a:lnSpc>
              <a:spcBef>
                <a:spcPts val="30"/>
              </a:spcBef>
              <a:buFont typeface="Arial MT"/>
              <a:buChar char="•"/>
              <a:tabLst>
                <a:tab pos="527685" algn="l"/>
              </a:tabLst>
            </a:pPr>
            <a:r>
              <a:rPr sz="1700" spc="-60" dirty="0">
                <a:latin typeface="Verdana"/>
                <a:cs typeface="Verdana"/>
              </a:rPr>
              <a:t>e.g.,</a:t>
            </a:r>
            <a:r>
              <a:rPr sz="1700" spc="-120" dirty="0">
                <a:latin typeface="Verdana"/>
                <a:cs typeface="Verdana"/>
              </a:rPr>
              <a:t> </a:t>
            </a:r>
            <a:r>
              <a:rPr sz="1700" spc="130" dirty="0">
                <a:latin typeface="Verdana"/>
                <a:cs typeface="Verdana"/>
              </a:rPr>
              <a:t>a</a:t>
            </a:r>
            <a:r>
              <a:rPr sz="1700" spc="-120" dirty="0">
                <a:latin typeface="Verdana"/>
                <a:cs typeface="Verdana"/>
              </a:rPr>
              <a:t> </a:t>
            </a:r>
            <a:r>
              <a:rPr sz="1700" spc="-10" dirty="0">
                <a:latin typeface="Verdana"/>
                <a:cs typeface="Verdana"/>
              </a:rPr>
              <a:t>credit</a:t>
            </a:r>
            <a:r>
              <a:rPr sz="1700" spc="-120" dirty="0">
                <a:latin typeface="Verdana"/>
                <a:cs typeface="Verdana"/>
              </a:rPr>
              <a:t> </a:t>
            </a:r>
            <a:r>
              <a:rPr sz="1700" spc="-20" dirty="0">
                <a:latin typeface="Verdana"/>
                <a:cs typeface="Verdana"/>
              </a:rPr>
              <a:t>score</a:t>
            </a:r>
            <a:endParaRPr sz="1700">
              <a:latin typeface="Verdana"/>
              <a:cs typeface="Verdana"/>
            </a:endParaRPr>
          </a:p>
          <a:p>
            <a:pPr lvl="1">
              <a:lnSpc>
                <a:spcPct val="100000"/>
              </a:lnSpc>
              <a:spcBef>
                <a:spcPts val="875"/>
              </a:spcBef>
              <a:buFont typeface="Arial MT"/>
              <a:buChar char="•"/>
            </a:pPr>
            <a:endParaRPr sz="1700">
              <a:latin typeface="Verdana"/>
              <a:cs typeface="Verdana"/>
            </a:endParaRPr>
          </a:p>
          <a:p>
            <a:pPr marL="183515" indent="-170815">
              <a:lnSpc>
                <a:spcPct val="100000"/>
              </a:lnSpc>
              <a:spcBef>
                <a:spcPts val="5"/>
              </a:spcBef>
              <a:buFont typeface="Arial MT"/>
              <a:buChar char="•"/>
              <a:tabLst>
                <a:tab pos="183515" algn="l"/>
              </a:tabLst>
            </a:pPr>
            <a:r>
              <a:rPr sz="1900" spc="155" dirty="0">
                <a:latin typeface="Verdana"/>
                <a:cs typeface="Verdana"/>
              </a:rPr>
              <a:t>a</a:t>
            </a:r>
            <a:r>
              <a:rPr sz="1900" spc="-114" dirty="0">
                <a:latin typeface="Verdana"/>
                <a:cs typeface="Verdana"/>
              </a:rPr>
              <a:t> </a:t>
            </a:r>
            <a:r>
              <a:rPr sz="1900" spc="-20" dirty="0">
                <a:latin typeface="Verdana"/>
                <a:cs typeface="Verdana"/>
              </a:rPr>
              <a:t>score</a:t>
            </a:r>
            <a:r>
              <a:rPr sz="1900" spc="-105" dirty="0">
                <a:latin typeface="Verdana"/>
                <a:cs typeface="Verdana"/>
              </a:rPr>
              <a:t> </a:t>
            </a:r>
            <a:r>
              <a:rPr sz="1900" b="1" spc="-204" dirty="0">
                <a:latin typeface="Verdana"/>
                <a:cs typeface="Verdana"/>
              </a:rPr>
              <a:t>threshold</a:t>
            </a:r>
            <a:r>
              <a:rPr sz="1900" b="1" spc="-95" dirty="0">
                <a:latin typeface="Verdana"/>
                <a:cs typeface="Verdana"/>
              </a:rPr>
              <a:t> </a:t>
            </a:r>
            <a:r>
              <a:rPr sz="1900" spc="-55" dirty="0">
                <a:latin typeface="Verdana"/>
                <a:cs typeface="Verdana"/>
              </a:rPr>
              <a:t>determines</a:t>
            </a:r>
            <a:r>
              <a:rPr sz="1900" spc="-110" dirty="0">
                <a:latin typeface="Verdana"/>
                <a:cs typeface="Verdana"/>
              </a:rPr>
              <a:t> </a:t>
            </a:r>
            <a:r>
              <a:rPr sz="1900" spc="-30" dirty="0">
                <a:latin typeface="Verdana"/>
                <a:cs typeface="Verdana"/>
              </a:rPr>
              <a:t>the</a:t>
            </a:r>
            <a:r>
              <a:rPr sz="1900" spc="-110" dirty="0">
                <a:latin typeface="Verdana"/>
                <a:cs typeface="Verdana"/>
              </a:rPr>
              <a:t> </a:t>
            </a:r>
            <a:r>
              <a:rPr sz="1900" spc="-40" dirty="0">
                <a:latin typeface="Verdana"/>
                <a:cs typeface="Verdana"/>
              </a:rPr>
              <a:t>classification</a:t>
            </a:r>
            <a:r>
              <a:rPr sz="1900" spc="-105" dirty="0">
                <a:latin typeface="Verdana"/>
                <a:cs typeface="Verdana"/>
              </a:rPr>
              <a:t> </a:t>
            </a:r>
            <a:r>
              <a:rPr sz="1900" spc="-10" dirty="0">
                <a:latin typeface="Verdana"/>
                <a:cs typeface="Verdana"/>
              </a:rPr>
              <a:t>outcome</a:t>
            </a:r>
            <a:endParaRPr sz="1900">
              <a:latin typeface="Verdana"/>
              <a:cs typeface="Verdana"/>
            </a:endParaRPr>
          </a:p>
          <a:p>
            <a:pPr marL="527685" lvl="1" indent="-172085">
              <a:lnSpc>
                <a:spcPct val="100000"/>
              </a:lnSpc>
              <a:spcBef>
                <a:spcPts val="30"/>
              </a:spcBef>
              <a:buFont typeface="Arial MT"/>
              <a:buChar char="•"/>
              <a:tabLst>
                <a:tab pos="527685" algn="l"/>
              </a:tabLst>
            </a:pPr>
            <a:r>
              <a:rPr sz="1700" spc="-60" dirty="0">
                <a:latin typeface="Verdana"/>
                <a:cs typeface="Verdana"/>
              </a:rPr>
              <a:t>e.g.,</a:t>
            </a:r>
            <a:r>
              <a:rPr sz="1700" spc="-80" dirty="0">
                <a:latin typeface="Verdana"/>
                <a:cs typeface="Verdana"/>
              </a:rPr>
              <a:t> </a:t>
            </a:r>
            <a:r>
              <a:rPr sz="1700" spc="-60" dirty="0">
                <a:latin typeface="Verdana"/>
                <a:cs typeface="Verdana"/>
              </a:rPr>
              <a:t>scores</a:t>
            </a:r>
            <a:r>
              <a:rPr sz="1700" spc="-80" dirty="0">
                <a:latin typeface="Verdana"/>
                <a:cs typeface="Verdana"/>
              </a:rPr>
              <a:t> </a:t>
            </a:r>
            <a:r>
              <a:rPr sz="1700" spc="60" dirty="0">
                <a:latin typeface="Verdana"/>
                <a:cs typeface="Verdana"/>
              </a:rPr>
              <a:t>above</a:t>
            </a:r>
            <a:r>
              <a:rPr sz="1700" spc="-90" dirty="0">
                <a:latin typeface="Verdana"/>
                <a:cs typeface="Verdana"/>
              </a:rPr>
              <a:t> </a:t>
            </a:r>
            <a:r>
              <a:rPr sz="1700" spc="-65" dirty="0">
                <a:latin typeface="Verdana"/>
                <a:cs typeface="Verdana"/>
              </a:rPr>
              <a:t>threshold</a:t>
            </a:r>
            <a:r>
              <a:rPr sz="1700" spc="-85" dirty="0">
                <a:latin typeface="Verdana"/>
                <a:cs typeface="Verdana"/>
              </a:rPr>
              <a:t> </a:t>
            </a:r>
            <a:r>
              <a:rPr sz="1700" dirty="0">
                <a:latin typeface="Verdana"/>
                <a:cs typeface="Verdana"/>
              </a:rPr>
              <a:t>mean</a:t>
            </a:r>
            <a:r>
              <a:rPr sz="1700" spc="-80" dirty="0">
                <a:latin typeface="Verdana"/>
                <a:cs typeface="Verdana"/>
              </a:rPr>
              <a:t> </a:t>
            </a:r>
            <a:r>
              <a:rPr sz="1700" spc="-10" dirty="0">
                <a:latin typeface="Verdana"/>
                <a:cs typeface="Verdana"/>
              </a:rPr>
              <a:t>positive</a:t>
            </a:r>
            <a:endParaRPr sz="1700">
              <a:latin typeface="Verdana"/>
              <a:cs typeface="Verdana"/>
            </a:endParaRPr>
          </a:p>
        </p:txBody>
      </p:sp>
      <p:sp>
        <p:nvSpPr>
          <p:cNvPr id="4" name="object 4"/>
          <p:cNvSpPr/>
          <p:nvPr/>
        </p:nvSpPr>
        <p:spPr>
          <a:xfrm>
            <a:off x="2700152" y="4927008"/>
            <a:ext cx="3667125" cy="90805"/>
          </a:xfrm>
          <a:custGeom>
            <a:avLst/>
            <a:gdLst/>
            <a:ahLst/>
            <a:cxnLst/>
            <a:rect l="l" t="t" r="r" b="b"/>
            <a:pathLst>
              <a:path w="3667125" h="90804">
                <a:moveTo>
                  <a:pt x="3666652" y="0"/>
                </a:moveTo>
                <a:lnTo>
                  <a:pt x="0" y="0"/>
                </a:lnTo>
                <a:lnTo>
                  <a:pt x="0" y="90533"/>
                </a:lnTo>
                <a:lnTo>
                  <a:pt x="3666652" y="90533"/>
                </a:lnTo>
                <a:lnTo>
                  <a:pt x="3666652" y="0"/>
                </a:lnTo>
                <a:close/>
              </a:path>
            </a:pathLst>
          </a:custGeom>
          <a:solidFill>
            <a:srgbClr val="FFC000"/>
          </a:solidFill>
        </p:spPr>
        <p:txBody>
          <a:bodyPr wrap="square" lIns="0" tIns="0" rIns="0" bIns="0" rtlCol="0"/>
          <a:lstStyle/>
          <a:p>
            <a:endParaRPr/>
          </a:p>
        </p:txBody>
      </p:sp>
      <p:sp>
        <p:nvSpPr>
          <p:cNvPr id="5" name="object 5"/>
          <p:cNvSpPr txBox="1"/>
          <p:nvPr/>
        </p:nvSpPr>
        <p:spPr>
          <a:xfrm>
            <a:off x="6390309" y="4847844"/>
            <a:ext cx="49847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Verdana"/>
                <a:cs typeface="Verdana"/>
              </a:rPr>
              <a:t>score</a:t>
            </a:r>
            <a:endParaRPr sz="1400">
              <a:latin typeface="Verdana"/>
              <a:cs typeface="Verdana"/>
            </a:endParaRPr>
          </a:p>
        </p:txBody>
      </p:sp>
      <p:sp>
        <p:nvSpPr>
          <p:cNvPr id="6" name="object 6"/>
          <p:cNvSpPr/>
          <p:nvPr/>
        </p:nvSpPr>
        <p:spPr>
          <a:xfrm>
            <a:off x="3860464" y="4478447"/>
            <a:ext cx="2541905" cy="440055"/>
          </a:xfrm>
          <a:custGeom>
            <a:avLst/>
            <a:gdLst/>
            <a:ahLst/>
            <a:cxnLst/>
            <a:rect l="l" t="t" r="r" b="b"/>
            <a:pathLst>
              <a:path w="2541904" h="440054">
                <a:moveTo>
                  <a:pt x="2321486" y="0"/>
                </a:moveTo>
                <a:lnTo>
                  <a:pt x="2321486" y="109979"/>
                </a:lnTo>
                <a:lnTo>
                  <a:pt x="0" y="109979"/>
                </a:lnTo>
                <a:lnTo>
                  <a:pt x="0" y="329942"/>
                </a:lnTo>
                <a:lnTo>
                  <a:pt x="2321486" y="329942"/>
                </a:lnTo>
                <a:lnTo>
                  <a:pt x="2321486" y="439922"/>
                </a:lnTo>
                <a:lnTo>
                  <a:pt x="2541445" y="219962"/>
                </a:lnTo>
                <a:lnTo>
                  <a:pt x="2321486" y="0"/>
                </a:lnTo>
                <a:close/>
              </a:path>
            </a:pathLst>
          </a:custGeom>
          <a:solidFill>
            <a:srgbClr val="70AD47"/>
          </a:solidFill>
        </p:spPr>
        <p:txBody>
          <a:bodyPr wrap="square" lIns="0" tIns="0" rIns="0" bIns="0" rtlCol="0"/>
          <a:lstStyle/>
          <a:p>
            <a:endParaRPr/>
          </a:p>
        </p:txBody>
      </p:sp>
      <p:sp>
        <p:nvSpPr>
          <p:cNvPr id="7" name="object 7"/>
          <p:cNvSpPr txBox="1"/>
          <p:nvPr/>
        </p:nvSpPr>
        <p:spPr>
          <a:xfrm>
            <a:off x="4736472" y="4579620"/>
            <a:ext cx="679450" cy="238760"/>
          </a:xfrm>
          <a:prstGeom prst="rect">
            <a:avLst/>
          </a:prstGeom>
        </p:spPr>
        <p:txBody>
          <a:bodyPr vert="horz" wrap="square" lIns="0" tIns="12700" rIns="0" bIns="0" rtlCol="0">
            <a:spAutoFit/>
          </a:bodyPr>
          <a:lstStyle/>
          <a:p>
            <a:pPr marL="12700">
              <a:lnSpc>
                <a:spcPct val="100000"/>
              </a:lnSpc>
              <a:spcBef>
                <a:spcPts val="100"/>
              </a:spcBef>
            </a:pPr>
            <a:r>
              <a:rPr sz="1400" spc="-35" dirty="0">
                <a:solidFill>
                  <a:srgbClr val="FFFFFF"/>
                </a:solidFill>
                <a:latin typeface="Verdana"/>
                <a:cs typeface="Verdana"/>
              </a:rPr>
              <a:t>positive</a:t>
            </a:r>
            <a:endParaRPr sz="1400">
              <a:latin typeface="Verdana"/>
              <a:cs typeface="Verdana"/>
            </a:endParaRPr>
          </a:p>
        </p:txBody>
      </p:sp>
      <p:sp>
        <p:nvSpPr>
          <p:cNvPr id="8" name="object 8"/>
          <p:cNvSpPr txBox="1"/>
          <p:nvPr/>
        </p:nvSpPr>
        <p:spPr>
          <a:xfrm>
            <a:off x="3447169" y="5177028"/>
            <a:ext cx="815975" cy="238760"/>
          </a:xfrm>
          <a:prstGeom prst="rect">
            <a:avLst/>
          </a:prstGeom>
        </p:spPr>
        <p:txBody>
          <a:bodyPr vert="horz" wrap="square" lIns="0" tIns="12700" rIns="0" bIns="0" rtlCol="0">
            <a:spAutoFit/>
          </a:bodyPr>
          <a:lstStyle/>
          <a:p>
            <a:pPr marL="12700">
              <a:lnSpc>
                <a:spcPct val="100000"/>
              </a:lnSpc>
              <a:spcBef>
                <a:spcPts val="100"/>
              </a:spcBef>
            </a:pPr>
            <a:r>
              <a:rPr sz="1400" spc="-45" dirty="0">
                <a:latin typeface="Verdana"/>
                <a:cs typeface="Verdana"/>
              </a:rPr>
              <a:t>threshold</a:t>
            </a:r>
            <a:endParaRPr sz="1400">
              <a:latin typeface="Verdana"/>
              <a:cs typeface="Verdana"/>
            </a:endParaRPr>
          </a:p>
        </p:txBody>
      </p:sp>
      <p:sp>
        <p:nvSpPr>
          <p:cNvPr id="9" name="object 9"/>
          <p:cNvSpPr/>
          <p:nvPr/>
        </p:nvSpPr>
        <p:spPr>
          <a:xfrm>
            <a:off x="2700152" y="4482767"/>
            <a:ext cx="1160780" cy="424815"/>
          </a:xfrm>
          <a:custGeom>
            <a:avLst/>
            <a:gdLst/>
            <a:ahLst/>
            <a:cxnLst/>
            <a:rect l="l" t="t" r="r" b="b"/>
            <a:pathLst>
              <a:path w="1160779" h="424814">
                <a:moveTo>
                  <a:pt x="212224" y="0"/>
                </a:moveTo>
                <a:lnTo>
                  <a:pt x="0" y="212225"/>
                </a:lnTo>
                <a:lnTo>
                  <a:pt x="212224" y="424451"/>
                </a:lnTo>
                <a:lnTo>
                  <a:pt x="212224" y="318338"/>
                </a:lnTo>
                <a:lnTo>
                  <a:pt x="1160312" y="318338"/>
                </a:lnTo>
                <a:lnTo>
                  <a:pt x="1160312" y="106113"/>
                </a:lnTo>
                <a:lnTo>
                  <a:pt x="212224" y="106113"/>
                </a:lnTo>
                <a:lnTo>
                  <a:pt x="212224" y="0"/>
                </a:lnTo>
                <a:close/>
              </a:path>
            </a:pathLst>
          </a:custGeom>
          <a:solidFill>
            <a:srgbClr val="FF0000"/>
          </a:solidFill>
        </p:spPr>
        <p:txBody>
          <a:bodyPr wrap="square" lIns="0" tIns="0" rIns="0" bIns="0" rtlCol="0"/>
          <a:lstStyle/>
          <a:p>
            <a:endParaRPr/>
          </a:p>
        </p:txBody>
      </p:sp>
      <p:sp>
        <p:nvSpPr>
          <p:cNvPr id="10" name="object 10"/>
          <p:cNvSpPr txBox="1"/>
          <p:nvPr/>
        </p:nvSpPr>
        <p:spPr>
          <a:xfrm>
            <a:off x="2932521" y="4576572"/>
            <a:ext cx="80200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Verdana"/>
                <a:cs typeface="Verdana"/>
              </a:rPr>
              <a:t>negative</a:t>
            </a:r>
            <a:endParaRPr sz="1400">
              <a:latin typeface="Verdana"/>
              <a:cs typeface="Verdana"/>
            </a:endParaRPr>
          </a:p>
        </p:txBody>
      </p:sp>
      <p:sp>
        <p:nvSpPr>
          <p:cNvPr id="11" name="object 11"/>
          <p:cNvSpPr/>
          <p:nvPr/>
        </p:nvSpPr>
        <p:spPr>
          <a:xfrm>
            <a:off x="3860464" y="4384253"/>
            <a:ext cx="0" cy="737870"/>
          </a:xfrm>
          <a:custGeom>
            <a:avLst/>
            <a:gdLst/>
            <a:ahLst/>
            <a:cxnLst/>
            <a:rect l="l" t="t" r="r" b="b"/>
            <a:pathLst>
              <a:path h="737870">
                <a:moveTo>
                  <a:pt x="0" y="0"/>
                </a:moveTo>
                <a:lnTo>
                  <a:pt x="1" y="737611"/>
                </a:lnTo>
              </a:path>
            </a:pathLst>
          </a:custGeom>
          <a:ln w="76200">
            <a:solidFill>
              <a:srgbClr val="000000"/>
            </a:solidFill>
          </a:ln>
        </p:spPr>
        <p:txBody>
          <a:bodyPr wrap="square" lIns="0" tIns="0" rIns="0" bIns="0" rtlCol="0"/>
          <a:lstStyle/>
          <a:p>
            <a:endParaRPr/>
          </a:p>
        </p:txBody>
      </p:sp>
      <p:sp>
        <p:nvSpPr>
          <p:cNvPr id="12" name="object 12"/>
          <p:cNvSpPr txBox="1"/>
          <p:nvPr/>
        </p:nvSpPr>
        <p:spPr>
          <a:xfrm>
            <a:off x="5934251" y="5068823"/>
            <a:ext cx="439420"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better</a:t>
            </a:r>
            <a:endParaRPr sz="1100">
              <a:latin typeface="Verdana"/>
              <a:cs typeface="Verdana"/>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17</a:t>
            </a:fld>
            <a:endParaRPr spc="-25" dirty="0"/>
          </a:p>
        </p:txBody>
      </p:sp>
      <p:sp>
        <p:nvSpPr>
          <p:cNvPr id="13" name="object 13"/>
          <p:cNvSpPr txBox="1"/>
          <p:nvPr/>
        </p:nvSpPr>
        <p:spPr>
          <a:xfrm>
            <a:off x="2707397" y="5068823"/>
            <a:ext cx="419734" cy="193040"/>
          </a:xfrm>
          <a:prstGeom prst="rect">
            <a:avLst/>
          </a:prstGeom>
        </p:spPr>
        <p:txBody>
          <a:bodyPr vert="horz" wrap="square" lIns="0" tIns="12700" rIns="0" bIns="0" rtlCol="0">
            <a:spAutoFit/>
          </a:bodyPr>
          <a:lstStyle/>
          <a:p>
            <a:pPr marL="12700">
              <a:lnSpc>
                <a:spcPct val="100000"/>
              </a:lnSpc>
              <a:spcBef>
                <a:spcPts val="100"/>
              </a:spcBef>
            </a:pPr>
            <a:r>
              <a:rPr sz="1100" i="1" spc="-30" dirty="0">
                <a:latin typeface="Verdana"/>
                <a:cs typeface="Verdana"/>
              </a:rPr>
              <a:t>worse</a:t>
            </a:r>
            <a:endParaRPr sz="11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How</a:t>
            </a:r>
            <a:r>
              <a:rPr spc="-210" dirty="0"/>
              <a:t> </a:t>
            </a:r>
            <a:r>
              <a:rPr spc="-80" dirty="0"/>
              <a:t>should</a:t>
            </a:r>
            <a:r>
              <a:rPr spc="-215" dirty="0"/>
              <a:t> </a:t>
            </a:r>
            <a:r>
              <a:rPr spc="80" dirty="0"/>
              <a:t>we</a:t>
            </a:r>
            <a:r>
              <a:rPr spc="-200" dirty="0"/>
              <a:t> </a:t>
            </a:r>
            <a:r>
              <a:rPr spc="-135" dirty="0"/>
              <a:t>set</a:t>
            </a:r>
            <a:r>
              <a:rPr spc="-204" dirty="0"/>
              <a:t> </a:t>
            </a:r>
            <a:r>
              <a:rPr spc="-20" dirty="0"/>
              <a:t>the</a:t>
            </a:r>
            <a:r>
              <a:rPr spc="-195" dirty="0"/>
              <a:t> </a:t>
            </a:r>
            <a:r>
              <a:rPr spc="-45" dirty="0"/>
              <a:t>threshold?</a:t>
            </a:r>
          </a:p>
        </p:txBody>
      </p:sp>
      <p:sp>
        <p:nvSpPr>
          <p:cNvPr id="3" name="object 3"/>
          <p:cNvSpPr txBox="1"/>
          <p:nvPr/>
        </p:nvSpPr>
        <p:spPr>
          <a:xfrm>
            <a:off x="4623248" y="5154676"/>
            <a:ext cx="3813810"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MT"/>
                <a:cs typeface="Arial MT"/>
                <a:hlinkClick r:id="rId2"/>
              </a:rPr>
              <a:t>http://research.google.com/bigpicture/attacking-discrimination-in-</a:t>
            </a:r>
            <a:r>
              <a:rPr sz="1000" spc="-25" dirty="0">
                <a:latin typeface="Arial MT"/>
                <a:cs typeface="Arial MT"/>
                <a:hlinkClick r:id="rId2"/>
              </a:rPr>
              <a:t>ml/</a:t>
            </a:r>
            <a:endParaRPr sz="1000">
              <a:latin typeface="Arial MT"/>
              <a:cs typeface="Arial MT"/>
            </a:endParaRPr>
          </a:p>
        </p:txBody>
      </p:sp>
      <p:grpSp>
        <p:nvGrpSpPr>
          <p:cNvPr id="4" name="object 4"/>
          <p:cNvGrpSpPr/>
          <p:nvPr/>
        </p:nvGrpSpPr>
        <p:grpSpPr>
          <a:xfrm>
            <a:off x="921642" y="1168052"/>
            <a:ext cx="6734809" cy="3634104"/>
            <a:chOff x="921642" y="1168052"/>
            <a:chExt cx="6734809" cy="3634104"/>
          </a:xfrm>
        </p:grpSpPr>
        <p:pic>
          <p:nvPicPr>
            <p:cNvPr id="5" name="object 5"/>
            <p:cNvPicPr/>
            <p:nvPr/>
          </p:nvPicPr>
          <p:blipFill>
            <a:blip r:embed="rId3" cstate="print"/>
            <a:stretch>
              <a:fillRect/>
            </a:stretch>
          </p:blipFill>
          <p:spPr>
            <a:xfrm>
              <a:off x="921642" y="1168052"/>
              <a:ext cx="6734527" cy="3633568"/>
            </a:xfrm>
            <a:prstGeom prst="rect">
              <a:avLst/>
            </a:prstGeom>
          </p:spPr>
        </p:pic>
        <p:sp>
          <p:nvSpPr>
            <p:cNvPr id="6" name="object 6"/>
            <p:cNvSpPr/>
            <p:nvPr/>
          </p:nvSpPr>
          <p:spPr>
            <a:xfrm>
              <a:off x="5476974" y="1225485"/>
              <a:ext cx="0" cy="3101975"/>
            </a:xfrm>
            <a:custGeom>
              <a:avLst/>
              <a:gdLst/>
              <a:ahLst/>
              <a:cxnLst/>
              <a:rect l="l" t="t" r="r" b="b"/>
              <a:pathLst>
                <a:path h="3101975">
                  <a:moveTo>
                    <a:pt x="0" y="0"/>
                  </a:moveTo>
                  <a:lnTo>
                    <a:pt x="1" y="3101419"/>
                  </a:lnTo>
                </a:path>
              </a:pathLst>
            </a:custGeom>
            <a:ln w="34925">
              <a:solidFill>
                <a:srgbClr val="000000"/>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18</a:t>
            </a:fld>
            <a:endParaRPr spc="-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How</a:t>
            </a:r>
            <a:r>
              <a:rPr spc="-90" dirty="0"/>
              <a:t> </a:t>
            </a:r>
            <a:r>
              <a:rPr dirty="0"/>
              <a:t>about</a:t>
            </a:r>
            <a:r>
              <a:rPr spc="-85" dirty="0"/>
              <a:t> </a:t>
            </a:r>
            <a:r>
              <a:rPr spc="-20" dirty="0"/>
              <a:t>now?</a:t>
            </a:r>
          </a:p>
        </p:txBody>
      </p:sp>
      <p:pic>
        <p:nvPicPr>
          <p:cNvPr id="3" name="object 3"/>
          <p:cNvPicPr/>
          <p:nvPr/>
        </p:nvPicPr>
        <p:blipFill>
          <a:blip r:embed="rId2" cstate="print"/>
          <a:stretch>
            <a:fillRect/>
          </a:stretch>
        </p:blipFill>
        <p:spPr>
          <a:xfrm>
            <a:off x="921621" y="1168052"/>
            <a:ext cx="2271959" cy="3615815"/>
          </a:xfrm>
          <a:prstGeom prst="rect">
            <a:avLst/>
          </a:prstGeom>
        </p:spPr>
      </p:pic>
      <p:pic>
        <p:nvPicPr>
          <p:cNvPr id="4" name="object 4"/>
          <p:cNvPicPr/>
          <p:nvPr/>
        </p:nvPicPr>
        <p:blipFill>
          <a:blip r:embed="rId3" cstate="print"/>
          <a:stretch>
            <a:fillRect/>
          </a:stretch>
        </p:blipFill>
        <p:spPr>
          <a:xfrm>
            <a:off x="3358681" y="1463883"/>
            <a:ext cx="4286328" cy="33226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19</a:t>
            </a:fld>
            <a:endParaRPr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225C8-BB4B-4101-B795-2F2BC372E3A4}"/>
              </a:ext>
            </a:extLst>
          </p:cNvPr>
          <p:cNvSpPr>
            <a:spLocks noGrp="1"/>
          </p:cNvSpPr>
          <p:nvPr>
            <p:ph type="body" idx="1"/>
          </p:nvPr>
        </p:nvSpPr>
        <p:spPr>
          <a:xfrm>
            <a:off x="707390" y="1485900"/>
            <a:ext cx="7979410" cy="3048000"/>
          </a:xfrm>
        </p:spPr>
        <p:txBody>
          <a:bodyPr/>
          <a:lstStyle/>
          <a:p>
            <a:r>
              <a:rPr lang="en-US" dirty="0"/>
              <a:t>There was survey conducted by </a:t>
            </a:r>
            <a:r>
              <a:rPr lang="en-US" dirty="0" err="1"/>
              <a:t>PegaSystem</a:t>
            </a:r>
            <a:r>
              <a:rPr lang="en-US" dirty="0"/>
              <a:t> among 5000 consumers  regarding their interaction with AI Systems.</a:t>
            </a:r>
          </a:p>
          <a:p>
            <a:pPr marL="240665" indent="-227965">
              <a:lnSpc>
                <a:spcPct val="100000"/>
              </a:lnSpc>
              <a:spcBef>
                <a:spcPts val="840"/>
              </a:spcBef>
              <a:buFont typeface="Arial MT"/>
              <a:buChar char="•"/>
              <a:tabLst>
                <a:tab pos="240665" algn="l"/>
              </a:tabLst>
            </a:pPr>
            <a:r>
              <a:rPr lang="en-US" sz="1800" spc="-300" dirty="0">
                <a:latin typeface="Verdana"/>
                <a:cs typeface="Verdana"/>
              </a:rPr>
              <a:t>34%</a:t>
            </a:r>
            <a:r>
              <a:rPr lang="en-US" sz="1800" spc="-114" dirty="0">
                <a:latin typeface="Verdana"/>
                <a:cs typeface="Verdana"/>
              </a:rPr>
              <a:t> </a:t>
            </a:r>
            <a:r>
              <a:rPr lang="en-US" sz="1800" spc="-70" dirty="0">
                <a:latin typeface="Verdana"/>
                <a:cs typeface="Verdana"/>
              </a:rPr>
              <a:t>say</a:t>
            </a:r>
            <a:r>
              <a:rPr lang="en-US" sz="1800" spc="-130" dirty="0">
                <a:latin typeface="Verdana"/>
                <a:cs typeface="Verdana"/>
              </a:rPr>
              <a:t> </a:t>
            </a:r>
            <a:r>
              <a:rPr lang="en-US" sz="1800" spc="-45" dirty="0">
                <a:latin typeface="Verdana"/>
                <a:cs typeface="Verdana"/>
              </a:rPr>
              <a:t>they</a:t>
            </a:r>
            <a:r>
              <a:rPr lang="en-US" sz="1800" spc="-125" dirty="0">
                <a:latin typeface="Verdana"/>
                <a:cs typeface="Verdana"/>
              </a:rPr>
              <a:t> </a:t>
            </a:r>
            <a:r>
              <a:rPr lang="en-US" sz="1800" spc="-25" dirty="0">
                <a:latin typeface="Verdana"/>
                <a:cs typeface="Verdana"/>
              </a:rPr>
              <a:t>interact</a:t>
            </a:r>
            <a:r>
              <a:rPr lang="en-US" sz="1800" spc="-114" dirty="0">
                <a:latin typeface="Verdana"/>
                <a:cs typeface="Verdana"/>
              </a:rPr>
              <a:t> </a:t>
            </a:r>
            <a:r>
              <a:rPr lang="en-US" sz="1800" spc="-70" dirty="0">
                <a:latin typeface="Verdana"/>
                <a:cs typeface="Verdana"/>
              </a:rPr>
              <a:t>with</a:t>
            </a:r>
            <a:r>
              <a:rPr lang="en-US" sz="1800" spc="-120" dirty="0">
                <a:latin typeface="Verdana"/>
                <a:cs typeface="Verdana"/>
              </a:rPr>
              <a:t> </a:t>
            </a:r>
            <a:r>
              <a:rPr lang="en-US" sz="1800" spc="-135" dirty="0">
                <a:latin typeface="Verdana"/>
                <a:cs typeface="Verdana"/>
              </a:rPr>
              <a:t>AI</a:t>
            </a:r>
            <a:r>
              <a:rPr lang="en-US" sz="1800" spc="-114" dirty="0">
                <a:latin typeface="Verdana"/>
                <a:cs typeface="Verdana"/>
              </a:rPr>
              <a:t> </a:t>
            </a:r>
            <a:r>
              <a:rPr lang="en-US" sz="1800" spc="-10" dirty="0">
                <a:latin typeface="Verdana"/>
                <a:cs typeface="Verdana"/>
              </a:rPr>
              <a:t>systems</a:t>
            </a:r>
            <a:endParaRPr lang="en-US" sz="1800" dirty="0">
              <a:latin typeface="Verdana"/>
              <a:cs typeface="Verdana"/>
            </a:endParaRPr>
          </a:p>
          <a:p>
            <a:pPr marL="240665" indent="-227965">
              <a:lnSpc>
                <a:spcPct val="100000"/>
              </a:lnSpc>
              <a:spcBef>
                <a:spcPts val="745"/>
              </a:spcBef>
              <a:buFont typeface="Arial MT"/>
              <a:buChar char="•"/>
              <a:tabLst>
                <a:tab pos="240665" algn="l"/>
              </a:tabLst>
            </a:pPr>
            <a:r>
              <a:rPr lang="en-US" sz="1800" spc="-10" dirty="0">
                <a:latin typeface="Verdana"/>
                <a:cs typeface="Verdana"/>
              </a:rPr>
              <a:t>Some said that machines</a:t>
            </a:r>
            <a:r>
              <a:rPr lang="en-US" sz="1800" spc="-135" dirty="0">
                <a:latin typeface="Verdana"/>
                <a:cs typeface="Verdana"/>
              </a:rPr>
              <a:t> are </a:t>
            </a:r>
            <a:r>
              <a:rPr lang="en-US" sz="1800" b="1" spc="-210" dirty="0">
                <a:latin typeface="Verdana"/>
                <a:cs typeface="Verdana"/>
              </a:rPr>
              <a:t>not</a:t>
            </a:r>
            <a:r>
              <a:rPr lang="en-US" sz="1800" b="1" spc="-114" dirty="0">
                <a:latin typeface="Verdana"/>
                <a:cs typeface="Verdana"/>
              </a:rPr>
              <a:t> </a:t>
            </a:r>
            <a:r>
              <a:rPr lang="en-US" sz="1800" b="1" spc="-270" dirty="0">
                <a:latin typeface="Verdana"/>
                <a:cs typeface="Verdana"/>
              </a:rPr>
              <a:t>trustworthy</a:t>
            </a:r>
            <a:endParaRPr lang="en-US" sz="1800" dirty="0">
              <a:latin typeface="Verdana"/>
              <a:cs typeface="Verdana"/>
            </a:endParaRPr>
          </a:p>
          <a:p>
            <a:pPr marL="697865" lvl="1" indent="-227965">
              <a:lnSpc>
                <a:spcPct val="100000"/>
              </a:lnSpc>
              <a:spcBef>
                <a:spcPts val="340"/>
              </a:spcBef>
              <a:buFont typeface="Arial MT"/>
              <a:buChar char="•"/>
              <a:tabLst>
                <a:tab pos="697865" algn="l"/>
              </a:tabLst>
            </a:pPr>
            <a:r>
              <a:rPr lang="en-US" sz="1600" spc="-50" dirty="0">
                <a:latin typeface="Verdana"/>
                <a:cs typeface="Verdana"/>
              </a:rPr>
              <a:t>only</a:t>
            </a:r>
            <a:r>
              <a:rPr lang="en-US" sz="1600" spc="-105" dirty="0">
                <a:latin typeface="Verdana"/>
                <a:cs typeface="Verdana"/>
              </a:rPr>
              <a:t> </a:t>
            </a:r>
            <a:r>
              <a:rPr lang="en-US" sz="1600" spc="-320" dirty="0">
                <a:latin typeface="Verdana"/>
                <a:cs typeface="Verdana"/>
              </a:rPr>
              <a:t>9%</a:t>
            </a:r>
            <a:r>
              <a:rPr lang="en-US" sz="1600" spc="-105" dirty="0">
                <a:latin typeface="Verdana"/>
                <a:cs typeface="Verdana"/>
              </a:rPr>
              <a:t> </a:t>
            </a:r>
            <a:r>
              <a:rPr lang="en-US" sz="1600" spc="-75" dirty="0">
                <a:latin typeface="Verdana"/>
                <a:cs typeface="Verdana"/>
              </a:rPr>
              <a:t>very</a:t>
            </a:r>
            <a:r>
              <a:rPr lang="en-US" sz="1600" spc="-100" dirty="0">
                <a:latin typeface="Verdana"/>
                <a:cs typeface="Verdana"/>
              </a:rPr>
              <a:t> </a:t>
            </a:r>
            <a:r>
              <a:rPr lang="en-US" sz="1600" dirty="0">
                <a:latin typeface="Verdana"/>
                <a:cs typeface="Verdana"/>
              </a:rPr>
              <a:t>comfortable</a:t>
            </a:r>
            <a:r>
              <a:rPr lang="en-US" sz="1600" spc="-105" dirty="0">
                <a:latin typeface="Verdana"/>
                <a:cs typeface="Verdana"/>
              </a:rPr>
              <a:t> </a:t>
            </a:r>
            <a:r>
              <a:rPr lang="en-US" sz="1600" spc="-10" dirty="0">
                <a:latin typeface="Verdana"/>
                <a:cs typeface="Verdana"/>
              </a:rPr>
              <a:t>interacting with AI</a:t>
            </a:r>
            <a:endParaRPr lang="en-US" sz="1600" dirty="0">
              <a:latin typeface="Verdana"/>
              <a:cs typeface="Verdana"/>
            </a:endParaRPr>
          </a:p>
          <a:p>
            <a:pPr marL="240665" indent="-227965">
              <a:lnSpc>
                <a:spcPct val="100000"/>
              </a:lnSpc>
              <a:spcBef>
                <a:spcPts val="785"/>
              </a:spcBef>
              <a:buFont typeface="Arial MT"/>
              <a:buChar char="•"/>
              <a:tabLst>
                <a:tab pos="240665" algn="l"/>
              </a:tabLst>
            </a:pPr>
            <a:r>
              <a:rPr lang="en-US" sz="1800" spc="-10" dirty="0">
                <a:latin typeface="Verdana"/>
                <a:cs typeface="Verdana"/>
              </a:rPr>
              <a:t>Some said that machines</a:t>
            </a:r>
            <a:r>
              <a:rPr lang="en-US" sz="1800" spc="-130" dirty="0">
                <a:latin typeface="Verdana"/>
                <a:cs typeface="Verdana"/>
              </a:rPr>
              <a:t> </a:t>
            </a:r>
            <a:r>
              <a:rPr lang="en-US" sz="1800" b="1" spc="-60" dirty="0">
                <a:latin typeface="Verdana"/>
                <a:cs typeface="Verdana"/>
              </a:rPr>
              <a:t>can</a:t>
            </a:r>
            <a:r>
              <a:rPr lang="en-US" sz="1800" b="1" spc="-120" dirty="0">
                <a:latin typeface="Verdana"/>
                <a:cs typeface="Verdana"/>
              </a:rPr>
              <a:t> </a:t>
            </a:r>
            <a:r>
              <a:rPr lang="en-US" sz="1800" b="1" spc="-70" dirty="0">
                <a:latin typeface="Verdana"/>
                <a:cs typeface="Verdana"/>
              </a:rPr>
              <a:t>be</a:t>
            </a:r>
            <a:r>
              <a:rPr lang="en-US" sz="1800" b="1" spc="-114" dirty="0">
                <a:latin typeface="Verdana"/>
                <a:cs typeface="Verdana"/>
              </a:rPr>
              <a:t> </a:t>
            </a:r>
            <a:r>
              <a:rPr lang="en-US" sz="1800" b="1" spc="-10" dirty="0">
                <a:latin typeface="Verdana"/>
                <a:cs typeface="Verdana"/>
              </a:rPr>
              <a:t>biased</a:t>
            </a:r>
            <a:endParaRPr lang="en-US" sz="1800" dirty="0">
              <a:latin typeface="Verdana"/>
              <a:cs typeface="Verdana"/>
            </a:endParaRPr>
          </a:p>
          <a:p>
            <a:pPr marL="698500" marR="5080" lvl="1" indent="-228600">
              <a:lnSpc>
                <a:spcPts val="1700"/>
              </a:lnSpc>
              <a:spcBef>
                <a:spcPts val="585"/>
              </a:spcBef>
              <a:buFont typeface="Arial MT"/>
              <a:buChar char="•"/>
              <a:tabLst>
                <a:tab pos="698500" algn="l"/>
              </a:tabLst>
            </a:pPr>
            <a:r>
              <a:rPr lang="en-US" sz="1600" spc="-254" dirty="0">
                <a:latin typeface="Verdana"/>
                <a:cs typeface="Verdana"/>
              </a:rPr>
              <a:t>53%</a:t>
            </a:r>
            <a:r>
              <a:rPr lang="en-US" sz="1600" spc="-114" dirty="0">
                <a:latin typeface="Verdana"/>
                <a:cs typeface="Verdana"/>
              </a:rPr>
              <a:t> </a:t>
            </a:r>
            <a:r>
              <a:rPr lang="en-US" sz="1600" spc="-70" dirty="0">
                <a:latin typeface="Verdana"/>
                <a:cs typeface="Verdana"/>
              </a:rPr>
              <a:t>say</a:t>
            </a:r>
            <a:r>
              <a:rPr lang="en-US" sz="1600" spc="-105" dirty="0">
                <a:latin typeface="Verdana"/>
                <a:cs typeface="Verdana"/>
              </a:rPr>
              <a:t> </a:t>
            </a:r>
            <a:r>
              <a:rPr lang="en-US" sz="1600" spc="-80" dirty="0">
                <a:latin typeface="Verdana"/>
                <a:cs typeface="Verdana"/>
              </a:rPr>
              <a:t>it’s</a:t>
            </a:r>
            <a:r>
              <a:rPr lang="en-US" sz="1600" spc="-105" dirty="0">
                <a:latin typeface="Verdana"/>
                <a:cs typeface="Verdana"/>
              </a:rPr>
              <a:t> </a:t>
            </a:r>
            <a:r>
              <a:rPr lang="en-US" sz="1600" spc="-50" dirty="0">
                <a:latin typeface="Verdana"/>
                <a:cs typeface="Verdana"/>
              </a:rPr>
              <a:t>possible</a:t>
            </a:r>
            <a:r>
              <a:rPr lang="en-US" sz="1600" spc="-110" dirty="0">
                <a:latin typeface="Verdana"/>
                <a:cs typeface="Verdana"/>
              </a:rPr>
              <a:t> </a:t>
            </a:r>
            <a:r>
              <a:rPr lang="en-US" sz="1600" spc="-70" dirty="0">
                <a:latin typeface="Verdana"/>
                <a:cs typeface="Verdana"/>
              </a:rPr>
              <a:t>for</a:t>
            </a:r>
            <a:r>
              <a:rPr lang="en-US" sz="1600" spc="-100" dirty="0">
                <a:latin typeface="Verdana"/>
                <a:cs typeface="Verdana"/>
              </a:rPr>
              <a:t> </a:t>
            </a:r>
            <a:r>
              <a:rPr lang="en-US" sz="1600" spc="-125" dirty="0">
                <a:latin typeface="Verdana"/>
                <a:cs typeface="Verdana"/>
              </a:rPr>
              <a:t>systems</a:t>
            </a:r>
            <a:r>
              <a:rPr lang="en-US" sz="1600" spc="-105" dirty="0">
                <a:latin typeface="Verdana"/>
                <a:cs typeface="Verdana"/>
              </a:rPr>
              <a:t> </a:t>
            </a:r>
            <a:r>
              <a:rPr lang="en-US" sz="1600" spc="-20" dirty="0">
                <a:latin typeface="Verdana"/>
                <a:cs typeface="Verdana"/>
              </a:rPr>
              <a:t>to</a:t>
            </a:r>
            <a:r>
              <a:rPr lang="en-US" sz="1600" spc="-105" dirty="0">
                <a:latin typeface="Verdana"/>
                <a:cs typeface="Verdana"/>
              </a:rPr>
              <a:t> </a:t>
            </a:r>
            <a:r>
              <a:rPr lang="en-US" sz="1600" spc="-50" dirty="0">
                <a:latin typeface="Verdana"/>
                <a:cs typeface="Verdana"/>
              </a:rPr>
              <a:t>show</a:t>
            </a:r>
            <a:r>
              <a:rPr lang="en-US" sz="1600" spc="-110" dirty="0">
                <a:latin typeface="Verdana"/>
                <a:cs typeface="Verdana"/>
              </a:rPr>
              <a:t> </a:t>
            </a:r>
            <a:r>
              <a:rPr lang="en-US" sz="1600" spc="-40" dirty="0">
                <a:latin typeface="Verdana"/>
                <a:cs typeface="Verdana"/>
              </a:rPr>
              <a:t>bias</a:t>
            </a:r>
            <a:r>
              <a:rPr lang="en-US" sz="1600" spc="-105" dirty="0">
                <a:latin typeface="Verdana"/>
                <a:cs typeface="Verdana"/>
              </a:rPr>
              <a:t> </a:t>
            </a:r>
            <a:r>
              <a:rPr lang="en-US" sz="1600" spc="-80" dirty="0">
                <a:latin typeface="Verdana"/>
                <a:cs typeface="Verdana"/>
              </a:rPr>
              <a:t>in</a:t>
            </a:r>
            <a:r>
              <a:rPr lang="en-US" sz="1600" spc="-105" dirty="0">
                <a:latin typeface="Verdana"/>
                <a:cs typeface="Verdana"/>
              </a:rPr>
              <a:t> </a:t>
            </a:r>
            <a:r>
              <a:rPr lang="en-US" sz="1600" spc="-30" dirty="0">
                <a:latin typeface="Verdana"/>
                <a:cs typeface="Verdana"/>
              </a:rPr>
              <a:t>their </a:t>
            </a:r>
            <a:r>
              <a:rPr lang="en-US" sz="1600" spc="-10" dirty="0">
                <a:latin typeface="Verdana"/>
                <a:cs typeface="Verdana"/>
              </a:rPr>
              <a:t>decisions</a:t>
            </a:r>
            <a:endParaRPr lang="en-US" sz="1600" dirty="0">
              <a:latin typeface="Verdana"/>
              <a:cs typeface="Verdana"/>
            </a:endParaRPr>
          </a:p>
          <a:p>
            <a:pPr marL="240665" indent="-227965">
              <a:lnSpc>
                <a:spcPct val="100000"/>
              </a:lnSpc>
              <a:spcBef>
                <a:spcPts val="745"/>
              </a:spcBef>
              <a:buFont typeface="Arial MT"/>
              <a:buChar char="•"/>
              <a:tabLst>
                <a:tab pos="240665" algn="l"/>
              </a:tabLst>
            </a:pPr>
            <a:r>
              <a:rPr lang="en-US" sz="1800" spc="-10" dirty="0">
                <a:latin typeface="Verdana"/>
                <a:cs typeface="Verdana"/>
              </a:rPr>
              <a:t>Some said that machines</a:t>
            </a:r>
            <a:r>
              <a:rPr lang="en-US" sz="1800" spc="-135" dirty="0">
                <a:latin typeface="Verdana"/>
                <a:cs typeface="Verdana"/>
              </a:rPr>
              <a:t> </a:t>
            </a:r>
            <a:r>
              <a:rPr lang="en-US" sz="1800" b="1" spc="-130" dirty="0">
                <a:latin typeface="Verdana"/>
                <a:cs typeface="Verdana"/>
              </a:rPr>
              <a:t>cannot</a:t>
            </a:r>
            <a:r>
              <a:rPr lang="en-US" sz="1800" b="1" spc="-120" dirty="0">
                <a:latin typeface="Verdana"/>
                <a:cs typeface="Verdana"/>
              </a:rPr>
              <a:t> </a:t>
            </a:r>
            <a:r>
              <a:rPr lang="en-US" sz="1800" b="1" spc="-70" dirty="0">
                <a:latin typeface="Verdana"/>
                <a:cs typeface="Verdana"/>
              </a:rPr>
              <a:t>be</a:t>
            </a:r>
            <a:r>
              <a:rPr lang="en-US" sz="1800" b="1" spc="-120" dirty="0">
                <a:latin typeface="Verdana"/>
                <a:cs typeface="Verdana"/>
              </a:rPr>
              <a:t> </a:t>
            </a:r>
            <a:r>
              <a:rPr lang="en-US" sz="1800" b="1" spc="-20" dirty="0">
                <a:latin typeface="Verdana"/>
                <a:cs typeface="Verdana"/>
              </a:rPr>
              <a:t>moral</a:t>
            </a:r>
            <a:endParaRPr lang="en-US" sz="1800" dirty="0">
              <a:latin typeface="Verdana"/>
              <a:cs typeface="Verdana"/>
            </a:endParaRPr>
          </a:p>
          <a:p>
            <a:pPr marL="698500" marR="131445" lvl="1" indent="-228600">
              <a:lnSpc>
                <a:spcPts val="1700"/>
              </a:lnSpc>
              <a:spcBef>
                <a:spcPts val="585"/>
              </a:spcBef>
              <a:buFont typeface="Arial MT"/>
              <a:buChar char="•"/>
              <a:tabLst>
                <a:tab pos="698500" algn="l"/>
              </a:tabLst>
            </a:pPr>
            <a:r>
              <a:rPr lang="en-US" sz="1600" spc="-254" dirty="0">
                <a:latin typeface="Verdana"/>
                <a:cs typeface="Verdana"/>
              </a:rPr>
              <a:t>56%</a:t>
            </a:r>
            <a:r>
              <a:rPr lang="en-US" sz="1600" spc="-70" dirty="0">
                <a:latin typeface="Verdana"/>
                <a:cs typeface="Verdana"/>
              </a:rPr>
              <a:t> </a:t>
            </a:r>
            <a:r>
              <a:rPr lang="en-US" sz="1600" dirty="0">
                <a:latin typeface="Verdana"/>
                <a:cs typeface="Verdana"/>
              </a:rPr>
              <a:t>don’t</a:t>
            </a:r>
            <a:r>
              <a:rPr lang="en-US" sz="1600" spc="-65" dirty="0">
                <a:latin typeface="Verdana"/>
                <a:cs typeface="Verdana"/>
              </a:rPr>
              <a:t> </a:t>
            </a:r>
            <a:r>
              <a:rPr lang="en-US" sz="1600" dirty="0">
                <a:latin typeface="Verdana"/>
                <a:cs typeface="Verdana"/>
              </a:rPr>
              <a:t>believe</a:t>
            </a:r>
            <a:r>
              <a:rPr lang="en-US" sz="1600" spc="-70" dirty="0">
                <a:latin typeface="Verdana"/>
                <a:cs typeface="Verdana"/>
              </a:rPr>
              <a:t> </a:t>
            </a:r>
            <a:r>
              <a:rPr lang="en-US" sz="1600" spc="-105" dirty="0">
                <a:latin typeface="Verdana"/>
                <a:cs typeface="Verdana"/>
              </a:rPr>
              <a:t>it</a:t>
            </a:r>
            <a:r>
              <a:rPr lang="en-US" sz="1600" spc="-65" dirty="0">
                <a:latin typeface="Verdana"/>
                <a:cs typeface="Verdana"/>
              </a:rPr>
              <a:t> </a:t>
            </a:r>
            <a:r>
              <a:rPr lang="en-US" sz="1600" spc="-170" dirty="0">
                <a:latin typeface="Verdana"/>
                <a:cs typeface="Verdana"/>
              </a:rPr>
              <a:t>is</a:t>
            </a:r>
            <a:r>
              <a:rPr lang="en-US" sz="1600" spc="-60" dirty="0">
                <a:latin typeface="Verdana"/>
                <a:cs typeface="Verdana"/>
              </a:rPr>
              <a:t> </a:t>
            </a:r>
            <a:r>
              <a:rPr lang="en-US" sz="1600" spc="-50" dirty="0">
                <a:latin typeface="Verdana"/>
                <a:cs typeface="Verdana"/>
              </a:rPr>
              <a:t>possible</a:t>
            </a:r>
            <a:r>
              <a:rPr lang="en-US" sz="1600" spc="-70" dirty="0">
                <a:latin typeface="Verdana"/>
                <a:cs typeface="Verdana"/>
              </a:rPr>
              <a:t> </a:t>
            </a:r>
            <a:r>
              <a:rPr lang="en-US" sz="1600" spc="-20" dirty="0">
                <a:latin typeface="Verdana"/>
                <a:cs typeface="Verdana"/>
              </a:rPr>
              <a:t>to</a:t>
            </a:r>
            <a:r>
              <a:rPr lang="en-US" sz="1600" spc="-60" dirty="0">
                <a:latin typeface="Verdana"/>
                <a:cs typeface="Verdana"/>
              </a:rPr>
              <a:t> </a:t>
            </a:r>
            <a:r>
              <a:rPr lang="en-US" sz="1600" dirty="0">
                <a:latin typeface="Verdana"/>
                <a:cs typeface="Verdana"/>
              </a:rPr>
              <a:t>develop</a:t>
            </a:r>
            <a:r>
              <a:rPr lang="en-US" sz="1600" spc="-70" dirty="0">
                <a:latin typeface="Verdana"/>
                <a:cs typeface="Verdana"/>
              </a:rPr>
              <a:t> </a:t>
            </a:r>
            <a:r>
              <a:rPr lang="en-US" sz="1600" spc="-95" dirty="0">
                <a:latin typeface="Verdana"/>
                <a:cs typeface="Verdana"/>
              </a:rPr>
              <a:t>systems </a:t>
            </a:r>
            <a:r>
              <a:rPr lang="en-US" sz="1600" spc="-30" dirty="0">
                <a:latin typeface="Verdana"/>
                <a:cs typeface="Verdana"/>
              </a:rPr>
              <a:t>that</a:t>
            </a:r>
            <a:r>
              <a:rPr lang="en-US" sz="1600" spc="-105" dirty="0">
                <a:latin typeface="Verdana"/>
                <a:cs typeface="Verdana"/>
              </a:rPr>
              <a:t> </a:t>
            </a:r>
            <a:r>
              <a:rPr lang="en-US" sz="1600" dirty="0">
                <a:latin typeface="Verdana"/>
                <a:cs typeface="Verdana"/>
              </a:rPr>
              <a:t>behaves</a:t>
            </a:r>
            <a:r>
              <a:rPr lang="en-US" sz="1600" spc="-95" dirty="0">
                <a:latin typeface="Verdana"/>
                <a:cs typeface="Verdana"/>
              </a:rPr>
              <a:t> </a:t>
            </a:r>
            <a:r>
              <a:rPr lang="en-US" sz="1600" spc="-10" dirty="0">
                <a:latin typeface="Verdana"/>
                <a:cs typeface="Verdana"/>
              </a:rPr>
              <a:t>morally</a:t>
            </a:r>
            <a:endParaRPr lang="en-US" sz="1600" dirty="0">
              <a:latin typeface="Verdana"/>
              <a:cs typeface="Verdana"/>
            </a:endParaRPr>
          </a:p>
          <a:p>
            <a:endParaRPr lang="en-US" dirty="0"/>
          </a:p>
        </p:txBody>
      </p:sp>
      <p:sp>
        <p:nvSpPr>
          <p:cNvPr id="5" name="TextBox 4">
            <a:extLst>
              <a:ext uri="{FF2B5EF4-FFF2-40B4-BE49-F238E27FC236}">
                <a16:creationId xmlns:a16="http://schemas.microsoft.com/office/drawing/2014/main" id="{4ECBD836-BDED-477B-86C7-57C5CA4596AB}"/>
              </a:ext>
            </a:extLst>
          </p:cNvPr>
          <p:cNvSpPr txBox="1"/>
          <p:nvPr/>
        </p:nvSpPr>
        <p:spPr>
          <a:xfrm>
            <a:off x="381000" y="647700"/>
            <a:ext cx="6096000" cy="369332"/>
          </a:xfrm>
          <a:prstGeom prst="rect">
            <a:avLst/>
          </a:prstGeom>
          <a:noFill/>
        </p:spPr>
        <p:txBody>
          <a:bodyPr wrap="square">
            <a:spAutoFit/>
          </a:bodyPr>
          <a:lstStyle/>
          <a:p>
            <a:r>
              <a:rPr lang="en-US" spc="-20" dirty="0"/>
              <a:t>How</a:t>
            </a:r>
            <a:r>
              <a:rPr lang="en-US" spc="-210" dirty="0"/>
              <a:t> </a:t>
            </a:r>
            <a:r>
              <a:rPr lang="en-US" spc="130" dirty="0"/>
              <a:t>do</a:t>
            </a:r>
            <a:r>
              <a:rPr lang="en-US" spc="-204" dirty="0"/>
              <a:t> </a:t>
            </a:r>
            <a:r>
              <a:rPr lang="en-US" spc="85" dirty="0"/>
              <a:t>people</a:t>
            </a:r>
            <a:r>
              <a:rPr lang="en-US" spc="-200" dirty="0"/>
              <a:t> </a:t>
            </a:r>
            <a:r>
              <a:rPr lang="en-US" dirty="0"/>
              <a:t>feel</a:t>
            </a:r>
            <a:r>
              <a:rPr lang="en-US" spc="-200" dirty="0"/>
              <a:t> </a:t>
            </a:r>
            <a:r>
              <a:rPr lang="en-US" spc="-10" dirty="0"/>
              <a:t>about </a:t>
            </a:r>
            <a:r>
              <a:rPr lang="en-US" spc="-40" dirty="0"/>
              <a:t>interacting</a:t>
            </a:r>
            <a:r>
              <a:rPr lang="en-US" spc="-180" dirty="0"/>
              <a:t> </a:t>
            </a:r>
            <a:r>
              <a:rPr lang="en-US" spc="-110" dirty="0"/>
              <a:t>with</a:t>
            </a:r>
            <a:r>
              <a:rPr lang="en-US" spc="-175" dirty="0"/>
              <a:t> </a:t>
            </a:r>
            <a:r>
              <a:rPr lang="en-US" spc="-204" dirty="0"/>
              <a:t>AI</a:t>
            </a:r>
            <a:r>
              <a:rPr lang="en-US" spc="-170" dirty="0"/>
              <a:t> </a:t>
            </a:r>
            <a:r>
              <a:rPr lang="en-US" spc="-155" dirty="0"/>
              <a:t>systems?</a:t>
            </a:r>
            <a:endParaRPr lang="en-US" dirty="0"/>
          </a:p>
        </p:txBody>
      </p:sp>
    </p:spTree>
    <p:extLst>
      <p:ext uri="{BB962C8B-B14F-4D97-AF65-F5344CB8AC3E}">
        <p14:creationId xmlns:p14="http://schemas.microsoft.com/office/powerpoint/2010/main" val="1881486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How</a:t>
            </a:r>
            <a:r>
              <a:rPr spc="-210" dirty="0"/>
              <a:t> </a:t>
            </a:r>
            <a:r>
              <a:rPr spc="-80" dirty="0"/>
              <a:t>should</a:t>
            </a:r>
            <a:r>
              <a:rPr spc="-215" dirty="0"/>
              <a:t> </a:t>
            </a:r>
            <a:r>
              <a:rPr spc="80" dirty="0"/>
              <a:t>we</a:t>
            </a:r>
            <a:r>
              <a:rPr spc="-200" dirty="0"/>
              <a:t> </a:t>
            </a:r>
            <a:r>
              <a:rPr spc="-135" dirty="0"/>
              <a:t>set</a:t>
            </a:r>
            <a:r>
              <a:rPr spc="-204" dirty="0"/>
              <a:t> </a:t>
            </a:r>
            <a:r>
              <a:rPr spc="-20" dirty="0"/>
              <a:t>the</a:t>
            </a:r>
            <a:r>
              <a:rPr spc="-195" dirty="0"/>
              <a:t> </a:t>
            </a:r>
            <a:r>
              <a:rPr spc="-45" dirty="0"/>
              <a:t>threshold?</a:t>
            </a:r>
          </a:p>
        </p:txBody>
      </p:sp>
      <p:pic>
        <p:nvPicPr>
          <p:cNvPr id="3" name="object 3"/>
          <p:cNvPicPr/>
          <p:nvPr/>
        </p:nvPicPr>
        <p:blipFill>
          <a:blip r:embed="rId2" cstate="print"/>
          <a:stretch>
            <a:fillRect/>
          </a:stretch>
        </p:blipFill>
        <p:spPr>
          <a:xfrm>
            <a:off x="689401" y="1418715"/>
            <a:ext cx="7682353" cy="3545701"/>
          </a:xfrm>
          <a:prstGeom prst="rect">
            <a:avLst/>
          </a:prstGeom>
        </p:spPr>
      </p:pic>
      <p:sp>
        <p:nvSpPr>
          <p:cNvPr id="4" name="object 4"/>
          <p:cNvSpPr txBox="1"/>
          <p:nvPr/>
        </p:nvSpPr>
        <p:spPr>
          <a:xfrm>
            <a:off x="3083294" y="4926329"/>
            <a:ext cx="1405255" cy="215900"/>
          </a:xfrm>
          <a:prstGeom prst="rect">
            <a:avLst/>
          </a:prstGeom>
          <a:solidFill>
            <a:srgbClr val="FFFF00"/>
          </a:solidFill>
        </p:spPr>
        <p:txBody>
          <a:bodyPr vert="horz" wrap="square" lIns="0" tIns="1270" rIns="0" bIns="0" rtlCol="0">
            <a:spAutoFit/>
          </a:bodyPr>
          <a:lstStyle/>
          <a:p>
            <a:pPr>
              <a:lnSpc>
                <a:spcPct val="100000"/>
              </a:lnSpc>
              <a:spcBef>
                <a:spcPts val="10"/>
              </a:spcBef>
            </a:pPr>
            <a:r>
              <a:rPr sz="1400" b="1" i="1" spc="-170" dirty="0">
                <a:solidFill>
                  <a:srgbClr val="548235"/>
                </a:solidFill>
                <a:latin typeface="Verdana"/>
                <a:cs typeface="Verdana"/>
              </a:rPr>
              <a:t>true</a:t>
            </a:r>
            <a:r>
              <a:rPr sz="1400" b="1" i="1" spc="-85" dirty="0">
                <a:solidFill>
                  <a:srgbClr val="548235"/>
                </a:solidFill>
                <a:latin typeface="Verdana"/>
                <a:cs typeface="Verdana"/>
              </a:rPr>
              <a:t> </a:t>
            </a:r>
            <a:r>
              <a:rPr sz="1400" b="1" i="1" spc="-130" dirty="0">
                <a:solidFill>
                  <a:srgbClr val="548235"/>
                </a:solidFill>
                <a:latin typeface="Verdana"/>
                <a:cs typeface="Verdana"/>
              </a:rPr>
              <a:t>positive</a:t>
            </a:r>
            <a:r>
              <a:rPr sz="1400" b="1" i="1" spc="-80" dirty="0">
                <a:solidFill>
                  <a:srgbClr val="548235"/>
                </a:solidFill>
                <a:latin typeface="Verdana"/>
                <a:cs typeface="Verdana"/>
              </a:rPr>
              <a:t> </a:t>
            </a:r>
            <a:r>
              <a:rPr sz="1400" b="1" i="1" spc="-295" dirty="0">
                <a:solidFill>
                  <a:srgbClr val="548235"/>
                </a:solidFill>
                <a:latin typeface="Verdana"/>
                <a:cs typeface="Verdana"/>
              </a:rPr>
              <a:t>(TP)</a:t>
            </a:r>
            <a:endParaRPr sz="1400">
              <a:latin typeface="Verdana"/>
              <a:cs typeface="Verdana"/>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20</a:t>
            </a:fld>
            <a:endParaRPr spc="-25" dirty="0"/>
          </a:p>
        </p:txBody>
      </p:sp>
      <p:sp>
        <p:nvSpPr>
          <p:cNvPr id="5" name="object 5"/>
          <p:cNvSpPr txBox="1"/>
          <p:nvPr/>
        </p:nvSpPr>
        <p:spPr>
          <a:xfrm>
            <a:off x="765321" y="4353797"/>
            <a:ext cx="1539875" cy="215900"/>
          </a:xfrm>
          <a:prstGeom prst="rect">
            <a:avLst/>
          </a:prstGeom>
          <a:solidFill>
            <a:srgbClr val="FFFF00"/>
          </a:solidFill>
        </p:spPr>
        <p:txBody>
          <a:bodyPr vert="horz" wrap="square" lIns="0" tIns="635" rIns="0" bIns="0" rtlCol="0">
            <a:spAutoFit/>
          </a:bodyPr>
          <a:lstStyle/>
          <a:p>
            <a:pPr>
              <a:lnSpc>
                <a:spcPct val="100000"/>
              </a:lnSpc>
              <a:spcBef>
                <a:spcPts val="5"/>
              </a:spcBef>
            </a:pPr>
            <a:r>
              <a:rPr sz="1400" b="1" i="1" spc="-170" dirty="0">
                <a:solidFill>
                  <a:srgbClr val="548235"/>
                </a:solidFill>
                <a:latin typeface="Verdana"/>
                <a:cs typeface="Verdana"/>
              </a:rPr>
              <a:t>true</a:t>
            </a:r>
            <a:r>
              <a:rPr sz="1400" b="1" i="1" spc="-80" dirty="0">
                <a:solidFill>
                  <a:srgbClr val="548235"/>
                </a:solidFill>
                <a:latin typeface="Verdana"/>
                <a:cs typeface="Verdana"/>
              </a:rPr>
              <a:t> </a:t>
            </a:r>
            <a:r>
              <a:rPr sz="1400" b="1" i="1" spc="-105" dirty="0">
                <a:solidFill>
                  <a:srgbClr val="548235"/>
                </a:solidFill>
                <a:latin typeface="Verdana"/>
                <a:cs typeface="Verdana"/>
              </a:rPr>
              <a:t>negative</a:t>
            </a:r>
            <a:r>
              <a:rPr sz="1400" b="1" i="1" spc="-75" dirty="0">
                <a:solidFill>
                  <a:srgbClr val="548235"/>
                </a:solidFill>
                <a:latin typeface="Verdana"/>
                <a:cs typeface="Verdana"/>
              </a:rPr>
              <a:t> </a:t>
            </a:r>
            <a:r>
              <a:rPr sz="1400" b="1" i="1" spc="-235" dirty="0">
                <a:solidFill>
                  <a:srgbClr val="548235"/>
                </a:solidFill>
                <a:latin typeface="Verdana"/>
                <a:cs typeface="Verdana"/>
              </a:rPr>
              <a:t>(TN)</a:t>
            </a:r>
            <a:endParaRPr sz="1400">
              <a:latin typeface="Verdana"/>
              <a:cs typeface="Verdana"/>
            </a:endParaRPr>
          </a:p>
        </p:txBody>
      </p:sp>
      <p:sp>
        <p:nvSpPr>
          <p:cNvPr id="6" name="object 6"/>
          <p:cNvSpPr txBox="1"/>
          <p:nvPr/>
        </p:nvSpPr>
        <p:spPr>
          <a:xfrm>
            <a:off x="724839" y="4926329"/>
            <a:ext cx="1621155" cy="215900"/>
          </a:xfrm>
          <a:prstGeom prst="rect">
            <a:avLst/>
          </a:prstGeom>
          <a:solidFill>
            <a:srgbClr val="FFFF00"/>
          </a:solidFill>
        </p:spPr>
        <p:txBody>
          <a:bodyPr vert="horz" wrap="square" lIns="0" tIns="1270" rIns="0" bIns="0" rtlCol="0">
            <a:spAutoFit/>
          </a:bodyPr>
          <a:lstStyle/>
          <a:p>
            <a:pPr>
              <a:lnSpc>
                <a:spcPct val="100000"/>
              </a:lnSpc>
              <a:spcBef>
                <a:spcPts val="10"/>
              </a:spcBef>
            </a:pPr>
            <a:r>
              <a:rPr sz="1400" b="1" i="1" spc="-125" dirty="0">
                <a:solidFill>
                  <a:srgbClr val="FF0000"/>
                </a:solidFill>
                <a:latin typeface="Verdana"/>
                <a:cs typeface="Verdana"/>
              </a:rPr>
              <a:t>false</a:t>
            </a:r>
            <a:r>
              <a:rPr sz="1400" b="1" i="1" spc="-75" dirty="0">
                <a:solidFill>
                  <a:srgbClr val="FF0000"/>
                </a:solidFill>
                <a:latin typeface="Verdana"/>
                <a:cs typeface="Verdana"/>
              </a:rPr>
              <a:t> </a:t>
            </a:r>
            <a:r>
              <a:rPr sz="1400" b="1" i="1" spc="-105" dirty="0">
                <a:solidFill>
                  <a:srgbClr val="FF0000"/>
                </a:solidFill>
                <a:latin typeface="Verdana"/>
                <a:cs typeface="Verdana"/>
              </a:rPr>
              <a:t>negative</a:t>
            </a:r>
            <a:r>
              <a:rPr sz="1400" b="1" i="1" spc="-75" dirty="0">
                <a:solidFill>
                  <a:srgbClr val="FF0000"/>
                </a:solidFill>
                <a:latin typeface="Verdana"/>
                <a:cs typeface="Verdana"/>
              </a:rPr>
              <a:t> </a:t>
            </a:r>
            <a:r>
              <a:rPr sz="1400" b="1" i="1" spc="-204" dirty="0">
                <a:solidFill>
                  <a:srgbClr val="FF0000"/>
                </a:solidFill>
                <a:latin typeface="Verdana"/>
                <a:cs typeface="Verdana"/>
              </a:rPr>
              <a:t>(FN)</a:t>
            </a:r>
            <a:endParaRPr sz="1400">
              <a:latin typeface="Verdana"/>
              <a:cs typeface="Verdana"/>
            </a:endParaRPr>
          </a:p>
        </p:txBody>
      </p:sp>
      <p:sp>
        <p:nvSpPr>
          <p:cNvPr id="7" name="object 7"/>
          <p:cNvSpPr txBox="1"/>
          <p:nvPr/>
        </p:nvSpPr>
        <p:spPr>
          <a:xfrm>
            <a:off x="3042812" y="4353797"/>
            <a:ext cx="1485900" cy="215900"/>
          </a:xfrm>
          <a:prstGeom prst="rect">
            <a:avLst/>
          </a:prstGeom>
          <a:solidFill>
            <a:srgbClr val="FFFF00"/>
          </a:solidFill>
        </p:spPr>
        <p:txBody>
          <a:bodyPr vert="horz" wrap="square" lIns="0" tIns="635" rIns="0" bIns="0" rtlCol="0">
            <a:spAutoFit/>
          </a:bodyPr>
          <a:lstStyle/>
          <a:p>
            <a:pPr>
              <a:lnSpc>
                <a:spcPct val="100000"/>
              </a:lnSpc>
              <a:spcBef>
                <a:spcPts val="5"/>
              </a:spcBef>
            </a:pPr>
            <a:r>
              <a:rPr sz="1400" b="1" i="1" spc="-125" dirty="0">
                <a:solidFill>
                  <a:srgbClr val="FF0000"/>
                </a:solidFill>
                <a:latin typeface="Verdana"/>
                <a:cs typeface="Verdana"/>
              </a:rPr>
              <a:t>false</a:t>
            </a:r>
            <a:r>
              <a:rPr sz="1400" b="1" i="1" spc="-80" dirty="0">
                <a:solidFill>
                  <a:srgbClr val="FF0000"/>
                </a:solidFill>
                <a:latin typeface="Verdana"/>
                <a:cs typeface="Verdana"/>
              </a:rPr>
              <a:t> </a:t>
            </a:r>
            <a:r>
              <a:rPr sz="1400" b="1" i="1" spc="-130" dirty="0">
                <a:solidFill>
                  <a:srgbClr val="FF0000"/>
                </a:solidFill>
                <a:latin typeface="Verdana"/>
                <a:cs typeface="Verdana"/>
              </a:rPr>
              <a:t>positive</a:t>
            </a:r>
            <a:r>
              <a:rPr sz="1400" b="1" i="1" spc="-75" dirty="0">
                <a:solidFill>
                  <a:srgbClr val="FF0000"/>
                </a:solidFill>
                <a:latin typeface="Verdana"/>
                <a:cs typeface="Verdana"/>
              </a:rPr>
              <a:t> </a:t>
            </a:r>
            <a:r>
              <a:rPr sz="1400" b="1" i="1" spc="-229" dirty="0">
                <a:solidFill>
                  <a:srgbClr val="FF0000"/>
                </a:solidFill>
                <a:latin typeface="Verdana"/>
                <a:cs typeface="Verdana"/>
              </a:rPr>
              <a:t>(FP)</a:t>
            </a:r>
            <a:endParaRPr sz="1400">
              <a:latin typeface="Verdana"/>
              <a:cs typeface="Verdana"/>
            </a:endParaRPr>
          </a:p>
        </p:txBody>
      </p:sp>
      <p:sp>
        <p:nvSpPr>
          <p:cNvPr id="8" name="object 8"/>
          <p:cNvSpPr txBox="1"/>
          <p:nvPr/>
        </p:nvSpPr>
        <p:spPr>
          <a:xfrm>
            <a:off x="5176708" y="1100937"/>
            <a:ext cx="844550" cy="215900"/>
          </a:xfrm>
          <a:prstGeom prst="rect">
            <a:avLst/>
          </a:prstGeom>
          <a:solidFill>
            <a:srgbClr val="FFFF00"/>
          </a:solidFill>
        </p:spPr>
        <p:txBody>
          <a:bodyPr vert="horz" wrap="square" lIns="0" tIns="1270" rIns="0" bIns="0" rtlCol="0">
            <a:spAutoFit/>
          </a:bodyPr>
          <a:lstStyle/>
          <a:p>
            <a:pPr>
              <a:lnSpc>
                <a:spcPct val="100000"/>
              </a:lnSpc>
              <a:spcBef>
                <a:spcPts val="10"/>
              </a:spcBef>
            </a:pPr>
            <a:r>
              <a:rPr sz="1400" b="1" i="1" spc="-55" dirty="0">
                <a:latin typeface="Verdana"/>
                <a:cs typeface="Verdana"/>
              </a:rPr>
              <a:t>accuracy</a:t>
            </a:r>
            <a:endParaRPr sz="1400">
              <a:latin typeface="Verdana"/>
              <a:cs typeface="Verdana"/>
            </a:endParaRPr>
          </a:p>
        </p:txBody>
      </p:sp>
      <p:sp>
        <p:nvSpPr>
          <p:cNvPr id="9" name="object 9"/>
          <p:cNvSpPr txBox="1"/>
          <p:nvPr/>
        </p:nvSpPr>
        <p:spPr>
          <a:xfrm>
            <a:off x="5234134" y="3206992"/>
            <a:ext cx="501650" cy="215900"/>
          </a:xfrm>
          <a:prstGeom prst="rect">
            <a:avLst/>
          </a:prstGeom>
          <a:solidFill>
            <a:srgbClr val="FFFF00"/>
          </a:solidFill>
        </p:spPr>
        <p:txBody>
          <a:bodyPr vert="horz" wrap="square" lIns="0" tIns="0" rIns="0" bIns="0" rtlCol="0">
            <a:spAutoFit/>
          </a:bodyPr>
          <a:lstStyle/>
          <a:p>
            <a:pPr>
              <a:lnSpc>
                <a:spcPts val="1670"/>
              </a:lnSpc>
            </a:pPr>
            <a:r>
              <a:rPr sz="1400" b="1" i="1" spc="-85" dirty="0">
                <a:latin typeface="Verdana"/>
                <a:cs typeface="Verdana"/>
              </a:rPr>
              <a:t>recall</a:t>
            </a:r>
            <a:endParaRPr sz="1400">
              <a:latin typeface="Verdana"/>
              <a:cs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79664-8225-4E9D-B0BF-5733CA5A584F}"/>
              </a:ext>
            </a:extLst>
          </p:cNvPr>
          <p:cNvSpPr txBox="1"/>
          <p:nvPr/>
        </p:nvSpPr>
        <p:spPr>
          <a:xfrm>
            <a:off x="2286000" y="1981331"/>
            <a:ext cx="4572000" cy="1754326"/>
          </a:xfrm>
          <a:prstGeom prst="rect">
            <a:avLst/>
          </a:prstGeom>
          <a:noFill/>
        </p:spPr>
        <p:txBody>
          <a:bodyPr wrap="square">
            <a:spAutoFit/>
          </a:bodyPr>
          <a:lstStyle/>
          <a:p>
            <a:r>
              <a:rPr lang="en-US" b="0" i="0" dirty="0">
                <a:solidFill>
                  <a:srgbClr val="040C28"/>
                </a:solidFill>
                <a:effectLst/>
                <a:latin typeface="Google Sans"/>
              </a:rPr>
              <a:t>A true positive is an outcome where the model correctly predicts the positive class</a:t>
            </a:r>
            <a:r>
              <a:rPr lang="en-US" b="0" i="0" dirty="0">
                <a:solidFill>
                  <a:srgbClr val="202124"/>
                </a:solidFill>
                <a:effectLst/>
                <a:latin typeface="Google Sans"/>
              </a:rPr>
              <a:t>. Similarly, a true negative is an outcome where the model correctly predicts the negative class. A false positive is an outcome where the model incorrectly predicts the positive class.</a:t>
            </a:r>
            <a:endParaRPr lang="en-US" dirty="0"/>
          </a:p>
        </p:txBody>
      </p:sp>
    </p:spTree>
    <p:extLst>
      <p:ext uri="{BB962C8B-B14F-4D97-AF65-F5344CB8AC3E}">
        <p14:creationId xmlns:p14="http://schemas.microsoft.com/office/powerpoint/2010/main" val="3845289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40" dirty="0"/>
              <a:t>Two</a:t>
            </a:r>
            <a:r>
              <a:rPr spc="-190" dirty="0"/>
              <a:t> </a:t>
            </a:r>
            <a:r>
              <a:rPr spc="-140" dirty="0"/>
              <a:t>groups:</a:t>
            </a:r>
            <a:r>
              <a:rPr spc="-190" dirty="0"/>
              <a:t> </a:t>
            </a:r>
            <a:r>
              <a:rPr spc="-125" dirty="0"/>
              <a:t>Blue</a:t>
            </a:r>
            <a:r>
              <a:rPr spc="-185" dirty="0"/>
              <a:t> </a:t>
            </a:r>
            <a:r>
              <a:rPr spc="95" dirty="0"/>
              <a:t>and</a:t>
            </a:r>
            <a:r>
              <a:rPr spc="-200" dirty="0"/>
              <a:t> </a:t>
            </a:r>
            <a:r>
              <a:rPr spc="-10" dirty="0"/>
              <a:t>Orange</a:t>
            </a:r>
          </a:p>
        </p:txBody>
      </p:sp>
      <p:pic>
        <p:nvPicPr>
          <p:cNvPr id="3" name="object 3"/>
          <p:cNvPicPr/>
          <p:nvPr/>
        </p:nvPicPr>
        <p:blipFill>
          <a:blip r:embed="rId2" cstate="print"/>
          <a:stretch>
            <a:fillRect/>
          </a:stretch>
        </p:blipFill>
        <p:spPr>
          <a:xfrm>
            <a:off x="340359" y="2001415"/>
            <a:ext cx="8290560" cy="3206115"/>
          </a:xfrm>
          <a:prstGeom prst="rect">
            <a:avLst/>
          </a:prstGeom>
        </p:spPr>
      </p:pic>
      <p:sp>
        <p:nvSpPr>
          <p:cNvPr id="4" name="object 4"/>
          <p:cNvSpPr txBox="1"/>
          <p:nvPr/>
        </p:nvSpPr>
        <p:spPr>
          <a:xfrm>
            <a:off x="707390" y="1104900"/>
            <a:ext cx="6546850" cy="33020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Verdana"/>
                <a:cs typeface="Verdana"/>
              </a:rPr>
              <a:t>How</a:t>
            </a:r>
            <a:r>
              <a:rPr sz="2000" spc="-145" dirty="0">
                <a:latin typeface="Verdana"/>
                <a:cs typeface="Verdana"/>
              </a:rPr>
              <a:t> </a:t>
            </a:r>
            <a:r>
              <a:rPr sz="2000" spc="-55" dirty="0">
                <a:latin typeface="Verdana"/>
                <a:cs typeface="Verdana"/>
              </a:rPr>
              <a:t>should</a:t>
            </a:r>
            <a:r>
              <a:rPr sz="2000" spc="-140" dirty="0">
                <a:latin typeface="Verdana"/>
                <a:cs typeface="Verdana"/>
              </a:rPr>
              <a:t> </a:t>
            </a:r>
            <a:r>
              <a:rPr sz="2000" spc="60" dirty="0">
                <a:latin typeface="Verdana"/>
                <a:cs typeface="Verdana"/>
              </a:rPr>
              <a:t>we</a:t>
            </a:r>
            <a:r>
              <a:rPr sz="2000" spc="-145" dirty="0">
                <a:latin typeface="Verdana"/>
                <a:cs typeface="Verdana"/>
              </a:rPr>
              <a:t> </a:t>
            </a:r>
            <a:r>
              <a:rPr sz="2000" spc="-95" dirty="0">
                <a:latin typeface="Verdana"/>
                <a:cs typeface="Verdana"/>
              </a:rPr>
              <a:t>set</a:t>
            </a:r>
            <a:r>
              <a:rPr sz="2000" spc="-150" dirty="0">
                <a:latin typeface="Verdana"/>
                <a:cs typeface="Verdana"/>
              </a:rPr>
              <a:t> </a:t>
            </a:r>
            <a:r>
              <a:rPr sz="2000" spc="-20" dirty="0">
                <a:latin typeface="Verdana"/>
                <a:cs typeface="Verdana"/>
              </a:rPr>
              <a:t>the</a:t>
            </a:r>
            <a:r>
              <a:rPr sz="2000" spc="-145" dirty="0">
                <a:latin typeface="Verdana"/>
                <a:cs typeface="Verdana"/>
              </a:rPr>
              <a:t> </a:t>
            </a:r>
            <a:r>
              <a:rPr sz="2000" spc="-90" dirty="0">
                <a:latin typeface="Verdana"/>
                <a:cs typeface="Verdana"/>
              </a:rPr>
              <a:t>thresholds</a:t>
            </a:r>
            <a:r>
              <a:rPr sz="2000" spc="-145" dirty="0">
                <a:latin typeface="Verdana"/>
                <a:cs typeface="Verdana"/>
              </a:rPr>
              <a:t> </a:t>
            </a:r>
            <a:r>
              <a:rPr sz="2000" spc="-80" dirty="0">
                <a:latin typeface="Verdana"/>
                <a:cs typeface="Verdana"/>
              </a:rPr>
              <a:t>for</a:t>
            </a:r>
            <a:r>
              <a:rPr sz="2000" spc="-145" dirty="0">
                <a:latin typeface="Verdana"/>
                <a:cs typeface="Verdana"/>
              </a:rPr>
              <a:t> </a:t>
            </a:r>
            <a:r>
              <a:rPr sz="2000" spc="-20" dirty="0">
                <a:latin typeface="Verdana"/>
                <a:cs typeface="Verdana"/>
              </a:rPr>
              <a:t>the</a:t>
            </a:r>
            <a:r>
              <a:rPr sz="2000" spc="-145" dirty="0">
                <a:latin typeface="Verdana"/>
                <a:cs typeface="Verdana"/>
              </a:rPr>
              <a:t> </a:t>
            </a:r>
            <a:r>
              <a:rPr sz="2000" dirty="0">
                <a:latin typeface="Verdana"/>
                <a:cs typeface="Verdana"/>
              </a:rPr>
              <a:t>two</a:t>
            </a:r>
            <a:r>
              <a:rPr sz="2000" spc="-145" dirty="0">
                <a:latin typeface="Verdana"/>
                <a:cs typeface="Verdana"/>
              </a:rPr>
              <a:t> </a:t>
            </a:r>
            <a:r>
              <a:rPr sz="2000" spc="-10" dirty="0">
                <a:latin typeface="Verdana"/>
                <a:cs typeface="Verdana"/>
              </a:rPr>
              <a:t>groups?</a:t>
            </a:r>
            <a:endParaRPr sz="20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fld id="{81D60167-4931-47E6-BA6A-407CBD079E47}" type="slidenum">
              <a:rPr spc="-25" dirty="0"/>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8" y="20436"/>
            <a:ext cx="6715759" cy="452119"/>
          </a:xfrm>
          <a:prstGeom prst="rect">
            <a:avLst/>
          </a:prstGeom>
        </p:spPr>
        <p:txBody>
          <a:bodyPr vert="horz" wrap="square" lIns="0" tIns="12700" rIns="0" bIns="0" rtlCol="0">
            <a:spAutoFit/>
          </a:bodyPr>
          <a:lstStyle/>
          <a:p>
            <a:pPr marL="12700">
              <a:lnSpc>
                <a:spcPct val="100000"/>
              </a:lnSpc>
              <a:spcBef>
                <a:spcPts val="100"/>
              </a:spcBef>
            </a:pPr>
            <a:r>
              <a:rPr spc="-55" dirty="0"/>
              <a:t>Equal</a:t>
            </a:r>
            <a:r>
              <a:rPr spc="-145" dirty="0"/>
              <a:t> </a:t>
            </a:r>
            <a:r>
              <a:rPr spc="-100" dirty="0"/>
              <a:t>Treatment</a:t>
            </a:r>
            <a:r>
              <a:rPr spc="-145" dirty="0"/>
              <a:t> </a:t>
            </a:r>
            <a:r>
              <a:rPr spc="-100" dirty="0"/>
              <a:t>(Color-</a:t>
            </a:r>
            <a:r>
              <a:rPr spc="-130" dirty="0"/>
              <a:t>Blindness)</a:t>
            </a:r>
          </a:p>
        </p:txBody>
      </p:sp>
      <p:pic>
        <p:nvPicPr>
          <p:cNvPr id="3" name="object 3"/>
          <p:cNvPicPr/>
          <p:nvPr/>
        </p:nvPicPr>
        <p:blipFill>
          <a:blip r:embed="rId2" cstate="print"/>
          <a:stretch>
            <a:fillRect/>
          </a:stretch>
        </p:blipFill>
        <p:spPr>
          <a:xfrm>
            <a:off x="410527" y="1947440"/>
            <a:ext cx="8209597" cy="3206115"/>
          </a:xfrm>
          <a:prstGeom prst="rect">
            <a:avLst/>
          </a:prstGeom>
        </p:spPr>
      </p:pic>
      <p:sp>
        <p:nvSpPr>
          <p:cNvPr id="4" name="object 4"/>
          <p:cNvSpPr txBox="1"/>
          <p:nvPr/>
        </p:nvSpPr>
        <p:spPr>
          <a:xfrm>
            <a:off x="19216" y="561445"/>
            <a:ext cx="57645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Verdana"/>
                <a:cs typeface="Verdana"/>
              </a:rPr>
              <a:t>We</a:t>
            </a:r>
            <a:r>
              <a:rPr sz="2000" spc="-105" dirty="0">
                <a:latin typeface="Verdana"/>
                <a:cs typeface="Verdana"/>
              </a:rPr>
              <a:t> </a:t>
            </a:r>
            <a:r>
              <a:rPr sz="2000" dirty="0">
                <a:latin typeface="Verdana"/>
                <a:cs typeface="Verdana"/>
              </a:rPr>
              <a:t>don’t</a:t>
            </a:r>
            <a:r>
              <a:rPr sz="2000" spc="-110" dirty="0">
                <a:latin typeface="Verdana"/>
                <a:cs typeface="Verdana"/>
              </a:rPr>
              <a:t> </a:t>
            </a:r>
            <a:r>
              <a:rPr sz="2000" spc="-40" dirty="0">
                <a:latin typeface="Verdana"/>
                <a:cs typeface="Verdana"/>
              </a:rPr>
              <a:t>look</a:t>
            </a:r>
            <a:r>
              <a:rPr sz="2000" spc="-110" dirty="0">
                <a:latin typeface="Verdana"/>
                <a:cs typeface="Verdana"/>
              </a:rPr>
              <a:t> </a:t>
            </a:r>
            <a:r>
              <a:rPr sz="2000" dirty="0">
                <a:latin typeface="Verdana"/>
                <a:cs typeface="Verdana"/>
              </a:rPr>
              <a:t>at</a:t>
            </a:r>
            <a:r>
              <a:rPr sz="2000" spc="-110" dirty="0">
                <a:latin typeface="Verdana"/>
                <a:cs typeface="Verdana"/>
              </a:rPr>
              <a:t> </a:t>
            </a:r>
            <a:r>
              <a:rPr sz="2000" spc="-30" dirty="0">
                <a:latin typeface="Verdana"/>
                <a:cs typeface="Verdana"/>
              </a:rPr>
              <a:t>color,</a:t>
            </a:r>
            <a:r>
              <a:rPr sz="2000" spc="-110" dirty="0">
                <a:latin typeface="Verdana"/>
                <a:cs typeface="Verdana"/>
              </a:rPr>
              <a:t> </a:t>
            </a:r>
            <a:r>
              <a:rPr sz="2000" spc="-95" dirty="0">
                <a:latin typeface="Verdana"/>
                <a:cs typeface="Verdana"/>
              </a:rPr>
              <a:t>set</a:t>
            </a:r>
            <a:r>
              <a:rPr sz="2000" spc="-110" dirty="0">
                <a:latin typeface="Verdana"/>
                <a:cs typeface="Verdana"/>
              </a:rPr>
              <a:t> </a:t>
            </a:r>
            <a:r>
              <a:rPr sz="2000" spc="-20" dirty="0">
                <a:latin typeface="Verdana"/>
                <a:cs typeface="Verdana"/>
              </a:rPr>
              <a:t>the</a:t>
            </a:r>
            <a:r>
              <a:rPr sz="2000" spc="-105" dirty="0">
                <a:latin typeface="Verdana"/>
                <a:cs typeface="Verdana"/>
              </a:rPr>
              <a:t> </a:t>
            </a:r>
            <a:r>
              <a:rPr sz="2000" b="1" spc="-170" dirty="0">
                <a:latin typeface="Verdana"/>
                <a:cs typeface="Verdana"/>
              </a:rPr>
              <a:t>same</a:t>
            </a:r>
            <a:r>
              <a:rPr sz="2000" b="1" spc="-75" dirty="0">
                <a:latin typeface="Verdana"/>
                <a:cs typeface="Verdana"/>
              </a:rPr>
              <a:t> </a:t>
            </a:r>
            <a:r>
              <a:rPr sz="2000" b="1" spc="-185" dirty="0">
                <a:latin typeface="Verdana"/>
                <a:cs typeface="Verdana"/>
              </a:rPr>
              <a:t>threshold.</a:t>
            </a:r>
            <a:endParaRPr sz="2000" dirty="0">
              <a:latin typeface="Verdana"/>
              <a:cs typeface="Verdana"/>
            </a:endParaRPr>
          </a:p>
        </p:txBody>
      </p:sp>
      <p:sp>
        <p:nvSpPr>
          <p:cNvPr id="5" name="object 5"/>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23</a:t>
            </a:r>
            <a:endParaRPr sz="90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55" dirty="0"/>
              <a:t>Equal</a:t>
            </a:r>
            <a:r>
              <a:rPr spc="-145" dirty="0"/>
              <a:t> </a:t>
            </a:r>
            <a:r>
              <a:rPr spc="-100" dirty="0"/>
              <a:t>Treatment</a:t>
            </a:r>
            <a:r>
              <a:rPr spc="-145" dirty="0"/>
              <a:t> </a:t>
            </a:r>
            <a:r>
              <a:rPr spc="-100" dirty="0"/>
              <a:t>(Color-</a:t>
            </a:r>
            <a:r>
              <a:rPr spc="-130" dirty="0"/>
              <a:t>Blindness)</a:t>
            </a:r>
          </a:p>
        </p:txBody>
      </p:sp>
      <p:grpSp>
        <p:nvGrpSpPr>
          <p:cNvPr id="3" name="object 3"/>
          <p:cNvGrpSpPr/>
          <p:nvPr/>
        </p:nvGrpSpPr>
        <p:grpSpPr>
          <a:xfrm>
            <a:off x="354402" y="1780748"/>
            <a:ext cx="8554720" cy="3373120"/>
            <a:chOff x="354402" y="1780748"/>
            <a:chExt cx="8554720" cy="3373120"/>
          </a:xfrm>
        </p:grpSpPr>
        <p:pic>
          <p:nvPicPr>
            <p:cNvPr id="4" name="object 4"/>
            <p:cNvPicPr/>
            <p:nvPr/>
          </p:nvPicPr>
          <p:blipFill>
            <a:blip r:embed="rId2" cstate="print"/>
            <a:stretch>
              <a:fillRect/>
            </a:stretch>
          </p:blipFill>
          <p:spPr>
            <a:xfrm>
              <a:off x="410527" y="1947439"/>
              <a:ext cx="8209597" cy="3206115"/>
            </a:xfrm>
            <a:prstGeom prst="rect">
              <a:avLst/>
            </a:prstGeom>
          </p:spPr>
        </p:pic>
        <p:pic>
          <p:nvPicPr>
            <p:cNvPr id="5" name="object 5"/>
            <p:cNvPicPr/>
            <p:nvPr/>
          </p:nvPicPr>
          <p:blipFill>
            <a:blip r:embed="rId3" cstate="print"/>
            <a:stretch>
              <a:fillRect/>
            </a:stretch>
          </p:blipFill>
          <p:spPr>
            <a:xfrm>
              <a:off x="807719" y="1780748"/>
              <a:ext cx="7707630" cy="1576069"/>
            </a:xfrm>
            <a:prstGeom prst="rect">
              <a:avLst/>
            </a:prstGeom>
          </p:spPr>
        </p:pic>
        <p:sp>
          <p:nvSpPr>
            <p:cNvPr id="6" name="object 6"/>
            <p:cNvSpPr/>
            <p:nvPr/>
          </p:nvSpPr>
          <p:spPr>
            <a:xfrm>
              <a:off x="360752"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7" name="object 7"/>
            <p:cNvSpPr/>
            <p:nvPr/>
          </p:nvSpPr>
          <p:spPr>
            <a:xfrm>
              <a:off x="8455630"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8" name="object 8"/>
            <p:cNvSpPr/>
            <p:nvPr/>
          </p:nvSpPr>
          <p:spPr>
            <a:xfrm>
              <a:off x="8455630"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grpSp>
      <p:sp>
        <p:nvSpPr>
          <p:cNvPr id="9" name="object 9"/>
          <p:cNvSpPr txBox="1"/>
          <p:nvPr/>
        </p:nvSpPr>
        <p:spPr>
          <a:xfrm>
            <a:off x="707390" y="1013459"/>
            <a:ext cx="57645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Verdana"/>
                <a:cs typeface="Verdana"/>
              </a:rPr>
              <a:t>We</a:t>
            </a:r>
            <a:r>
              <a:rPr sz="2000" spc="-105" dirty="0">
                <a:latin typeface="Verdana"/>
                <a:cs typeface="Verdana"/>
              </a:rPr>
              <a:t> </a:t>
            </a:r>
            <a:r>
              <a:rPr sz="2000" dirty="0">
                <a:latin typeface="Verdana"/>
                <a:cs typeface="Verdana"/>
              </a:rPr>
              <a:t>don’t</a:t>
            </a:r>
            <a:r>
              <a:rPr sz="2000" spc="-110" dirty="0">
                <a:latin typeface="Verdana"/>
                <a:cs typeface="Verdana"/>
              </a:rPr>
              <a:t> </a:t>
            </a:r>
            <a:r>
              <a:rPr sz="2000" spc="-40" dirty="0">
                <a:latin typeface="Verdana"/>
                <a:cs typeface="Verdana"/>
              </a:rPr>
              <a:t>look</a:t>
            </a:r>
            <a:r>
              <a:rPr sz="2000" spc="-110" dirty="0">
                <a:latin typeface="Verdana"/>
                <a:cs typeface="Verdana"/>
              </a:rPr>
              <a:t> </a:t>
            </a:r>
            <a:r>
              <a:rPr sz="2000" dirty="0">
                <a:latin typeface="Verdana"/>
                <a:cs typeface="Verdana"/>
              </a:rPr>
              <a:t>at</a:t>
            </a:r>
            <a:r>
              <a:rPr sz="2000" spc="-110" dirty="0">
                <a:latin typeface="Verdana"/>
                <a:cs typeface="Verdana"/>
              </a:rPr>
              <a:t> </a:t>
            </a:r>
            <a:r>
              <a:rPr sz="2000" spc="-30" dirty="0">
                <a:latin typeface="Verdana"/>
                <a:cs typeface="Verdana"/>
              </a:rPr>
              <a:t>color,</a:t>
            </a:r>
            <a:r>
              <a:rPr sz="2000" spc="-110" dirty="0">
                <a:latin typeface="Verdana"/>
                <a:cs typeface="Verdana"/>
              </a:rPr>
              <a:t> </a:t>
            </a:r>
            <a:r>
              <a:rPr sz="2000" spc="-95" dirty="0">
                <a:latin typeface="Verdana"/>
                <a:cs typeface="Verdana"/>
              </a:rPr>
              <a:t>set</a:t>
            </a:r>
            <a:r>
              <a:rPr sz="2000" spc="-110" dirty="0">
                <a:latin typeface="Verdana"/>
                <a:cs typeface="Verdana"/>
              </a:rPr>
              <a:t> </a:t>
            </a:r>
            <a:r>
              <a:rPr sz="2000" spc="-20" dirty="0">
                <a:latin typeface="Verdana"/>
                <a:cs typeface="Verdana"/>
              </a:rPr>
              <a:t>the</a:t>
            </a:r>
            <a:r>
              <a:rPr sz="2000" spc="-105" dirty="0">
                <a:latin typeface="Verdana"/>
                <a:cs typeface="Verdana"/>
              </a:rPr>
              <a:t> </a:t>
            </a:r>
            <a:r>
              <a:rPr sz="2000" b="1" spc="-170" dirty="0">
                <a:latin typeface="Verdana"/>
                <a:cs typeface="Verdana"/>
              </a:rPr>
              <a:t>same</a:t>
            </a:r>
            <a:r>
              <a:rPr sz="2000" b="1" spc="-75" dirty="0">
                <a:latin typeface="Verdana"/>
                <a:cs typeface="Verdana"/>
              </a:rPr>
              <a:t> </a:t>
            </a:r>
            <a:r>
              <a:rPr sz="2000" b="1" spc="-185" dirty="0">
                <a:latin typeface="Verdana"/>
                <a:cs typeface="Verdana"/>
              </a:rPr>
              <a:t>threshold.</a:t>
            </a:r>
            <a:endParaRPr sz="2000">
              <a:latin typeface="Verdana"/>
              <a:cs typeface="Verdana"/>
            </a:endParaRPr>
          </a:p>
        </p:txBody>
      </p:sp>
      <p:sp>
        <p:nvSpPr>
          <p:cNvPr id="10" name="object 10"/>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23</a:t>
            </a:r>
            <a:endParaRPr sz="900">
              <a:latin typeface="Arial MT"/>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Equal</a:t>
            </a:r>
            <a:r>
              <a:rPr spc="-145" dirty="0"/>
              <a:t> </a:t>
            </a:r>
            <a:r>
              <a:rPr spc="-100" dirty="0"/>
              <a:t>Treatment</a:t>
            </a:r>
            <a:r>
              <a:rPr spc="-145" dirty="0"/>
              <a:t> </a:t>
            </a:r>
            <a:r>
              <a:rPr spc="-100" dirty="0"/>
              <a:t>(Color-</a:t>
            </a:r>
            <a:r>
              <a:rPr spc="-130" dirty="0"/>
              <a:t>Blindness)</a:t>
            </a:r>
          </a:p>
        </p:txBody>
      </p:sp>
      <p:grpSp>
        <p:nvGrpSpPr>
          <p:cNvPr id="3" name="object 3"/>
          <p:cNvGrpSpPr/>
          <p:nvPr/>
        </p:nvGrpSpPr>
        <p:grpSpPr>
          <a:xfrm>
            <a:off x="354402" y="1685978"/>
            <a:ext cx="8554720" cy="3750310"/>
            <a:chOff x="354402" y="1685978"/>
            <a:chExt cx="8554720" cy="3750310"/>
          </a:xfrm>
        </p:grpSpPr>
        <p:pic>
          <p:nvPicPr>
            <p:cNvPr id="4" name="object 4"/>
            <p:cNvPicPr/>
            <p:nvPr/>
          </p:nvPicPr>
          <p:blipFill>
            <a:blip r:embed="rId2" cstate="print"/>
            <a:stretch>
              <a:fillRect/>
            </a:stretch>
          </p:blipFill>
          <p:spPr>
            <a:xfrm>
              <a:off x="410527" y="1947439"/>
              <a:ext cx="8209597" cy="3206115"/>
            </a:xfrm>
            <a:prstGeom prst="rect">
              <a:avLst/>
            </a:prstGeom>
          </p:spPr>
        </p:pic>
        <p:pic>
          <p:nvPicPr>
            <p:cNvPr id="5" name="object 5"/>
            <p:cNvPicPr/>
            <p:nvPr/>
          </p:nvPicPr>
          <p:blipFill>
            <a:blip r:embed="rId3" cstate="print"/>
            <a:stretch>
              <a:fillRect/>
            </a:stretch>
          </p:blipFill>
          <p:spPr>
            <a:xfrm>
              <a:off x="807719" y="1780748"/>
              <a:ext cx="7707630" cy="1576069"/>
            </a:xfrm>
            <a:prstGeom prst="rect">
              <a:avLst/>
            </a:prstGeom>
          </p:spPr>
        </p:pic>
        <p:sp>
          <p:nvSpPr>
            <p:cNvPr id="6" name="object 6"/>
            <p:cNvSpPr/>
            <p:nvPr/>
          </p:nvSpPr>
          <p:spPr>
            <a:xfrm>
              <a:off x="360752"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7" name="object 7"/>
            <p:cNvSpPr/>
            <p:nvPr/>
          </p:nvSpPr>
          <p:spPr>
            <a:xfrm>
              <a:off x="8455630"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8" name="object 8"/>
            <p:cNvSpPr/>
            <p:nvPr/>
          </p:nvSpPr>
          <p:spPr>
            <a:xfrm>
              <a:off x="8455630"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9" name="object 9"/>
            <p:cNvSpPr/>
            <p:nvPr/>
          </p:nvSpPr>
          <p:spPr>
            <a:xfrm>
              <a:off x="2364058" y="1724078"/>
              <a:ext cx="1717675" cy="1633220"/>
            </a:xfrm>
            <a:custGeom>
              <a:avLst/>
              <a:gdLst/>
              <a:ahLst/>
              <a:cxnLst/>
              <a:rect l="l" t="t" r="r" b="b"/>
              <a:pathLst>
                <a:path w="1717675" h="1633220">
                  <a:moveTo>
                    <a:pt x="0" y="272129"/>
                  </a:moveTo>
                  <a:lnTo>
                    <a:pt x="4384" y="223213"/>
                  </a:lnTo>
                  <a:lnTo>
                    <a:pt x="17025" y="177174"/>
                  </a:lnTo>
                  <a:lnTo>
                    <a:pt x="37153" y="134780"/>
                  </a:lnTo>
                  <a:lnTo>
                    <a:pt x="64001" y="96799"/>
                  </a:lnTo>
                  <a:lnTo>
                    <a:pt x="96799" y="64001"/>
                  </a:lnTo>
                  <a:lnTo>
                    <a:pt x="134780" y="37153"/>
                  </a:lnTo>
                  <a:lnTo>
                    <a:pt x="177174" y="17025"/>
                  </a:lnTo>
                  <a:lnTo>
                    <a:pt x="223213" y="4384"/>
                  </a:lnTo>
                  <a:lnTo>
                    <a:pt x="272129" y="0"/>
                  </a:lnTo>
                  <a:lnTo>
                    <a:pt x="1445158" y="0"/>
                  </a:lnTo>
                  <a:lnTo>
                    <a:pt x="1494073" y="4384"/>
                  </a:lnTo>
                  <a:lnTo>
                    <a:pt x="1540112" y="17025"/>
                  </a:lnTo>
                  <a:lnTo>
                    <a:pt x="1582506" y="37153"/>
                  </a:lnTo>
                  <a:lnTo>
                    <a:pt x="1620487" y="64001"/>
                  </a:lnTo>
                  <a:lnTo>
                    <a:pt x="1653285" y="96799"/>
                  </a:lnTo>
                  <a:lnTo>
                    <a:pt x="1680133" y="134780"/>
                  </a:lnTo>
                  <a:lnTo>
                    <a:pt x="1700261" y="177174"/>
                  </a:lnTo>
                  <a:lnTo>
                    <a:pt x="1712902" y="223213"/>
                  </a:lnTo>
                  <a:lnTo>
                    <a:pt x="1717287" y="272129"/>
                  </a:lnTo>
                  <a:lnTo>
                    <a:pt x="1717287" y="1360611"/>
                  </a:lnTo>
                  <a:lnTo>
                    <a:pt x="1712902" y="1409526"/>
                  </a:lnTo>
                  <a:lnTo>
                    <a:pt x="1700261" y="1455565"/>
                  </a:lnTo>
                  <a:lnTo>
                    <a:pt x="1680133" y="1497959"/>
                  </a:lnTo>
                  <a:lnTo>
                    <a:pt x="1653285" y="1535940"/>
                  </a:lnTo>
                  <a:lnTo>
                    <a:pt x="1620487" y="1568738"/>
                  </a:lnTo>
                  <a:lnTo>
                    <a:pt x="1582506" y="1595586"/>
                  </a:lnTo>
                  <a:lnTo>
                    <a:pt x="1540112" y="1615714"/>
                  </a:lnTo>
                  <a:lnTo>
                    <a:pt x="1494073" y="1628355"/>
                  </a:lnTo>
                  <a:lnTo>
                    <a:pt x="1445158" y="1632740"/>
                  </a:lnTo>
                  <a:lnTo>
                    <a:pt x="272129" y="1632740"/>
                  </a:lnTo>
                  <a:lnTo>
                    <a:pt x="223213" y="1628355"/>
                  </a:lnTo>
                  <a:lnTo>
                    <a:pt x="177174" y="1615714"/>
                  </a:lnTo>
                  <a:lnTo>
                    <a:pt x="134780" y="1595586"/>
                  </a:lnTo>
                  <a:lnTo>
                    <a:pt x="96799" y="1568738"/>
                  </a:lnTo>
                  <a:lnTo>
                    <a:pt x="64001" y="1535940"/>
                  </a:lnTo>
                  <a:lnTo>
                    <a:pt x="37153" y="1497959"/>
                  </a:lnTo>
                  <a:lnTo>
                    <a:pt x="17025" y="1455565"/>
                  </a:lnTo>
                  <a:lnTo>
                    <a:pt x="4384" y="1409526"/>
                  </a:lnTo>
                  <a:lnTo>
                    <a:pt x="0" y="1360611"/>
                  </a:lnTo>
                  <a:lnTo>
                    <a:pt x="0" y="272129"/>
                  </a:lnTo>
                  <a:close/>
                </a:path>
              </a:pathLst>
            </a:custGeom>
            <a:ln w="76200">
              <a:solidFill>
                <a:srgbClr val="FF0000"/>
              </a:solidFill>
            </a:ln>
          </p:spPr>
          <p:txBody>
            <a:bodyPr wrap="square" lIns="0" tIns="0" rIns="0" bIns="0" rtlCol="0"/>
            <a:lstStyle/>
            <a:p>
              <a:endParaRPr/>
            </a:p>
          </p:txBody>
        </p:sp>
        <p:sp>
          <p:nvSpPr>
            <p:cNvPr id="10" name="object 10"/>
            <p:cNvSpPr/>
            <p:nvPr/>
          </p:nvSpPr>
          <p:spPr>
            <a:xfrm>
              <a:off x="6618993" y="1752413"/>
              <a:ext cx="1717675" cy="1633220"/>
            </a:xfrm>
            <a:custGeom>
              <a:avLst/>
              <a:gdLst/>
              <a:ahLst/>
              <a:cxnLst/>
              <a:rect l="l" t="t" r="r" b="b"/>
              <a:pathLst>
                <a:path w="1717675" h="1633220">
                  <a:moveTo>
                    <a:pt x="0" y="272129"/>
                  </a:moveTo>
                  <a:lnTo>
                    <a:pt x="4384" y="223213"/>
                  </a:lnTo>
                  <a:lnTo>
                    <a:pt x="17025" y="177174"/>
                  </a:lnTo>
                  <a:lnTo>
                    <a:pt x="37153" y="134780"/>
                  </a:lnTo>
                  <a:lnTo>
                    <a:pt x="64001" y="96799"/>
                  </a:lnTo>
                  <a:lnTo>
                    <a:pt x="96799" y="64001"/>
                  </a:lnTo>
                  <a:lnTo>
                    <a:pt x="134780" y="37153"/>
                  </a:lnTo>
                  <a:lnTo>
                    <a:pt x="177174" y="17025"/>
                  </a:lnTo>
                  <a:lnTo>
                    <a:pt x="223213" y="4384"/>
                  </a:lnTo>
                  <a:lnTo>
                    <a:pt x="272129" y="0"/>
                  </a:lnTo>
                  <a:lnTo>
                    <a:pt x="1445158" y="0"/>
                  </a:lnTo>
                  <a:lnTo>
                    <a:pt x="1494073" y="4384"/>
                  </a:lnTo>
                  <a:lnTo>
                    <a:pt x="1540112" y="17025"/>
                  </a:lnTo>
                  <a:lnTo>
                    <a:pt x="1582506" y="37153"/>
                  </a:lnTo>
                  <a:lnTo>
                    <a:pt x="1620487" y="64001"/>
                  </a:lnTo>
                  <a:lnTo>
                    <a:pt x="1653285" y="96799"/>
                  </a:lnTo>
                  <a:lnTo>
                    <a:pt x="1680133" y="134780"/>
                  </a:lnTo>
                  <a:lnTo>
                    <a:pt x="1700261" y="177174"/>
                  </a:lnTo>
                  <a:lnTo>
                    <a:pt x="1712902" y="223213"/>
                  </a:lnTo>
                  <a:lnTo>
                    <a:pt x="1717287" y="272129"/>
                  </a:lnTo>
                  <a:lnTo>
                    <a:pt x="1717287" y="1360611"/>
                  </a:lnTo>
                  <a:lnTo>
                    <a:pt x="1712902" y="1409526"/>
                  </a:lnTo>
                  <a:lnTo>
                    <a:pt x="1700261" y="1455565"/>
                  </a:lnTo>
                  <a:lnTo>
                    <a:pt x="1680133" y="1497959"/>
                  </a:lnTo>
                  <a:lnTo>
                    <a:pt x="1653285" y="1535940"/>
                  </a:lnTo>
                  <a:lnTo>
                    <a:pt x="1620487" y="1568738"/>
                  </a:lnTo>
                  <a:lnTo>
                    <a:pt x="1582506" y="1595586"/>
                  </a:lnTo>
                  <a:lnTo>
                    <a:pt x="1540112" y="1615714"/>
                  </a:lnTo>
                  <a:lnTo>
                    <a:pt x="1494073" y="1628355"/>
                  </a:lnTo>
                  <a:lnTo>
                    <a:pt x="1445158" y="1632740"/>
                  </a:lnTo>
                  <a:lnTo>
                    <a:pt x="272129" y="1632740"/>
                  </a:lnTo>
                  <a:lnTo>
                    <a:pt x="223213" y="1628355"/>
                  </a:lnTo>
                  <a:lnTo>
                    <a:pt x="177174" y="1615714"/>
                  </a:lnTo>
                  <a:lnTo>
                    <a:pt x="134780" y="1595586"/>
                  </a:lnTo>
                  <a:lnTo>
                    <a:pt x="96799" y="1568738"/>
                  </a:lnTo>
                  <a:lnTo>
                    <a:pt x="64001" y="1535940"/>
                  </a:lnTo>
                  <a:lnTo>
                    <a:pt x="37153" y="1497959"/>
                  </a:lnTo>
                  <a:lnTo>
                    <a:pt x="17025" y="1455565"/>
                  </a:lnTo>
                  <a:lnTo>
                    <a:pt x="4384" y="1409526"/>
                  </a:lnTo>
                  <a:lnTo>
                    <a:pt x="0" y="1360611"/>
                  </a:lnTo>
                  <a:lnTo>
                    <a:pt x="0" y="272129"/>
                  </a:lnTo>
                  <a:close/>
                </a:path>
              </a:pathLst>
            </a:custGeom>
            <a:ln w="76200">
              <a:solidFill>
                <a:srgbClr val="FF0000"/>
              </a:solidFill>
            </a:ln>
          </p:spPr>
          <p:txBody>
            <a:bodyPr wrap="square" lIns="0" tIns="0" rIns="0" bIns="0" rtlCol="0"/>
            <a:lstStyle/>
            <a:p>
              <a:endParaRPr/>
            </a:p>
          </p:txBody>
        </p:sp>
        <p:sp>
          <p:nvSpPr>
            <p:cNvPr id="11" name="object 11"/>
            <p:cNvSpPr/>
            <p:nvPr/>
          </p:nvSpPr>
          <p:spPr>
            <a:xfrm>
              <a:off x="2224882" y="4626033"/>
              <a:ext cx="4694555" cy="772160"/>
            </a:xfrm>
            <a:custGeom>
              <a:avLst/>
              <a:gdLst/>
              <a:ahLst/>
              <a:cxnLst/>
              <a:rect l="l" t="t" r="r" b="b"/>
              <a:pathLst>
                <a:path w="4694555" h="772160">
                  <a:moveTo>
                    <a:pt x="4565604" y="0"/>
                  </a:moveTo>
                  <a:lnTo>
                    <a:pt x="128629" y="0"/>
                  </a:lnTo>
                  <a:lnTo>
                    <a:pt x="78561" y="10108"/>
                  </a:lnTo>
                  <a:lnTo>
                    <a:pt x="37674" y="37674"/>
                  </a:lnTo>
                  <a:lnTo>
                    <a:pt x="10108" y="78561"/>
                  </a:lnTo>
                  <a:lnTo>
                    <a:pt x="0" y="128629"/>
                  </a:lnTo>
                  <a:lnTo>
                    <a:pt x="0" y="643126"/>
                  </a:lnTo>
                  <a:lnTo>
                    <a:pt x="10108" y="693194"/>
                  </a:lnTo>
                  <a:lnTo>
                    <a:pt x="37674" y="734081"/>
                  </a:lnTo>
                  <a:lnTo>
                    <a:pt x="78561" y="761647"/>
                  </a:lnTo>
                  <a:lnTo>
                    <a:pt x="128629" y="771756"/>
                  </a:lnTo>
                  <a:lnTo>
                    <a:pt x="4565604" y="771756"/>
                  </a:lnTo>
                  <a:lnTo>
                    <a:pt x="4615672" y="761647"/>
                  </a:lnTo>
                  <a:lnTo>
                    <a:pt x="4656558" y="734081"/>
                  </a:lnTo>
                  <a:lnTo>
                    <a:pt x="4684125" y="693194"/>
                  </a:lnTo>
                  <a:lnTo>
                    <a:pt x="4694233" y="643126"/>
                  </a:lnTo>
                  <a:lnTo>
                    <a:pt x="4694233" y="128629"/>
                  </a:lnTo>
                  <a:lnTo>
                    <a:pt x="4684125" y="78561"/>
                  </a:lnTo>
                  <a:lnTo>
                    <a:pt x="4656558" y="37674"/>
                  </a:lnTo>
                  <a:lnTo>
                    <a:pt x="4615672" y="10108"/>
                  </a:lnTo>
                  <a:lnTo>
                    <a:pt x="4565604" y="0"/>
                  </a:lnTo>
                  <a:close/>
                </a:path>
              </a:pathLst>
            </a:custGeom>
            <a:solidFill>
              <a:srgbClr val="FFFFFF"/>
            </a:solidFill>
          </p:spPr>
          <p:txBody>
            <a:bodyPr wrap="square" lIns="0" tIns="0" rIns="0" bIns="0" rtlCol="0"/>
            <a:lstStyle/>
            <a:p>
              <a:endParaRPr/>
            </a:p>
          </p:txBody>
        </p:sp>
        <p:sp>
          <p:nvSpPr>
            <p:cNvPr id="12" name="object 12"/>
            <p:cNvSpPr/>
            <p:nvPr/>
          </p:nvSpPr>
          <p:spPr>
            <a:xfrm>
              <a:off x="2224882" y="4626033"/>
              <a:ext cx="4694555" cy="772160"/>
            </a:xfrm>
            <a:custGeom>
              <a:avLst/>
              <a:gdLst/>
              <a:ahLst/>
              <a:cxnLst/>
              <a:rect l="l" t="t" r="r" b="b"/>
              <a:pathLst>
                <a:path w="4694555" h="772160">
                  <a:moveTo>
                    <a:pt x="0" y="128629"/>
                  </a:moveTo>
                  <a:lnTo>
                    <a:pt x="10108" y="78561"/>
                  </a:lnTo>
                  <a:lnTo>
                    <a:pt x="37674" y="37674"/>
                  </a:lnTo>
                  <a:lnTo>
                    <a:pt x="78561" y="10108"/>
                  </a:lnTo>
                  <a:lnTo>
                    <a:pt x="128629" y="0"/>
                  </a:lnTo>
                  <a:lnTo>
                    <a:pt x="4565604" y="0"/>
                  </a:lnTo>
                  <a:lnTo>
                    <a:pt x="4615672" y="10108"/>
                  </a:lnTo>
                  <a:lnTo>
                    <a:pt x="4656558" y="37674"/>
                  </a:lnTo>
                  <a:lnTo>
                    <a:pt x="4684124" y="78561"/>
                  </a:lnTo>
                  <a:lnTo>
                    <a:pt x="4694233" y="128629"/>
                  </a:lnTo>
                  <a:lnTo>
                    <a:pt x="4694233" y="643126"/>
                  </a:lnTo>
                  <a:lnTo>
                    <a:pt x="4684124" y="693194"/>
                  </a:lnTo>
                  <a:lnTo>
                    <a:pt x="4656558" y="734081"/>
                  </a:lnTo>
                  <a:lnTo>
                    <a:pt x="4615672" y="761647"/>
                  </a:lnTo>
                  <a:lnTo>
                    <a:pt x="4565604" y="771756"/>
                  </a:lnTo>
                  <a:lnTo>
                    <a:pt x="128629" y="771756"/>
                  </a:lnTo>
                  <a:lnTo>
                    <a:pt x="78561" y="761647"/>
                  </a:lnTo>
                  <a:lnTo>
                    <a:pt x="37674" y="734081"/>
                  </a:lnTo>
                  <a:lnTo>
                    <a:pt x="10108" y="693194"/>
                  </a:lnTo>
                  <a:lnTo>
                    <a:pt x="0" y="643126"/>
                  </a:lnTo>
                  <a:lnTo>
                    <a:pt x="0" y="128629"/>
                  </a:lnTo>
                  <a:close/>
                </a:path>
              </a:pathLst>
            </a:custGeom>
            <a:ln w="76200">
              <a:solidFill>
                <a:srgbClr val="FF0000"/>
              </a:solidFill>
            </a:ln>
          </p:spPr>
          <p:txBody>
            <a:bodyPr wrap="square" lIns="0" tIns="0" rIns="0" bIns="0" rtlCol="0"/>
            <a:lstStyle/>
            <a:p>
              <a:endParaRPr/>
            </a:p>
          </p:txBody>
        </p:sp>
      </p:grpSp>
      <p:sp>
        <p:nvSpPr>
          <p:cNvPr id="13" name="object 13"/>
          <p:cNvSpPr txBox="1"/>
          <p:nvPr/>
        </p:nvSpPr>
        <p:spPr>
          <a:xfrm>
            <a:off x="707390" y="1013459"/>
            <a:ext cx="576453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Verdana"/>
                <a:cs typeface="Verdana"/>
              </a:rPr>
              <a:t>We</a:t>
            </a:r>
            <a:r>
              <a:rPr sz="2000" spc="-105" dirty="0">
                <a:latin typeface="Verdana"/>
                <a:cs typeface="Verdana"/>
              </a:rPr>
              <a:t> </a:t>
            </a:r>
            <a:r>
              <a:rPr sz="2000" dirty="0">
                <a:latin typeface="Verdana"/>
                <a:cs typeface="Verdana"/>
              </a:rPr>
              <a:t>don’t</a:t>
            </a:r>
            <a:r>
              <a:rPr sz="2000" spc="-110" dirty="0">
                <a:latin typeface="Verdana"/>
                <a:cs typeface="Verdana"/>
              </a:rPr>
              <a:t> </a:t>
            </a:r>
            <a:r>
              <a:rPr sz="2000" spc="-40" dirty="0">
                <a:latin typeface="Verdana"/>
                <a:cs typeface="Verdana"/>
              </a:rPr>
              <a:t>look</a:t>
            </a:r>
            <a:r>
              <a:rPr sz="2000" spc="-110" dirty="0">
                <a:latin typeface="Verdana"/>
                <a:cs typeface="Verdana"/>
              </a:rPr>
              <a:t> </a:t>
            </a:r>
            <a:r>
              <a:rPr sz="2000" dirty="0">
                <a:latin typeface="Verdana"/>
                <a:cs typeface="Verdana"/>
              </a:rPr>
              <a:t>at</a:t>
            </a:r>
            <a:r>
              <a:rPr sz="2000" spc="-110" dirty="0">
                <a:latin typeface="Verdana"/>
                <a:cs typeface="Verdana"/>
              </a:rPr>
              <a:t> </a:t>
            </a:r>
            <a:r>
              <a:rPr sz="2000" spc="-30" dirty="0">
                <a:latin typeface="Verdana"/>
                <a:cs typeface="Verdana"/>
              </a:rPr>
              <a:t>color,</a:t>
            </a:r>
            <a:r>
              <a:rPr sz="2000" spc="-110" dirty="0">
                <a:latin typeface="Verdana"/>
                <a:cs typeface="Verdana"/>
              </a:rPr>
              <a:t> </a:t>
            </a:r>
            <a:r>
              <a:rPr sz="2000" spc="-95" dirty="0">
                <a:latin typeface="Verdana"/>
                <a:cs typeface="Verdana"/>
              </a:rPr>
              <a:t>set</a:t>
            </a:r>
            <a:r>
              <a:rPr sz="2000" spc="-110" dirty="0">
                <a:latin typeface="Verdana"/>
                <a:cs typeface="Verdana"/>
              </a:rPr>
              <a:t> </a:t>
            </a:r>
            <a:r>
              <a:rPr sz="2000" spc="-20" dirty="0">
                <a:latin typeface="Verdana"/>
                <a:cs typeface="Verdana"/>
              </a:rPr>
              <a:t>the</a:t>
            </a:r>
            <a:r>
              <a:rPr sz="2000" spc="-105" dirty="0">
                <a:latin typeface="Verdana"/>
                <a:cs typeface="Verdana"/>
              </a:rPr>
              <a:t> </a:t>
            </a:r>
            <a:r>
              <a:rPr sz="2000" b="1" spc="-170" dirty="0">
                <a:latin typeface="Verdana"/>
                <a:cs typeface="Verdana"/>
              </a:rPr>
              <a:t>same</a:t>
            </a:r>
            <a:r>
              <a:rPr sz="2000" b="1" spc="-75" dirty="0">
                <a:latin typeface="Verdana"/>
                <a:cs typeface="Verdana"/>
              </a:rPr>
              <a:t> </a:t>
            </a:r>
            <a:r>
              <a:rPr sz="2000" b="1" spc="-185" dirty="0">
                <a:latin typeface="Verdana"/>
                <a:cs typeface="Verdana"/>
              </a:rPr>
              <a:t>threshold.</a:t>
            </a:r>
            <a:endParaRPr sz="2000">
              <a:latin typeface="Verdana"/>
              <a:cs typeface="Verdana"/>
            </a:endParaRPr>
          </a:p>
        </p:txBody>
      </p:sp>
      <p:sp>
        <p:nvSpPr>
          <p:cNvPr id="15" name="object 15"/>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23</a:t>
            </a:r>
            <a:endParaRPr sz="900">
              <a:latin typeface="Arial MT"/>
              <a:cs typeface="Arial MT"/>
            </a:endParaRPr>
          </a:p>
        </p:txBody>
      </p:sp>
      <p:sp>
        <p:nvSpPr>
          <p:cNvPr id="14" name="object 14"/>
          <p:cNvSpPr txBox="1"/>
          <p:nvPr/>
        </p:nvSpPr>
        <p:spPr>
          <a:xfrm>
            <a:off x="2341297" y="4723891"/>
            <a:ext cx="4411980" cy="568325"/>
          </a:xfrm>
          <a:prstGeom prst="rect">
            <a:avLst/>
          </a:prstGeom>
        </p:spPr>
        <p:txBody>
          <a:bodyPr vert="horz" wrap="square" lIns="0" tIns="26670" rIns="0" bIns="0" rtlCol="0">
            <a:spAutoFit/>
          </a:bodyPr>
          <a:lstStyle/>
          <a:p>
            <a:pPr marL="12700" marR="5080">
              <a:lnSpc>
                <a:spcPts val="2110"/>
              </a:lnSpc>
              <a:spcBef>
                <a:spcPts val="210"/>
              </a:spcBef>
            </a:pPr>
            <a:r>
              <a:rPr sz="1800" spc="-130" dirty="0">
                <a:latin typeface="Verdana"/>
                <a:cs typeface="Verdana"/>
              </a:rPr>
              <a:t>But</a:t>
            </a:r>
            <a:r>
              <a:rPr sz="1800" spc="-105" dirty="0">
                <a:latin typeface="Verdana"/>
                <a:cs typeface="Verdana"/>
              </a:rPr>
              <a:t> </a:t>
            </a:r>
            <a:r>
              <a:rPr sz="1800" dirty="0">
                <a:latin typeface="Verdana"/>
                <a:cs typeface="Verdana"/>
              </a:rPr>
              <a:t>what</a:t>
            </a:r>
            <a:r>
              <a:rPr sz="1800" spc="-100" dirty="0">
                <a:latin typeface="Verdana"/>
                <a:cs typeface="Verdana"/>
              </a:rPr>
              <a:t> </a:t>
            </a:r>
            <a:r>
              <a:rPr sz="1800" dirty="0">
                <a:latin typeface="Verdana"/>
                <a:cs typeface="Verdana"/>
              </a:rPr>
              <a:t>about</a:t>
            </a:r>
            <a:r>
              <a:rPr sz="1800" spc="-100" dirty="0">
                <a:latin typeface="Verdana"/>
                <a:cs typeface="Verdana"/>
              </a:rPr>
              <a:t> </a:t>
            </a:r>
            <a:r>
              <a:rPr sz="1800" b="1" spc="-95" dirty="0">
                <a:latin typeface="Verdana"/>
                <a:cs typeface="Verdana"/>
              </a:rPr>
              <a:t>impact</a:t>
            </a:r>
            <a:r>
              <a:rPr sz="1800" spc="-95" dirty="0">
                <a:latin typeface="Verdana"/>
                <a:cs typeface="Verdana"/>
              </a:rPr>
              <a:t>?</a:t>
            </a:r>
            <a:r>
              <a:rPr sz="1800" spc="-100" dirty="0">
                <a:latin typeface="Verdana"/>
                <a:cs typeface="Verdana"/>
              </a:rPr>
              <a:t> </a:t>
            </a:r>
            <a:r>
              <a:rPr sz="1800" spc="-10" dirty="0">
                <a:latin typeface="Verdana"/>
                <a:cs typeface="Verdana"/>
              </a:rPr>
              <a:t>Which</a:t>
            </a:r>
            <a:r>
              <a:rPr sz="1800" spc="-95" dirty="0">
                <a:latin typeface="Verdana"/>
                <a:cs typeface="Verdana"/>
              </a:rPr>
              <a:t> </a:t>
            </a:r>
            <a:r>
              <a:rPr sz="1800" dirty="0">
                <a:latin typeface="Verdana"/>
                <a:cs typeface="Verdana"/>
              </a:rPr>
              <a:t>group</a:t>
            </a:r>
            <a:r>
              <a:rPr sz="1800" spc="-105" dirty="0">
                <a:latin typeface="Verdana"/>
                <a:cs typeface="Verdana"/>
              </a:rPr>
              <a:t> </a:t>
            </a:r>
            <a:r>
              <a:rPr sz="1800" spc="-135" dirty="0">
                <a:latin typeface="Verdana"/>
                <a:cs typeface="Verdana"/>
              </a:rPr>
              <a:t>is </a:t>
            </a:r>
            <a:r>
              <a:rPr sz="1800" spc="-40" dirty="0">
                <a:latin typeface="Verdana"/>
                <a:cs typeface="Verdana"/>
              </a:rPr>
              <a:t>more</a:t>
            </a:r>
            <a:r>
              <a:rPr sz="1800" spc="-110" dirty="0">
                <a:latin typeface="Verdana"/>
                <a:cs typeface="Verdana"/>
              </a:rPr>
              <a:t> </a:t>
            </a:r>
            <a:r>
              <a:rPr sz="1800" spc="-105" dirty="0">
                <a:latin typeface="Verdana"/>
                <a:cs typeface="Verdana"/>
              </a:rPr>
              <a:t>likely</a:t>
            </a:r>
            <a:r>
              <a:rPr sz="1800" spc="-114" dirty="0">
                <a:latin typeface="Verdana"/>
                <a:cs typeface="Verdana"/>
              </a:rPr>
              <a:t> </a:t>
            </a:r>
            <a:r>
              <a:rPr sz="1800" spc="-10" dirty="0">
                <a:latin typeface="Verdana"/>
                <a:cs typeface="Verdana"/>
              </a:rPr>
              <a:t>to</a:t>
            </a:r>
            <a:r>
              <a:rPr sz="1800" spc="-114" dirty="0">
                <a:latin typeface="Verdana"/>
                <a:cs typeface="Verdana"/>
              </a:rPr>
              <a:t> </a:t>
            </a:r>
            <a:r>
              <a:rPr sz="1800" dirty="0">
                <a:latin typeface="Verdana"/>
                <a:cs typeface="Verdana"/>
              </a:rPr>
              <a:t>get</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loan?</a:t>
            </a:r>
            <a:endParaRPr sz="1800">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Group</a:t>
            </a:r>
            <a:r>
              <a:rPr spc="-125" dirty="0"/>
              <a:t> </a:t>
            </a:r>
            <a:r>
              <a:rPr spc="-65" dirty="0"/>
              <a:t>(Demographic/Statistical)</a:t>
            </a:r>
            <a:r>
              <a:rPr spc="-125" dirty="0"/>
              <a:t> </a:t>
            </a:r>
            <a:r>
              <a:rPr spc="-65" dirty="0"/>
              <a:t>Parity</a:t>
            </a:r>
          </a:p>
        </p:txBody>
      </p:sp>
      <p:pic>
        <p:nvPicPr>
          <p:cNvPr id="3" name="object 3"/>
          <p:cNvPicPr/>
          <p:nvPr/>
        </p:nvPicPr>
        <p:blipFill>
          <a:blip r:embed="rId2" cstate="print"/>
          <a:stretch>
            <a:fillRect/>
          </a:stretch>
        </p:blipFill>
        <p:spPr>
          <a:xfrm>
            <a:off x="410527" y="1946497"/>
            <a:ext cx="8209597" cy="3206114"/>
          </a:xfrm>
          <a:prstGeom prst="rect">
            <a:avLst/>
          </a:prstGeom>
        </p:spPr>
      </p:pic>
      <p:sp>
        <p:nvSpPr>
          <p:cNvPr id="4" name="object 4"/>
          <p:cNvSpPr txBox="1"/>
          <p:nvPr/>
        </p:nvSpPr>
        <p:spPr>
          <a:xfrm>
            <a:off x="707390" y="1013459"/>
            <a:ext cx="7457440" cy="635000"/>
          </a:xfrm>
          <a:prstGeom prst="rect">
            <a:avLst/>
          </a:prstGeom>
        </p:spPr>
        <p:txBody>
          <a:bodyPr vert="horz" wrap="square" lIns="0" tIns="12700" rIns="0" bIns="0" rtlCol="0">
            <a:spAutoFit/>
          </a:bodyPr>
          <a:lstStyle/>
          <a:p>
            <a:pPr marL="12700" marR="5080">
              <a:lnSpc>
                <a:spcPct val="100000"/>
              </a:lnSpc>
              <a:spcBef>
                <a:spcPts val="100"/>
              </a:spcBef>
            </a:pPr>
            <a:r>
              <a:rPr sz="2000" spc="-125" dirty="0">
                <a:latin typeface="Verdana"/>
                <a:cs typeface="Verdana"/>
              </a:rPr>
              <a:t>Set</a:t>
            </a:r>
            <a:r>
              <a:rPr sz="2000" spc="-114" dirty="0">
                <a:latin typeface="Verdana"/>
                <a:cs typeface="Verdana"/>
              </a:rPr>
              <a:t> </a:t>
            </a:r>
            <a:r>
              <a:rPr sz="2000" b="1" spc="-220" dirty="0">
                <a:latin typeface="Verdana"/>
                <a:cs typeface="Verdana"/>
              </a:rPr>
              <a:t>different</a:t>
            </a:r>
            <a:r>
              <a:rPr sz="2000" b="1" spc="-85" dirty="0">
                <a:latin typeface="Verdana"/>
                <a:cs typeface="Verdana"/>
              </a:rPr>
              <a:t> </a:t>
            </a:r>
            <a:r>
              <a:rPr sz="2000" b="1" spc="-229" dirty="0">
                <a:latin typeface="Verdana"/>
                <a:cs typeface="Verdana"/>
              </a:rPr>
              <a:t>thresholds</a:t>
            </a:r>
            <a:r>
              <a:rPr sz="2000" b="1" spc="-75" dirty="0">
                <a:latin typeface="Verdana"/>
                <a:cs typeface="Verdana"/>
              </a:rPr>
              <a:t> </a:t>
            </a:r>
            <a:r>
              <a:rPr sz="2000" spc="-95" dirty="0">
                <a:latin typeface="Verdana"/>
                <a:cs typeface="Verdana"/>
              </a:rPr>
              <a:t>so</a:t>
            </a:r>
            <a:r>
              <a:rPr sz="2000" spc="-110" dirty="0">
                <a:latin typeface="Verdana"/>
                <a:cs typeface="Verdana"/>
              </a:rPr>
              <a:t> </a:t>
            </a:r>
            <a:r>
              <a:rPr sz="2000" spc="-35" dirty="0">
                <a:latin typeface="Verdana"/>
                <a:cs typeface="Verdana"/>
              </a:rPr>
              <a:t>that</a:t>
            </a:r>
            <a:r>
              <a:rPr sz="2000" spc="-110" dirty="0">
                <a:latin typeface="Verdana"/>
                <a:cs typeface="Verdana"/>
              </a:rPr>
              <a:t> </a:t>
            </a:r>
            <a:r>
              <a:rPr sz="2000" spc="-55" dirty="0">
                <a:latin typeface="Verdana"/>
                <a:cs typeface="Verdana"/>
              </a:rPr>
              <a:t>groups</a:t>
            </a:r>
            <a:r>
              <a:rPr sz="2000" spc="-105" dirty="0">
                <a:latin typeface="Verdana"/>
                <a:cs typeface="Verdana"/>
              </a:rPr>
              <a:t> </a:t>
            </a:r>
            <a:r>
              <a:rPr sz="2000" dirty="0">
                <a:latin typeface="Verdana"/>
                <a:cs typeface="Verdana"/>
              </a:rPr>
              <a:t>have</a:t>
            </a:r>
            <a:r>
              <a:rPr sz="2000" spc="-105" dirty="0">
                <a:latin typeface="Verdana"/>
                <a:cs typeface="Verdana"/>
              </a:rPr>
              <a:t> </a:t>
            </a:r>
            <a:r>
              <a:rPr sz="2000" dirty="0">
                <a:latin typeface="Verdana"/>
                <a:cs typeface="Verdana"/>
              </a:rPr>
              <a:t>equal</a:t>
            </a:r>
            <a:r>
              <a:rPr sz="2000" spc="-105" dirty="0">
                <a:latin typeface="Verdana"/>
                <a:cs typeface="Verdana"/>
              </a:rPr>
              <a:t> </a:t>
            </a:r>
            <a:r>
              <a:rPr sz="2000" spc="110" dirty="0">
                <a:latin typeface="Verdana"/>
                <a:cs typeface="Verdana"/>
              </a:rPr>
              <a:t>chance</a:t>
            </a:r>
            <a:r>
              <a:rPr sz="2000" spc="-105" dirty="0">
                <a:latin typeface="Verdana"/>
                <a:cs typeface="Verdana"/>
              </a:rPr>
              <a:t> </a:t>
            </a:r>
            <a:r>
              <a:rPr sz="2000" spc="-25" dirty="0">
                <a:latin typeface="Verdana"/>
                <a:cs typeface="Verdana"/>
              </a:rPr>
              <a:t>of getting</a:t>
            </a:r>
            <a:r>
              <a:rPr sz="2000" spc="-125" dirty="0">
                <a:latin typeface="Verdana"/>
                <a:cs typeface="Verdana"/>
              </a:rPr>
              <a:t> </a:t>
            </a:r>
            <a:r>
              <a:rPr sz="2000" spc="155" dirty="0">
                <a:latin typeface="Verdana"/>
                <a:cs typeface="Verdana"/>
              </a:rPr>
              <a:t>a</a:t>
            </a:r>
            <a:r>
              <a:rPr sz="2000" spc="-135" dirty="0">
                <a:latin typeface="Verdana"/>
                <a:cs typeface="Verdana"/>
              </a:rPr>
              <a:t> </a:t>
            </a:r>
            <a:r>
              <a:rPr sz="2000" dirty="0">
                <a:latin typeface="Verdana"/>
                <a:cs typeface="Verdana"/>
              </a:rPr>
              <a:t>loan</a:t>
            </a:r>
            <a:r>
              <a:rPr sz="2000" spc="-120" dirty="0">
                <a:latin typeface="Verdana"/>
                <a:cs typeface="Verdana"/>
              </a:rPr>
              <a:t> </a:t>
            </a:r>
            <a:r>
              <a:rPr sz="2000" spc="-10" dirty="0">
                <a:latin typeface="Verdana"/>
                <a:cs typeface="Verdana"/>
              </a:rPr>
              <a:t>(</a:t>
            </a:r>
            <a:r>
              <a:rPr sz="2000" i="1" spc="-10" dirty="0">
                <a:latin typeface="Verdana"/>
                <a:cs typeface="Verdana"/>
              </a:rPr>
              <a:t>equal</a:t>
            </a:r>
            <a:r>
              <a:rPr sz="2000" i="1" spc="-130" dirty="0">
                <a:latin typeface="Verdana"/>
                <a:cs typeface="Verdana"/>
              </a:rPr>
              <a:t> </a:t>
            </a:r>
            <a:r>
              <a:rPr sz="2000" i="1" spc="-10" dirty="0">
                <a:latin typeface="Verdana"/>
                <a:cs typeface="Verdana"/>
              </a:rPr>
              <a:t>impact</a:t>
            </a:r>
            <a:r>
              <a:rPr sz="2000" spc="-10" dirty="0">
                <a:latin typeface="Verdana"/>
                <a:cs typeface="Verdana"/>
              </a:rPr>
              <a:t>)</a:t>
            </a:r>
            <a:endParaRPr sz="20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8517" y="4601"/>
            <a:ext cx="6715759" cy="452119"/>
          </a:xfrm>
          <a:prstGeom prst="rect">
            <a:avLst/>
          </a:prstGeom>
        </p:spPr>
        <p:txBody>
          <a:bodyPr vert="horz" wrap="square" lIns="0" tIns="12700" rIns="0" bIns="0" rtlCol="0">
            <a:spAutoFit/>
          </a:bodyPr>
          <a:lstStyle/>
          <a:p>
            <a:pPr marL="12700">
              <a:lnSpc>
                <a:spcPct val="100000"/>
              </a:lnSpc>
              <a:spcBef>
                <a:spcPts val="100"/>
              </a:spcBef>
            </a:pPr>
            <a:r>
              <a:rPr dirty="0"/>
              <a:t>Group</a:t>
            </a:r>
            <a:r>
              <a:rPr spc="-125" dirty="0"/>
              <a:t> </a:t>
            </a:r>
            <a:r>
              <a:rPr spc="-65" dirty="0"/>
              <a:t>(Demographic/Statistical)</a:t>
            </a:r>
            <a:r>
              <a:rPr spc="-125" dirty="0"/>
              <a:t> </a:t>
            </a:r>
            <a:r>
              <a:rPr spc="-65" dirty="0"/>
              <a:t>Parity</a:t>
            </a:r>
          </a:p>
        </p:txBody>
      </p:sp>
      <p:grpSp>
        <p:nvGrpSpPr>
          <p:cNvPr id="3" name="object 3"/>
          <p:cNvGrpSpPr/>
          <p:nvPr/>
        </p:nvGrpSpPr>
        <p:grpSpPr>
          <a:xfrm>
            <a:off x="67346" y="1779804"/>
            <a:ext cx="8759825" cy="3373120"/>
            <a:chOff x="67346" y="1779804"/>
            <a:chExt cx="8759825" cy="3373120"/>
          </a:xfrm>
        </p:grpSpPr>
        <p:pic>
          <p:nvPicPr>
            <p:cNvPr id="4" name="object 4"/>
            <p:cNvPicPr/>
            <p:nvPr/>
          </p:nvPicPr>
          <p:blipFill>
            <a:blip r:embed="rId2" cstate="print"/>
            <a:stretch>
              <a:fillRect/>
            </a:stretch>
          </p:blipFill>
          <p:spPr>
            <a:xfrm>
              <a:off x="410527" y="1946497"/>
              <a:ext cx="8209597" cy="3206114"/>
            </a:xfrm>
            <a:prstGeom prst="rect">
              <a:avLst/>
            </a:prstGeom>
          </p:spPr>
        </p:pic>
        <p:pic>
          <p:nvPicPr>
            <p:cNvPr id="5" name="object 5"/>
            <p:cNvPicPr/>
            <p:nvPr/>
          </p:nvPicPr>
          <p:blipFill>
            <a:blip r:embed="rId3" cstate="print"/>
            <a:stretch>
              <a:fillRect/>
            </a:stretch>
          </p:blipFill>
          <p:spPr>
            <a:xfrm>
              <a:off x="718185" y="1779804"/>
              <a:ext cx="7707630" cy="1576069"/>
            </a:xfrm>
            <a:prstGeom prst="rect">
              <a:avLst/>
            </a:prstGeom>
          </p:spPr>
        </p:pic>
        <p:sp>
          <p:nvSpPr>
            <p:cNvPr id="6" name="object 6"/>
            <p:cNvSpPr/>
            <p:nvPr/>
          </p:nvSpPr>
          <p:spPr>
            <a:xfrm>
              <a:off x="8373311"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7" name="object 7"/>
            <p:cNvSpPr/>
            <p:nvPr/>
          </p:nvSpPr>
          <p:spPr>
            <a:xfrm>
              <a:off x="8373311"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8" name="object 8"/>
            <p:cNvSpPr/>
            <p:nvPr/>
          </p:nvSpPr>
          <p:spPr>
            <a:xfrm>
              <a:off x="73696"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9" name="object 9"/>
            <p:cNvSpPr/>
            <p:nvPr/>
          </p:nvSpPr>
          <p:spPr>
            <a:xfrm>
              <a:off x="73696"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grpSp>
      <p:sp>
        <p:nvSpPr>
          <p:cNvPr id="10" name="object 10"/>
          <p:cNvSpPr txBox="1"/>
          <p:nvPr/>
        </p:nvSpPr>
        <p:spPr>
          <a:xfrm>
            <a:off x="140253" y="558998"/>
            <a:ext cx="7457440" cy="635000"/>
          </a:xfrm>
          <a:prstGeom prst="rect">
            <a:avLst/>
          </a:prstGeom>
        </p:spPr>
        <p:txBody>
          <a:bodyPr vert="horz" wrap="square" lIns="0" tIns="12700" rIns="0" bIns="0" rtlCol="0">
            <a:spAutoFit/>
          </a:bodyPr>
          <a:lstStyle/>
          <a:p>
            <a:pPr marL="12700" marR="5080">
              <a:lnSpc>
                <a:spcPct val="100000"/>
              </a:lnSpc>
              <a:spcBef>
                <a:spcPts val="100"/>
              </a:spcBef>
            </a:pPr>
            <a:r>
              <a:rPr sz="2000" spc="-125" dirty="0">
                <a:latin typeface="Verdana"/>
                <a:cs typeface="Verdana"/>
              </a:rPr>
              <a:t>Set</a:t>
            </a:r>
            <a:r>
              <a:rPr sz="2000" spc="-114" dirty="0">
                <a:latin typeface="Verdana"/>
                <a:cs typeface="Verdana"/>
              </a:rPr>
              <a:t> </a:t>
            </a:r>
            <a:r>
              <a:rPr sz="2000" b="1" spc="-220" dirty="0">
                <a:latin typeface="Verdana"/>
                <a:cs typeface="Verdana"/>
              </a:rPr>
              <a:t>different</a:t>
            </a:r>
            <a:r>
              <a:rPr sz="2000" b="1" spc="-85" dirty="0">
                <a:latin typeface="Verdana"/>
                <a:cs typeface="Verdana"/>
              </a:rPr>
              <a:t> </a:t>
            </a:r>
            <a:r>
              <a:rPr sz="2000" b="1" spc="-229" dirty="0">
                <a:latin typeface="Verdana"/>
                <a:cs typeface="Verdana"/>
              </a:rPr>
              <a:t>thresholds</a:t>
            </a:r>
            <a:r>
              <a:rPr sz="2000" b="1" spc="-75" dirty="0">
                <a:latin typeface="Verdana"/>
                <a:cs typeface="Verdana"/>
              </a:rPr>
              <a:t> </a:t>
            </a:r>
            <a:r>
              <a:rPr sz="2000" spc="-95" dirty="0">
                <a:latin typeface="Verdana"/>
                <a:cs typeface="Verdana"/>
              </a:rPr>
              <a:t>so</a:t>
            </a:r>
            <a:r>
              <a:rPr sz="2000" spc="-110" dirty="0">
                <a:latin typeface="Verdana"/>
                <a:cs typeface="Verdana"/>
              </a:rPr>
              <a:t> </a:t>
            </a:r>
            <a:r>
              <a:rPr sz="2000" spc="-35" dirty="0">
                <a:latin typeface="Verdana"/>
                <a:cs typeface="Verdana"/>
              </a:rPr>
              <a:t>that</a:t>
            </a:r>
            <a:r>
              <a:rPr sz="2000" spc="-110" dirty="0">
                <a:latin typeface="Verdana"/>
                <a:cs typeface="Verdana"/>
              </a:rPr>
              <a:t> </a:t>
            </a:r>
            <a:r>
              <a:rPr sz="2000" spc="-55" dirty="0">
                <a:latin typeface="Verdana"/>
                <a:cs typeface="Verdana"/>
              </a:rPr>
              <a:t>groups</a:t>
            </a:r>
            <a:r>
              <a:rPr sz="2000" spc="-105" dirty="0">
                <a:latin typeface="Verdana"/>
                <a:cs typeface="Verdana"/>
              </a:rPr>
              <a:t> </a:t>
            </a:r>
            <a:r>
              <a:rPr sz="2000" dirty="0">
                <a:latin typeface="Verdana"/>
                <a:cs typeface="Verdana"/>
              </a:rPr>
              <a:t>have</a:t>
            </a:r>
            <a:r>
              <a:rPr sz="2000" spc="-105" dirty="0">
                <a:latin typeface="Verdana"/>
                <a:cs typeface="Verdana"/>
              </a:rPr>
              <a:t> </a:t>
            </a:r>
            <a:r>
              <a:rPr sz="2000" dirty="0">
                <a:latin typeface="Verdana"/>
                <a:cs typeface="Verdana"/>
              </a:rPr>
              <a:t>equal</a:t>
            </a:r>
            <a:r>
              <a:rPr sz="2000" spc="-105" dirty="0">
                <a:latin typeface="Verdana"/>
                <a:cs typeface="Verdana"/>
              </a:rPr>
              <a:t> </a:t>
            </a:r>
            <a:r>
              <a:rPr sz="2000" spc="110" dirty="0">
                <a:latin typeface="Verdana"/>
                <a:cs typeface="Verdana"/>
              </a:rPr>
              <a:t>chance</a:t>
            </a:r>
            <a:r>
              <a:rPr sz="2000" spc="-105" dirty="0">
                <a:latin typeface="Verdana"/>
                <a:cs typeface="Verdana"/>
              </a:rPr>
              <a:t> </a:t>
            </a:r>
            <a:r>
              <a:rPr sz="2000" spc="-25" dirty="0">
                <a:latin typeface="Verdana"/>
                <a:cs typeface="Verdana"/>
              </a:rPr>
              <a:t>of getting</a:t>
            </a:r>
            <a:r>
              <a:rPr sz="2000" spc="-125" dirty="0">
                <a:latin typeface="Verdana"/>
                <a:cs typeface="Verdana"/>
              </a:rPr>
              <a:t> </a:t>
            </a:r>
            <a:r>
              <a:rPr sz="2000" spc="155" dirty="0">
                <a:latin typeface="Verdana"/>
                <a:cs typeface="Verdana"/>
              </a:rPr>
              <a:t>a</a:t>
            </a:r>
            <a:r>
              <a:rPr sz="2000" spc="-135" dirty="0">
                <a:latin typeface="Verdana"/>
                <a:cs typeface="Verdana"/>
              </a:rPr>
              <a:t> </a:t>
            </a:r>
            <a:r>
              <a:rPr sz="2000" dirty="0">
                <a:latin typeface="Verdana"/>
                <a:cs typeface="Verdana"/>
              </a:rPr>
              <a:t>loan</a:t>
            </a:r>
            <a:r>
              <a:rPr sz="2000" spc="-120" dirty="0">
                <a:latin typeface="Verdana"/>
                <a:cs typeface="Verdana"/>
              </a:rPr>
              <a:t> </a:t>
            </a:r>
            <a:r>
              <a:rPr sz="2000" spc="-10" dirty="0">
                <a:latin typeface="Verdana"/>
                <a:cs typeface="Verdana"/>
              </a:rPr>
              <a:t>(</a:t>
            </a:r>
            <a:r>
              <a:rPr sz="2000" i="1" spc="-10" dirty="0">
                <a:latin typeface="Verdana"/>
                <a:cs typeface="Verdana"/>
              </a:rPr>
              <a:t>equal</a:t>
            </a:r>
            <a:r>
              <a:rPr sz="2000" i="1" spc="-130" dirty="0">
                <a:latin typeface="Verdana"/>
                <a:cs typeface="Verdana"/>
              </a:rPr>
              <a:t> </a:t>
            </a:r>
            <a:r>
              <a:rPr sz="2000" i="1" spc="-10" dirty="0">
                <a:latin typeface="Verdana"/>
                <a:cs typeface="Verdana"/>
              </a:rPr>
              <a:t>impact</a:t>
            </a:r>
            <a:r>
              <a:rPr sz="2000" spc="-10" dirty="0">
                <a:latin typeface="Verdana"/>
                <a:cs typeface="Verdana"/>
              </a:rPr>
              <a:t>)</a:t>
            </a:r>
            <a:endParaRPr sz="2000" dirty="0">
              <a:latin typeface="Verdana"/>
              <a:cs typeface="Verdana"/>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27</a:t>
            </a:fld>
            <a:endParaRPr spc="-25" dirty="0"/>
          </a:p>
        </p:txBody>
      </p:sp>
      <p:sp>
        <p:nvSpPr>
          <p:cNvPr id="12" name="TextBox 11">
            <a:extLst>
              <a:ext uri="{FF2B5EF4-FFF2-40B4-BE49-F238E27FC236}">
                <a16:creationId xmlns:a16="http://schemas.microsoft.com/office/drawing/2014/main" id="{FCE1D498-A795-4C12-A246-64DF0A04F993}"/>
              </a:ext>
            </a:extLst>
          </p:cNvPr>
          <p:cNvSpPr txBox="1"/>
          <p:nvPr/>
        </p:nvSpPr>
        <p:spPr>
          <a:xfrm>
            <a:off x="4244484" y="914042"/>
            <a:ext cx="4572000" cy="954107"/>
          </a:xfrm>
          <a:prstGeom prst="rect">
            <a:avLst/>
          </a:prstGeom>
          <a:noFill/>
        </p:spPr>
        <p:txBody>
          <a:bodyPr wrap="square">
            <a:spAutoFit/>
          </a:bodyPr>
          <a:lstStyle/>
          <a:p>
            <a:r>
              <a:rPr lang="en-US" sz="1400" b="0" i="0" dirty="0">
                <a:solidFill>
                  <a:srgbClr val="040C28"/>
                </a:solidFill>
                <a:effectLst/>
                <a:latin typeface="Google Sans"/>
              </a:rPr>
              <a:t>When we have two groups and we have set same threshold for them, the probability that both group will get loan might be different. In that case we might need to set different threshold for different groups.</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02843"/>
            <a:ext cx="6715759" cy="452120"/>
          </a:xfrm>
          <a:prstGeom prst="rect">
            <a:avLst/>
          </a:prstGeom>
        </p:spPr>
        <p:txBody>
          <a:bodyPr vert="horz" wrap="square" lIns="0" tIns="12700" rIns="0" bIns="0" rtlCol="0">
            <a:spAutoFit/>
          </a:bodyPr>
          <a:lstStyle/>
          <a:p>
            <a:pPr marL="12700">
              <a:lnSpc>
                <a:spcPct val="100000"/>
              </a:lnSpc>
              <a:spcBef>
                <a:spcPts val="100"/>
              </a:spcBef>
            </a:pPr>
            <a:r>
              <a:rPr dirty="0"/>
              <a:t>Group</a:t>
            </a:r>
            <a:r>
              <a:rPr spc="-125" dirty="0"/>
              <a:t> </a:t>
            </a:r>
            <a:r>
              <a:rPr spc="-65" dirty="0"/>
              <a:t>(Demographic/Statistical)</a:t>
            </a:r>
            <a:r>
              <a:rPr spc="-125" dirty="0"/>
              <a:t> </a:t>
            </a:r>
            <a:r>
              <a:rPr spc="-65" dirty="0"/>
              <a:t>Parity</a:t>
            </a:r>
          </a:p>
        </p:txBody>
      </p:sp>
      <p:pic>
        <p:nvPicPr>
          <p:cNvPr id="3" name="object 3"/>
          <p:cNvPicPr/>
          <p:nvPr/>
        </p:nvPicPr>
        <p:blipFill>
          <a:blip r:embed="rId2" cstate="print"/>
          <a:stretch>
            <a:fillRect/>
          </a:stretch>
        </p:blipFill>
        <p:spPr>
          <a:xfrm>
            <a:off x="410527" y="1946497"/>
            <a:ext cx="8209597" cy="3206114"/>
          </a:xfrm>
          <a:prstGeom prst="rect">
            <a:avLst/>
          </a:prstGeom>
        </p:spPr>
      </p:pic>
      <p:sp>
        <p:nvSpPr>
          <p:cNvPr id="4" name="object 4"/>
          <p:cNvSpPr txBox="1"/>
          <p:nvPr/>
        </p:nvSpPr>
        <p:spPr>
          <a:xfrm>
            <a:off x="707390" y="1013459"/>
            <a:ext cx="7457440" cy="635000"/>
          </a:xfrm>
          <a:prstGeom prst="rect">
            <a:avLst/>
          </a:prstGeom>
        </p:spPr>
        <p:txBody>
          <a:bodyPr vert="horz" wrap="square" lIns="0" tIns="12700" rIns="0" bIns="0" rtlCol="0">
            <a:spAutoFit/>
          </a:bodyPr>
          <a:lstStyle/>
          <a:p>
            <a:pPr marL="12700" marR="5080">
              <a:lnSpc>
                <a:spcPct val="100000"/>
              </a:lnSpc>
              <a:spcBef>
                <a:spcPts val="100"/>
              </a:spcBef>
            </a:pPr>
            <a:r>
              <a:rPr sz="2000" spc="-125" dirty="0">
                <a:latin typeface="Verdana"/>
                <a:cs typeface="Verdana"/>
              </a:rPr>
              <a:t>Set</a:t>
            </a:r>
            <a:r>
              <a:rPr sz="2000" spc="-114" dirty="0">
                <a:latin typeface="Verdana"/>
                <a:cs typeface="Verdana"/>
              </a:rPr>
              <a:t> </a:t>
            </a:r>
            <a:r>
              <a:rPr sz="2000" b="1" spc="-220" dirty="0">
                <a:latin typeface="Verdana"/>
                <a:cs typeface="Verdana"/>
              </a:rPr>
              <a:t>different</a:t>
            </a:r>
            <a:r>
              <a:rPr sz="2000" b="1" spc="-85" dirty="0">
                <a:latin typeface="Verdana"/>
                <a:cs typeface="Verdana"/>
              </a:rPr>
              <a:t> </a:t>
            </a:r>
            <a:r>
              <a:rPr sz="2000" b="1" spc="-229" dirty="0">
                <a:latin typeface="Verdana"/>
                <a:cs typeface="Verdana"/>
              </a:rPr>
              <a:t>thresholds</a:t>
            </a:r>
            <a:r>
              <a:rPr sz="2000" b="1" spc="-75" dirty="0">
                <a:latin typeface="Verdana"/>
                <a:cs typeface="Verdana"/>
              </a:rPr>
              <a:t> </a:t>
            </a:r>
            <a:r>
              <a:rPr sz="2000" spc="-95" dirty="0">
                <a:latin typeface="Verdana"/>
                <a:cs typeface="Verdana"/>
              </a:rPr>
              <a:t>so</a:t>
            </a:r>
            <a:r>
              <a:rPr sz="2000" spc="-110" dirty="0">
                <a:latin typeface="Verdana"/>
                <a:cs typeface="Verdana"/>
              </a:rPr>
              <a:t> </a:t>
            </a:r>
            <a:r>
              <a:rPr sz="2000" spc="-35" dirty="0">
                <a:latin typeface="Verdana"/>
                <a:cs typeface="Verdana"/>
              </a:rPr>
              <a:t>that</a:t>
            </a:r>
            <a:r>
              <a:rPr sz="2000" spc="-110" dirty="0">
                <a:latin typeface="Verdana"/>
                <a:cs typeface="Verdana"/>
              </a:rPr>
              <a:t> </a:t>
            </a:r>
            <a:r>
              <a:rPr sz="2000" spc="-55" dirty="0">
                <a:latin typeface="Verdana"/>
                <a:cs typeface="Verdana"/>
              </a:rPr>
              <a:t>groups</a:t>
            </a:r>
            <a:r>
              <a:rPr sz="2000" spc="-105" dirty="0">
                <a:latin typeface="Verdana"/>
                <a:cs typeface="Verdana"/>
              </a:rPr>
              <a:t> </a:t>
            </a:r>
            <a:r>
              <a:rPr sz="2000" dirty="0">
                <a:latin typeface="Verdana"/>
                <a:cs typeface="Verdana"/>
              </a:rPr>
              <a:t>have</a:t>
            </a:r>
            <a:r>
              <a:rPr sz="2000" spc="-105" dirty="0">
                <a:latin typeface="Verdana"/>
                <a:cs typeface="Verdana"/>
              </a:rPr>
              <a:t> </a:t>
            </a:r>
            <a:r>
              <a:rPr sz="2000" dirty="0">
                <a:latin typeface="Verdana"/>
                <a:cs typeface="Verdana"/>
              </a:rPr>
              <a:t>equal</a:t>
            </a:r>
            <a:r>
              <a:rPr sz="2000" spc="-105" dirty="0">
                <a:latin typeface="Verdana"/>
                <a:cs typeface="Verdana"/>
              </a:rPr>
              <a:t> </a:t>
            </a:r>
            <a:r>
              <a:rPr sz="2000" spc="110" dirty="0">
                <a:latin typeface="Verdana"/>
                <a:cs typeface="Verdana"/>
              </a:rPr>
              <a:t>chance</a:t>
            </a:r>
            <a:r>
              <a:rPr sz="2000" spc="-105" dirty="0">
                <a:latin typeface="Verdana"/>
                <a:cs typeface="Verdana"/>
              </a:rPr>
              <a:t> </a:t>
            </a:r>
            <a:r>
              <a:rPr sz="2000" spc="-25" dirty="0">
                <a:latin typeface="Verdana"/>
                <a:cs typeface="Verdana"/>
              </a:rPr>
              <a:t>of getting</a:t>
            </a:r>
            <a:r>
              <a:rPr sz="2000" spc="-125" dirty="0">
                <a:latin typeface="Verdana"/>
                <a:cs typeface="Verdana"/>
              </a:rPr>
              <a:t> </a:t>
            </a:r>
            <a:r>
              <a:rPr sz="2000" spc="155" dirty="0">
                <a:latin typeface="Verdana"/>
                <a:cs typeface="Verdana"/>
              </a:rPr>
              <a:t>a</a:t>
            </a:r>
            <a:r>
              <a:rPr sz="2000" spc="-135" dirty="0">
                <a:latin typeface="Verdana"/>
                <a:cs typeface="Verdana"/>
              </a:rPr>
              <a:t> </a:t>
            </a:r>
            <a:r>
              <a:rPr sz="2000" dirty="0">
                <a:latin typeface="Verdana"/>
                <a:cs typeface="Verdana"/>
              </a:rPr>
              <a:t>loan</a:t>
            </a:r>
            <a:r>
              <a:rPr sz="2000" spc="-120" dirty="0">
                <a:latin typeface="Verdana"/>
                <a:cs typeface="Verdana"/>
              </a:rPr>
              <a:t> </a:t>
            </a:r>
            <a:r>
              <a:rPr sz="2000" spc="-10" dirty="0">
                <a:latin typeface="Verdana"/>
                <a:cs typeface="Verdana"/>
              </a:rPr>
              <a:t>(</a:t>
            </a:r>
            <a:r>
              <a:rPr sz="2000" i="1" spc="-10" dirty="0">
                <a:latin typeface="Verdana"/>
                <a:cs typeface="Verdana"/>
              </a:rPr>
              <a:t>equal</a:t>
            </a:r>
            <a:r>
              <a:rPr sz="2000" i="1" spc="-130" dirty="0">
                <a:latin typeface="Verdana"/>
                <a:cs typeface="Verdana"/>
              </a:rPr>
              <a:t> </a:t>
            </a:r>
            <a:r>
              <a:rPr sz="2000" i="1" spc="-10" dirty="0">
                <a:latin typeface="Verdana"/>
                <a:cs typeface="Verdana"/>
              </a:rPr>
              <a:t>impact</a:t>
            </a:r>
            <a:r>
              <a:rPr sz="2000" spc="-10" dirty="0">
                <a:latin typeface="Verdana"/>
                <a:cs typeface="Verdana"/>
              </a:rPr>
              <a:t>)</a:t>
            </a:r>
            <a:endParaRPr sz="2000">
              <a:latin typeface="Verdana"/>
              <a:cs typeface="Verdana"/>
            </a:endParaRPr>
          </a:p>
        </p:txBody>
      </p:sp>
      <p:grpSp>
        <p:nvGrpSpPr>
          <p:cNvPr id="5" name="object 5"/>
          <p:cNvGrpSpPr/>
          <p:nvPr/>
        </p:nvGrpSpPr>
        <p:grpSpPr>
          <a:xfrm>
            <a:off x="67346" y="1617056"/>
            <a:ext cx="8759825" cy="3832225"/>
            <a:chOff x="67346" y="1617056"/>
            <a:chExt cx="8759825" cy="3832225"/>
          </a:xfrm>
        </p:grpSpPr>
        <p:pic>
          <p:nvPicPr>
            <p:cNvPr id="6" name="object 6"/>
            <p:cNvPicPr/>
            <p:nvPr/>
          </p:nvPicPr>
          <p:blipFill>
            <a:blip r:embed="rId3" cstate="print"/>
            <a:stretch>
              <a:fillRect/>
            </a:stretch>
          </p:blipFill>
          <p:spPr>
            <a:xfrm>
              <a:off x="718185" y="1779804"/>
              <a:ext cx="7707630" cy="1576069"/>
            </a:xfrm>
            <a:prstGeom prst="rect">
              <a:avLst/>
            </a:prstGeom>
          </p:spPr>
        </p:pic>
        <p:sp>
          <p:nvSpPr>
            <p:cNvPr id="7" name="object 7"/>
            <p:cNvSpPr/>
            <p:nvPr/>
          </p:nvSpPr>
          <p:spPr>
            <a:xfrm>
              <a:off x="8373311"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8" name="object 8"/>
            <p:cNvSpPr/>
            <p:nvPr/>
          </p:nvSpPr>
          <p:spPr>
            <a:xfrm>
              <a:off x="8373311"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9" name="object 9"/>
            <p:cNvSpPr/>
            <p:nvPr/>
          </p:nvSpPr>
          <p:spPr>
            <a:xfrm>
              <a:off x="73696"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10" name="object 10"/>
            <p:cNvSpPr/>
            <p:nvPr/>
          </p:nvSpPr>
          <p:spPr>
            <a:xfrm>
              <a:off x="73696"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11" name="object 11"/>
            <p:cNvSpPr/>
            <p:nvPr/>
          </p:nvSpPr>
          <p:spPr>
            <a:xfrm>
              <a:off x="718185" y="1751469"/>
              <a:ext cx="1717675" cy="1633220"/>
            </a:xfrm>
            <a:custGeom>
              <a:avLst/>
              <a:gdLst/>
              <a:ahLst/>
              <a:cxnLst/>
              <a:rect l="l" t="t" r="r" b="b"/>
              <a:pathLst>
                <a:path w="1717675" h="1633220">
                  <a:moveTo>
                    <a:pt x="0" y="272129"/>
                  </a:moveTo>
                  <a:lnTo>
                    <a:pt x="4384" y="223213"/>
                  </a:lnTo>
                  <a:lnTo>
                    <a:pt x="17025" y="177174"/>
                  </a:lnTo>
                  <a:lnTo>
                    <a:pt x="37153" y="134780"/>
                  </a:lnTo>
                  <a:lnTo>
                    <a:pt x="64001" y="96799"/>
                  </a:lnTo>
                  <a:lnTo>
                    <a:pt x="96799" y="64001"/>
                  </a:lnTo>
                  <a:lnTo>
                    <a:pt x="134780" y="37153"/>
                  </a:lnTo>
                  <a:lnTo>
                    <a:pt x="177174" y="17025"/>
                  </a:lnTo>
                  <a:lnTo>
                    <a:pt x="223213" y="4384"/>
                  </a:lnTo>
                  <a:lnTo>
                    <a:pt x="272129" y="0"/>
                  </a:lnTo>
                  <a:lnTo>
                    <a:pt x="1445158" y="0"/>
                  </a:lnTo>
                  <a:lnTo>
                    <a:pt x="1494073" y="4384"/>
                  </a:lnTo>
                  <a:lnTo>
                    <a:pt x="1540112" y="17025"/>
                  </a:lnTo>
                  <a:lnTo>
                    <a:pt x="1582506" y="37153"/>
                  </a:lnTo>
                  <a:lnTo>
                    <a:pt x="1620487" y="64001"/>
                  </a:lnTo>
                  <a:lnTo>
                    <a:pt x="1653285" y="96799"/>
                  </a:lnTo>
                  <a:lnTo>
                    <a:pt x="1680133" y="134780"/>
                  </a:lnTo>
                  <a:lnTo>
                    <a:pt x="1700261" y="177174"/>
                  </a:lnTo>
                  <a:lnTo>
                    <a:pt x="1712902" y="223213"/>
                  </a:lnTo>
                  <a:lnTo>
                    <a:pt x="1717287" y="272129"/>
                  </a:lnTo>
                  <a:lnTo>
                    <a:pt x="1717287" y="1360611"/>
                  </a:lnTo>
                  <a:lnTo>
                    <a:pt x="1712902" y="1409526"/>
                  </a:lnTo>
                  <a:lnTo>
                    <a:pt x="1700261" y="1455565"/>
                  </a:lnTo>
                  <a:lnTo>
                    <a:pt x="1680133" y="1497959"/>
                  </a:lnTo>
                  <a:lnTo>
                    <a:pt x="1653285" y="1535940"/>
                  </a:lnTo>
                  <a:lnTo>
                    <a:pt x="1620487" y="1568738"/>
                  </a:lnTo>
                  <a:lnTo>
                    <a:pt x="1582506" y="1595586"/>
                  </a:lnTo>
                  <a:lnTo>
                    <a:pt x="1540112" y="1615714"/>
                  </a:lnTo>
                  <a:lnTo>
                    <a:pt x="1494073" y="1628355"/>
                  </a:lnTo>
                  <a:lnTo>
                    <a:pt x="1445158" y="1632740"/>
                  </a:lnTo>
                  <a:lnTo>
                    <a:pt x="272129" y="1632740"/>
                  </a:lnTo>
                  <a:lnTo>
                    <a:pt x="223213" y="1628355"/>
                  </a:lnTo>
                  <a:lnTo>
                    <a:pt x="177174" y="1615714"/>
                  </a:lnTo>
                  <a:lnTo>
                    <a:pt x="134780" y="1595586"/>
                  </a:lnTo>
                  <a:lnTo>
                    <a:pt x="96799" y="1568738"/>
                  </a:lnTo>
                  <a:lnTo>
                    <a:pt x="64001" y="1535940"/>
                  </a:lnTo>
                  <a:lnTo>
                    <a:pt x="37153" y="1497959"/>
                  </a:lnTo>
                  <a:lnTo>
                    <a:pt x="17025" y="1455565"/>
                  </a:lnTo>
                  <a:lnTo>
                    <a:pt x="4384" y="1409526"/>
                  </a:lnTo>
                  <a:lnTo>
                    <a:pt x="0" y="1360611"/>
                  </a:lnTo>
                  <a:lnTo>
                    <a:pt x="0" y="272129"/>
                  </a:lnTo>
                  <a:close/>
                </a:path>
              </a:pathLst>
            </a:custGeom>
            <a:ln w="76200">
              <a:solidFill>
                <a:srgbClr val="FF0000"/>
              </a:solidFill>
            </a:ln>
          </p:spPr>
          <p:txBody>
            <a:bodyPr wrap="square" lIns="0" tIns="0" rIns="0" bIns="0" rtlCol="0"/>
            <a:lstStyle/>
            <a:p>
              <a:endParaRPr/>
            </a:p>
          </p:txBody>
        </p:sp>
        <p:sp>
          <p:nvSpPr>
            <p:cNvPr id="12" name="object 12"/>
            <p:cNvSpPr/>
            <p:nvPr/>
          </p:nvSpPr>
          <p:spPr>
            <a:xfrm>
              <a:off x="4991242" y="1655156"/>
              <a:ext cx="1717675" cy="1633220"/>
            </a:xfrm>
            <a:custGeom>
              <a:avLst/>
              <a:gdLst/>
              <a:ahLst/>
              <a:cxnLst/>
              <a:rect l="l" t="t" r="r" b="b"/>
              <a:pathLst>
                <a:path w="1717675" h="1633220">
                  <a:moveTo>
                    <a:pt x="0" y="272129"/>
                  </a:moveTo>
                  <a:lnTo>
                    <a:pt x="4384" y="223213"/>
                  </a:lnTo>
                  <a:lnTo>
                    <a:pt x="17025" y="177174"/>
                  </a:lnTo>
                  <a:lnTo>
                    <a:pt x="37153" y="134780"/>
                  </a:lnTo>
                  <a:lnTo>
                    <a:pt x="64001" y="96799"/>
                  </a:lnTo>
                  <a:lnTo>
                    <a:pt x="96799" y="64001"/>
                  </a:lnTo>
                  <a:lnTo>
                    <a:pt x="134780" y="37153"/>
                  </a:lnTo>
                  <a:lnTo>
                    <a:pt x="177174" y="17025"/>
                  </a:lnTo>
                  <a:lnTo>
                    <a:pt x="223213" y="4384"/>
                  </a:lnTo>
                  <a:lnTo>
                    <a:pt x="272129" y="0"/>
                  </a:lnTo>
                  <a:lnTo>
                    <a:pt x="1445158" y="0"/>
                  </a:lnTo>
                  <a:lnTo>
                    <a:pt x="1494073" y="4384"/>
                  </a:lnTo>
                  <a:lnTo>
                    <a:pt x="1540112" y="17025"/>
                  </a:lnTo>
                  <a:lnTo>
                    <a:pt x="1582506" y="37153"/>
                  </a:lnTo>
                  <a:lnTo>
                    <a:pt x="1620487" y="64001"/>
                  </a:lnTo>
                  <a:lnTo>
                    <a:pt x="1653285" y="96799"/>
                  </a:lnTo>
                  <a:lnTo>
                    <a:pt x="1680133" y="134780"/>
                  </a:lnTo>
                  <a:lnTo>
                    <a:pt x="1700261" y="177174"/>
                  </a:lnTo>
                  <a:lnTo>
                    <a:pt x="1712902" y="223213"/>
                  </a:lnTo>
                  <a:lnTo>
                    <a:pt x="1717287" y="272129"/>
                  </a:lnTo>
                  <a:lnTo>
                    <a:pt x="1717287" y="1360611"/>
                  </a:lnTo>
                  <a:lnTo>
                    <a:pt x="1712902" y="1409526"/>
                  </a:lnTo>
                  <a:lnTo>
                    <a:pt x="1700261" y="1455565"/>
                  </a:lnTo>
                  <a:lnTo>
                    <a:pt x="1680133" y="1497959"/>
                  </a:lnTo>
                  <a:lnTo>
                    <a:pt x="1653285" y="1535940"/>
                  </a:lnTo>
                  <a:lnTo>
                    <a:pt x="1620487" y="1568738"/>
                  </a:lnTo>
                  <a:lnTo>
                    <a:pt x="1582506" y="1595586"/>
                  </a:lnTo>
                  <a:lnTo>
                    <a:pt x="1540112" y="1615714"/>
                  </a:lnTo>
                  <a:lnTo>
                    <a:pt x="1494073" y="1628355"/>
                  </a:lnTo>
                  <a:lnTo>
                    <a:pt x="1445158" y="1632740"/>
                  </a:lnTo>
                  <a:lnTo>
                    <a:pt x="272129" y="1632740"/>
                  </a:lnTo>
                  <a:lnTo>
                    <a:pt x="223213" y="1628355"/>
                  </a:lnTo>
                  <a:lnTo>
                    <a:pt x="177174" y="1615714"/>
                  </a:lnTo>
                  <a:lnTo>
                    <a:pt x="134780" y="1595586"/>
                  </a:lnTo>
                  <a:lnTo>
                    <a:pt x="96799" y="1568738"/>
                  </a:lnTo>
                  <a:lnTo>
                    <a:pt x="64001" y="1535940"/>
                  </a:lnTo>
                  <a:lnTo>
                    <a:pt x="37153" y="1497959"/>
                  </a:lnTo>
                  <a:lnTo>
                    <a:pt x="17025" y="1455565"/>
                  </a:lnTo>
                  <a:lnTo>
                    <a:pt x="4384" y="1409526"/>
                  </a:lnTo>
                  <a:lnTo>
                    <a:pt x="0" y="1360611"/>
                  </a:lnTo>
                  <a:lnTo>
                    <a:pt x="0" y="272129"/>
                  </a:lnTo>
                  <a:close/>
                </a:path>
              </a:pathLst>
            </a:custGeom>
            <a:ln w="76200">
              <a:solidFill>
                <a:srgbClr val="FF0000"/>
              </a:solidFill>
            </a:ln>
          </p:spPr>
          <p:txBody>
            <a:bodyPr wrap="square" lIns="0" tIns="0" rIns="0" bIns="0" rtlCol="0"/>
            <a:lstStyle/>
            <a:p>
              <a:endParaRPr/>
            </a:p>
          </p:txBody>
        </p:sp>
        <p:sp>
          <p:nvSpPr>
            <p:cNvPr id="13" name="object 13"/>
            <p:cNvSpPr/>
            <p:nvPr/>
          </p:nvSpPr>
          <p:spPr>
            <a:xfrm>
              <a:off x="2224882" y="4638973"/>
              <a:ext cx="4694555" cy="772160"/>
            </a:xfrm>
            <a:custGeom>
              <a:avLst/>
              <a:gdLst/>
              <a:ahLst/>
              <a:cxnLst/>
              <a:rect l="l" t="t" r="r" b="b"/>
              <a:pathLst>
                <a:path w="4694555" h="772160">
                  <a:moveTo>
                    <a:pt x="4565604" y="0"/>
                  </a:moveTo>
                  <a:lnTo>
                    <a:pt x="128629" y="0"/>
                  </a:lnTo>
                  <a:lnTo>
                    <a:pt x="78561" y="10108"/>
                  </a:lnTo>
                  <a:lnTo>
                    <a:pt x="37674" y="37674"/>
                  </a:lnTo>
                  <a:lnTo>
                    <a:pt x="10108" y="78561"/>
                  </a:lnTo>
                  <a:lnTo>
                    <a:pt x="0" y="128629"/>
                  </a:lnTo>
                  <a:lnTo>
                    <a:pt x="0" y="643126"/>
                  </a:lnTo>
                  <a:lnTo>
                    <a:pt x="10108" y="693194"/>
                  </a:lnTo>
                  <a:lnTo>
                    <a:pt x="37674" y="734081"/>
                  </a:lnTo>
                  <a:lnTo>
                    <a:pt x="78561" y="761647"/>
                  </a:lnTo>
                  <a:lnTo>
                    <a:pt x="128629" y="771756"/>
                  </a:lnTo>
                  <a:lnTo>
                    <a:pt x="4565604" y="771756"/>
                  </a:lnTo>
                  <a:lnTo>
                    <a:pt x="4615672" y="761647"/>
                  </a:lnTo>
                  <a:lnTo>
                    <a:pt x="4656558" y="734081"/>
                  </a:lnTo>
                  <a:lnTo>
                    <a:pt x="4684125" y="693194"/>
                  </a:lnTo>
                  <a:lnTo>
                    <a:pt x="4694233" y="643126"/>
                  </a:lnTo>
                  <a:lnTo>
                    <a:pt x="4694233" y="128629"/>
                  </a:lnTo>
                  <a:lnTo>
                    <a:pt x="4684125" y="78561"/>
                  </a:lnTo>
                  <a:lnTo>
                    <a:pt x="4656558" y="37674"/>
                  </a:lnTo>
                  <a:lnTo>
                    <a:pt x="4615672" y="10108"/>
                  </a:lnTo>
                  <a:lnTo>
                    <a:pt x="4565604" y="0"/>
                  </a:lnTo>
                  <a:close/>
                </a:path>
              </a:pathLst>
            </a:custGeom>
            <a:solidFill>
              <a:srgbClr val="FFFFFF"/>
            </a:solidFill>
          </p:spPr>
          <p:txBody>
            <a:bodyPr wrap="square" lIns="0" tIns="0" rIns="0" bIns="0" rtlCol="0"/>
            <a:lstStyle/>
            <a:p>
              <a:endParaRPr/>
            </a:p>
          </p:txBody>
        </p:sp>
        <p:sp>
          <p:nvSpPr>
            <p:cNvPr id="14" name="object 14"/>
            <p:cNvSpPr/>
            <p:nvPr/>
          </p:nvSpPr>
          <p:spPr>
            <a:xfrm>
              <a:off x="2224882" y="4638973"/>
              <a:ext cx="4694555" cy="772160"/>
            </a:xfrm>
            <a:custGeom>
              <a:avLst/>
              <a:gdLst/>
              <a:ahLst/>
              <a:cxnLst/>
              <a:rect l="l" t="t" r="r" b="b"/>
              <a:pathLst>
                <a:path w="4694555" h="772160">
                  <a:moveTo>
                    <a:pt x="0" y="128629"/>
                  </a:moveTo>
                  <a:lnTo>
                    <a:pt x="10108" y="78561"/>
                  </a:lnTo>
                  <a:lnTo>
                    <a:pt x="37674" y="37674"/>
                  </a:lnTo>
                  <a:lnTo>
                    <a:pt x="78561" y="10108"/>
                  </a:lnTo>
                  <a:lnTo>
                    <a:pt x="128629" y="0"/>
                  </a:lnTo>
                  <a:lnTo>
                    <a:pt x="4565604" y="0"/>
                  </a:lnTo>
                  <a:lnTo>
                    <a:pt x="4615672" y="10108"/>
                  </a:lnTo>
                  <a:lnTo>
                    <a:pt x="4656558" y="37674"/>
                  </a:lnTo>
                  <a:lnTo>
                    <a:pt x="4684124" y="78561"/>
                  </a:lnTo>
                  <a:lnTo>
                    <a:pt x="4694233" y="128629"/>
                  </a:lnTo>
                  <a:lnTo>
                    <a:pt x="4694233" y="643126"/>
                  </a:lnTo>
                  <a:lnTo>
                    <a:pt x="4684124" y="693194"/>
                  </a:lnTo>
                  <a:lnTo>
                    <a:pt x="4656558" y="734081"/>
                  </a:lnTo>
                  <a:lnTo>
                    <a:pt x="4615672" y="761647"/>
                  </a:lnTo>
                  <a:lnTo>
                    <a:pt x="4565604" y="771756"/>
                  </a:lnTo>
                  <a:lnTo>
                    <a:pt x="128629" y="771756"/>
                  </a:lnTo>
                  <a:lnTo>
                    <a:pt x="78561" y="761647"/>
                  </a:lnTo>
                  <a:lnTo>
                    <a:pt x="37674" y="734081"/>
                  </a:lnTo>
                  <a:lnTo>
                    <a:pt x="10108" y="693194"/>
                  </a:lnTo>
                  <a:lnTo>
                    <a:pt x="0" y="643126"/>
                  </a:lnTo>
                  <a:lnTo>
                    <a:pt x="0" y="128629"/>
                  </a:lnTo>
                  <a:close/>
                </a:path>
              </a:pathLst>
            </a:custGeom>
            <a:ln w="76200">
              <a:solidFill>
                <a:srgbClr val="FF0000"/>
              </a:solidFill>
            </a:ln>
          </p:spPr>
          <p:txBody>
            <a:bodyPr wrap="square" lIns="0" tIns="0" rIns="0" bIns="0" rtlCol="0"/>
            <a:lstStyle/>
            <a:p>
              <a:endParaRPr/>
            </a:p>
          </p:txBody>
        </p:sp>
      </p:grpSp>
      <p:sp>
        <p:nvSpPr>
          <p:cNvPr id="15" name="object 15"/>
          <p:cNvSpPr txBox="1"/>
          <p:nvPr/>
        </p:nvSpPr>
        <p:spPr>
          <a:xfrm>
            <a:off x="2341297" y="4739132"/>
            <a:ext cx="4400550" cy="565150"/>
          </a:xfrm>
          <a:prstGeom prst="rect">
            <a:avLst/>
          </a:prstGeom>
        </p:spPr>
        <p:txBody>
          <a:bodyPr vert="horz" wrap="square" lIns="0" tIns="28575" rIns="0" bIns="0" rtlCol="0">
            <a:spAutoFit/>
          </a:bodyPr>
          <a:lstStyle/>
          <a:p>
            <a:pPr marL="12700" marR="5080">
              <a:lnSpc>
                <a:spcPts val="2090"/>
              </a:lnSpc>
              <a:spcBef>
                <a:spcPts val="225"/>
              </a:spcBef>
            </a:pPr>
            <a:r>
              <a:rPr sz="1800" spc="-130" dirty="0">
                <a:latin typeface="Verdana"/>
                <a:cs typeface="Verdana"/>
              </a:rPr>
              <a:t>But</a:t>
            </a:r>
            <a:r>
              <a:rPr sz="1800" spc="-90" dirty="0">
                <a:latin typeface="Verdana"/>
                <a:cs typeface="Verdana"/>
              </a:rPr>
              <a:t> </a:t>
            </a:r>
            <a:r>
              <a:rPr sz="1800" spc="-35" dirty="0">
                <a:latin typeface="Verdana"/>
                <a:cs typeface="Verdana"/>
              </a:rPr>
              <a:t>look</a:t>
            </a:r>
            <a:r>
              <a:rPr sz="1800" spc="-95" dirty="0">
                <a:latin typeface="Verdana"/>
                <a:cs typeface="Verdana"/>
              </a:rPr>
              <a:t> </a:t>
            </a:r>
            <a:r>
              <a:rPr sz="1800" dirty="0">
                <a:latin typeface="Verdana"/>
                <a:cs typeface="Verdana"/>
              </a:rPr>
              <a:t>at</a:t>
            </a:r>
            <a:r>
              <a:rPr sz="1800" spc="-85" dirty="0">
                <a:latin typeface="Verdana"/>
                <a:cs typeface="Verdana"/>
              </a:rPr>
              <a:t> </a:t>
            </a:r>
            <a:r>
              <a:rPr sz="1800" spc="-55" dirty="0">
                <a:latin typeface="Verdana"/>
                <a:cs typeface="Verdana"/>
              </a:rPr>
              <a:t>those</a:t>
            </a:r>
            <a:r>
              <a:rPr sz="1800" spc="-85" dirty="0">
                <a:latin typeface="Verdana"/>
                <a:cs typeface="Verdana"/>
              </a:rPr>
              <a:t> </a:t>
            </a:r>
            <a:r>
              <a:rPr sz="1800" dirty="0">
                <a:latin typeface="Verdana"/>
                <a:cs typeface="Verdana"/>
              </a:rPr>
              <a:t>who</a:t>
            </a:r>
            <a:r>
              <a:rPr sz="1800" spc="-90" dirty="0">
                <a:latin typeface="Verdana"/>
                <a:cs typeface="Verdana"/>
              </a:rPr>
              <a:t> </a:t>
            </a:r>
            <a:r>
              <a:rPr sz="1800" dirty="0">
                <a:latin typeface="Verdana"/>
                <a:cs typeface="Verdana"/>
              </a:rPr>
              <a:t>would</a:t>
            </a:r>
            <a:r>
              <a:rPr sz="1800" spc="-85" dirty="0">
                <a:latin typeface="Verdana"/>
                <a:cs typeface="Verdana"/>
              </a:rPr>
              <a:t> </a:t>
            </a:r>
            <a:r>
              <a:rPr sz="1800" dirty="0">
                <a:latin typeface="Verdana"/>
                <a:cs typeface="Verdana"/>
              </a:rPr>
              <a:t>pay</a:t>
            </a:r>
            <a:r>
              <a:rPr sz="1800" spc="-90" dirty="0">
                <a:latin typeface="Verdana"/>
                <a:cs typeface="Verdana"/>
              </a:rPr>
              <a:t> </a:t>
            </a:r>
            <a:r>
              <a:rPr sz="1800" spc="55" dirty="0">
                <a:latin typeface="Verdana"/>
                <a:cs typeface="Verdana"/>
              </a:rPr>
              <a:t>back </a:t>
            </a:r>
            <a:r>
              <a:rPr sz="1800" spc="-20" dirty="0">
                <a:latin typeface="Verdana"/>
                <a:cs typeface="Verdana"/>
              </a:rPr>
              <a:t>the</a:t>
            </a:r>
            <a:r>
              <a:rPr sz="1800" spc="-70" dirty="0">
                <a:latin typeface="Verdana"/>
                <a:cs typeface="Verdana"/>
              </a:rPr>
              <a:t> </a:t>
            </a:r>
            <a:r>
              <a:rPr sz="1800" spc="-60" dirty="0">
                <a:latin typeface="Verdana"/>
                <a:cs typeface="Verdana"/>
              </a:rPr>
              <a:t>loan;</a:t>
            </a:r>
            <a:r>
              <a:rPr sz="1800" spc="-75" dirty="0">
                <a:latin typeface="Verdana"/>
                <a:cs typeface="Verdana"/>
              </a:rPr>
              <a:t> </a:t>
            </a:r>
            <a:r>
              <a:rPr sz="1800" dirty="0">
                <a:latin typeface="Verdana"/>
                <a:cs typeface="Verdana"/>
              </a:rPr>
              <a:t>are</a:t>
            </a:r>
            <a:r>
              <a:rPr sz="1800" spc="-70" dirty="0">
                <a:latin typeface="Verdana"/>
                <a:cs typeface="Verdana"/>
              </a:rPr>
              <a:t> </a:t>
            </a:r>
            <a:r>
              <a:rPr sz="1800" spc="-45" dirty="0">
                <a:latin typeface="Verdana"/>
                <a:cs typeface="Verdana"/>
              </a:rPr>
              <a:t>they</a:t>
            </a:r>
            <a:r>
              <a:rPr sz="1800" spc="-80" dirty="0">
                <a:latin typeface="Verdana"/>
                <a:cs typeface="Verdana"/>
              </a:rPr>
              <a:t> </a:t>
            </a:r>
            <a:r>
              <a:rPr sz="1800" dirty="0">
                <a:latin typeface="Verdana"/>
                <a:cs typeface="Verdana"/>
              </a:rPr>
              <a:t>impacted</a:t>
            </a:r>
            <a:r>
              <a:rPr sz="1800" spc="-65" dirty="0">
                <a:latin typeface="Verdana"/>
                <a:cs typeface="Verdana"/>
              </a:rPr>
              <a:t> </a:t>
            </a:r>
            <a:r>
              <a:rPr sz="1800" spc="-20" dirty="0">
                <a:latin typeface="Verdana"/>
                <a:cs typeface="Verdana"/>
              </a:rPr>
              <a:t>the</a:t>
            </a:r>
            <a:r>
              <a:rPr sz="1800" spc="-70" dirty="0">
                <a:latin typeface="Verdana"/>
                <a:cs typeface="Verdana"/>
              </a:rPr>
              <a:t> </a:t>
            </a:r>
            <a:r>
              <a:rPr sz="1800" spc="-10" dirty="0">
                <a:latin typeface="Verdana"/>
                <a:cs typeface="Verdana"/>
              </a:rPr>
              <a:t>same?</a:t>
            </a:r>
            <a:endParaRPr sz="1800">
              <a:latin typeface="Verdana"/>
              <a:cs typeface="Verdana"/>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55" dirty="0"/>
              <a:t>Equal</a:t>
            </a:r>
            <a:r>
              <a:rPr spc="-170" dirty="0"/>
              <a:t> </a:t>
            </a:r>
            <a:r>
              <a:rPr spc="-40" dirty="0"/>
              <a:t>Opportunity</a:t>
            </a:r>
          </a:p>
        </p:txBody>
      </p:sp>
      <p:sp>
        <p:nvSpPr>
          <p:cNvPr id="3" name="object 3"/>
          <p:cNvSpPr txBox="1"/>
          <p:nvPr/>
        </p:nvSpPr>
        <p:spPr>
          <a:xfrm>
            <a:off x="707389" y="1013458"/>
            <a:ext cx="8298497" cy="948978"/>
          </a:xfrm>
          <a:prstGeom prst="rect">
            <a:avLst/>
          </a:prstGeom>
        </p:spPr>
        <p:txBody>
          <a:bodyPr vert="horz" wrap="square" lIns="0" tIns="12700" rIns="0" bIns="0" rtlCol="0">
            <a:spAutoFit/>
          </a:bodyPr>
          <a:lstStyle/>
          <a:p>
            <a:pPr marL="12700">
              <a:lnSpc>
                <a:spcPct val="100000"/>
              </a:lnSpc>
              <a:spcBef>
                <a:spcPts val="100"/>
              </a:spcBef>
            </a:pPr>
            <a:r>
              <a:rPr sz="2000" spc="-50" dirty="0">
                <a:latin typeface="Verdana"/>
                <a:cs typeface="Verdana"/>
              </a:rPr>
              <a:t>Aim</a:t>
            </a:r>
            <a:r>
              <a:rPr sz="2000" spc="-135" dirty="0">
                <a:latin typeface="Verdana"/>
                <a:cs typeface="Verdana"/>
              </a:rPr>
              <a:t> </a:t>
            </a:r>
            <a:r>
              <a:rPr sz="2000" dirty="0">
                <a:latin typeface="Verdana"/>
                <a:cs typeface="Verdana"/>
              </a:rPr>
              <a:t>to</a:t>
            </a:r>
            <a:r>
              <a:rPr sz="2000" spc="-135" dirty="0">
                <a:latin typeface="Verdana"/>
                <a:cs typeface="Verdana"/>
              </a:rPr>
              <a:t> </a:t>
            </a:r>
            <a:r>
              <a:rPr sz="2000" spc="105" dirty="0">
                <a:latin typeface="Verdana"/>
                <a:cs typeface="Verdana"/>
              </a:rPr>
              <a:t>be</a:t>
            </a:r>
            <a:r>
              <a:rPr sz="2000" spc="-135" dirty="0">
                <a:latin typeface="Verdana"/>
                <a:cs typeface="Verdana"/>
              </a:rPr>
              <a:t> </a:t>
            </a:r>
            <a:r>
              <a:rPr sz="2000" spc="-85" dirty="0">
                <a:latin typeface="Verdana"/>
                <a:cs typeface="Verdana"/>
              </a:rPr>
              <a:t>fair</a:t>
            </a:r>
            <a:r>
              <a:rPr sz="2000" spc="-135" dirty="0">
                <a:latin typeface="Verdana"/>
                <a:cs typeface="Verdana"/>
              </a:rPr>
              <a:t> </a:t>
            </a:r>
            <a:r>
              <a:rPr sz="2000" spc="-80" dirty="0">
                <a:latin typeface="Verdana"/>
                <a:cs typeface="Verdana"/>
              </a:rPr>
              <a:t>for</a:t>
            </a:r>
            <a:r>
              <a:rPr sz="2000" spc="-135" dirty="0">
                <a:latin typeface="Verdana"/>
                <a:cs typeface="Verdana"/>
              </a:rPr>
              <a:t> </a:t>
            </a:r>
            <a:r>
              <a:rPr sz="2000" spc="-50" dirty="0">
                <a:latin typeface="Verdana"/>
                <a:cs typeface="Verdana"/>
              </a:rPr>
              <a:t>those</a:t>
            </a:r>
            <a:r>
              <a:rPr sz="2000" spc="-135" dirty="0">
                <a:latin typeface="Verdana"/>
                <a:cs typeface="Verdana"/>
              </a:rPr>
              <a:t> </a:t>
            </a:r>
            <a:r>
              <a:rPr sz="2000" spc="-35" dirty="0">
                <a:latin typeface="Verdana"/>
                <a:cs typeface="Verdana"/>
              </a:rPr>
              <a:t>that</a:t>
            </a:r>
            <a:r>
              <a:rPr sz="2000" spc="-140" dirty="0">
                <a:latin typeface="Verdana"/>
                <a:cs typeface="Verdana"/>
              </a:rPr>
              <a:t> </a:t>
            </a:r>
            <a:r>
              <a:rPr sz="2000" dirty="0">
                <a:latin typeface="Verdana"/>
                <a:cs typeface="Verdana"/>
              </a:rPr>
              <a:t>would</a:t>
            </a:r>
            <a:r>
              <a:rPr sz="2000" spc="-130" dirty="0">
                <a:latin typeface="Verdana"/>
                <a:cs typeface="Verdana"/>
              </a:rPr>
              <a:t> </a:t>
            </a:r>
            <a:r>
              <a:rPr sz="2000" dirty="0">
                <a:latin typeface="Verdana"/>
                <a:cs typeface="Verdana"/>
              </a:rPr>
              <a:t>pay</a:t>
            </a:r>
            <a:r>
              <a:rPr sz="2000" spc="-135" dirty="0">
                <a:latin typeface="Verdana"/>
                <a:cs typeface="Verdana"/>
              </a:rPr>
              <a:t> </a:t>
            </a:r>
            <a:r>
              <a:rPr sz="2000" spc="80" dirty="0">
                <a:latin typeface="Verdana"/>
                <a:cs typeface="Verdana"/>
              </a:rPr>
              <a:t>back</a:t>
            </a:r>
            <a:r>
              <a:rPr sz="2000" spc="-140" dirty="0">
                <a:latin typeface="Verdana"/>
                <a:cs typeface="Verdana"/>
              </a:rPr>
              <a:t> </a:t>
            </a:r>
            <a:r>
              <a:rPr sz="2000" spc="-20" dirty="0">
                <a:latin typeface="Verdana"/>
                <a:cs typeface="Verdana"/>
              </a:rPr>
              <a:t>the</a:t>
            </a:r>
            <a:r>
              <a:rPr sz="2000" spc="-135" dirty="0">
                <a:latin typeface="Verdana"/>
                <a:cs typeface="Verdana"/>
              </a:rPr>
              <a:t> </a:t>
            </a:r>
            <a:r>
              <a:rPr sz="2000" spc="-20" dirty="0">
                <a:latin typeface="Verdana"/>
                <a:cs typeface="Verdana"/>
              </a:rPr>
              <a:t>loan</a:t>
            </a:r>
            <a:endParaRPr lang="en-US" sz="2000" spc="-20" dirty="0">
              <a:latin typeface="Verdana"/>
              <a:cs typeface="Verdana"/>
            </a:endParaRPr>
          </a:p>
          <a:p>
            <a:pPr marL="12700">
              <a:lnSpc>
                <a:spcPct val="100000"/>
              </a:lnSpc>
              <a:spcBef>
                <a:spcPts val="100"/>
              </a:spcBef>
            </a:pPr>
            <a:r>
              <a:rPr lang="en-US" sz="2000" spc="-20" dirty="0">
                <a:latin typeface="Verdana"/>
                <a:cs typeface="Verdana"/>
              </a:rPr>
              <a:t>If we are good then we have equal opportunity to get the loan no matter what is your color</a:t>
            </a:r>
            <a:endParaRPr sz="2000" dirty="0">
              <a:latin typeface="Verdana"/>
              <a:cs typeface="Verdana"/>
            </a:endParaRPr>
          </a:p>
        </p:txBody>
      </p:sp>
      <p:pic>
        <p:nvPicPr>
          <p:cNvPr id="4" name="object 4"/>
          <p:cNvPicPr/>
          <p:nvPr/>
        </p:nvPicPr>
        <p:blipFill>
          <a:blip r:embed="rId2" cstate="print"/>
          <a:stretch>
            <a:fillRect/>
          </a:stretch>
        </p:blipFill>
        <p:spPr>
          <a:xfrm>
            <a:off x="442912" y="1978882"/>
            <a:ext cx="8209597" cy="320611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29</a:t>
            </a:fld>
            <a:endParaRPr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Responsible</a:t>
            </a:r>
            <a:r>
              <a:rPr spc="-80" dirty="0"/>
              <a:t> </a:t>
            </a:r>
            <a:r>
              <a:rPr dirty="0"/>
              <a:t>Data</a:t>
            </a:r>
            <a:r>
              <a:rPr spc="-80" dirty="0"/>
              <a:t> </a:t>
            </a:r>
            <a:r>
              <a:rPr spc="-10" dirty="0"/>
              <a:t>Science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975"/>
              </a:lnSpc>
            </a:pPr>
            <a:fld id="{81D60167-4931-47E6-BA6A-407CBD079E47}" type="slidenum">
              <a:rPr spc="-50" dirty="0"/>
              <a:t>3</a:t>
            </a:fld>
            <a:endParaRPr spc="-50" dirty="0"/>
          </a:p>
        </p:txBody>
      </p:sp>
      <p:sp>
        <p:nvSpPr>
          <p:cNvPr id="3" name="object 3"/>
          <p:cNvSpPr txBox="1"/>
          <p:nvPr/>
        </p:nvSpPr>
        <p:spPr>
          <a:xfrm>
            <a:off x="707390" y="1242059"/>
            <a:ext cx="7717790" cy="3345815"/>
          </a:xfrm>
          <a:prstGeom prst="rect">
            <a:avLst/>
          </a:prstGeom>
        </p:spPr>
        <p:txBody>
          <a:bodyPr vert="horz" wrap="square" lIns="0" tIns="12700" rIns="0" bIns="0" rtlCol="0">
            <a:spAutoFit/>
          </a:bodyPr>
          <a:lstStyle/>
          <a:p>
            <a:pPr marL="182880" marR="215900" indent="-170180">
              <a:lnSpc>
                <a:spcPct val="100000"/>
              </a:lnSpc>
              <a:spcBef>
                <a:spcPts val="100"/>
              </a:spcBef>
              <a:buFont typeface="Arial MT"/>
              <a:buChar char="•"/>
              <a:tabLst>
                <a:tab pos="184150" algn="l"/>
              </a:tabLst>
            </a:pPr>
            <a:r>
              <a:rPr sz="2000" spc="-55" dirty="0">
                <a:latin typeface="Verdana"/>
                <a:cs typeface="Verdana"/>
              </a:rPr>
              <a:t>Responsible</a:t>
            </a:r>
            <a:r>
              <a:rPr sz="2000" spc="-80" dirty="0">
                <a:latin typeface="Verdana"/>
                <a:cs typeface="Verdana"/>
              </a:rPr>
              <a:t> </a:t>
            </a:r>
            <a:r>
              <a:rPr sz="2000" spc="75" dirty="0">
                <a:latin typeface="Verdana"/>
                <a:cs typeface="Verdana"/>
              </a:rPr>
              <a:t>data</a:t>
            </a:r>
            <a:r>
              <a:rPr sz="2000" spc="-80" dirty="0">
                <a:latin typeface="Verdana"/>
                <a:cs typeface="Verdana"/>
              </a:rPr>
              <a:t> </a:t>
            </a:r>
            <a:r>
              <a:rPr sz="2000" dirty="0">
                <a:latin typeface="Verdana"/>
                <a:cs typeface="Verdana"/>
              </a:rPr>
              <a:t>science</a:t>
            </a:r>
            <a:r>
              <a:rPr sz="2000" spc="-80" dirty="0">
                <a:latin typeface="Verdana"/>
                <a:cs typeface="Verdana"/>
              </a:rPr>
              <a:t> </a:t>
            </a:r>
            <a:r>
              <a:rPr sz="2000" spc="-215" dirty="0">
                <a:latin typeface="Verdana"/>
                <a:cs typeface="Verdana"/>
              </a:rPr>
              <a:t>is</a:t>
            </a:r>
            <a:r>
              <a:rPr sz="2000" spc="-75" dirty="0">
                <a:latin typeface="Verdana"/>
                <a:cs typeface="Verdana"/>
              </a:rPr>
              <a:t> </a:t>
            </a:r>
            <a:r>
              <a:rPr sz="2000" spc="-20" dirty="0">
                <a:latin typeface="Verdana"/>
                <a:cs typeface="Verdana"/>
              </a:rPr>
              <a:t>the</a:t>
            </a:r>
            <a:r>
              <a:rPr sz="2000" spc="-80" dirty="0">
                <a:latin typeface="Verdana"/>
                <a:cs typeface="Verdana"/>
              </a:rPr>
              <a:t> </a:t>
            </a:r>
            <a:r>
              <a:rPr sz="2000" dirty="0">
                <a:latin typeface="Verdana"/>
                <a:cs typeface="Verdana"/>
              </a:rPr>
              <a:t>practice</a:t>
            </a:r>
            <a:r>
              <a:rPr sz="2000" spc="-75" dirty="0">
                <a:latin typeface="Verdana"/>
                <a:cs typeface="Verdana"/>
              </a:rPr>
              <a:t> </a:t>
            </a:r>
            <a:r>
              <a:rPr sz="2000" dirty="0">
                <a:latin typeface="Verdana"/>
                <a:cs typeface="Verdana"/>
              </a:rPr>
              <a:t>of</a:t>
            </a:r>
            <a:r>
              <a:rPr sz="2000" spc="-85" dirty="0">
                <a:latin typeface="Verdana"/>
                <a:cs typeface="Verdana"/>
              </a:rPr>
              <a:t> </a:t>
            </a:r>
            <a:r>
              <a:rPr sz="2000" spc="-90" dirty="0">
                <a:latin typeface="Verdana"/>
                <a:cs typeface="Verdana"/>
              </a:rPr>
              <a:t>using</a:t>
            </a:r>
            <a:r>
              <a:rPr sz="2000" spc="-70" dirty="0">
                <a:latin typeface="Verdana"/>
                <a:cs typeface="Verdana"/>
              </a:rPr>
              <a:t> </a:t>
            </a:r>
            <a:r>
              <a:rPr sz="2000" spc="75" dirty="0">
                <a:latin typeface="Verdana"/>
                <a:cs typeface="Verdana"/>
              </a:rPr>
              <a:t>data</a:t>
            </a:r>
            <a:r>
              <a:rPr sz="2000" spc="-85" dirty="0">
                <a:latin typeface="Verdana"/>
                <a:cs typeface="Verdana"/>
              </a:rPr>
              <a:t> </a:t>
            </a:r>
            <a:r>
              <a:rPr sz="2000" spc="45" dirty="0">
                <a:latin typeface="Verdana"/>
                <a:cs typeface="Verdana"/>
              </a:rPr>
              <a:t>and 	</a:t>
            </a:r>
            <a:r>
              <a:rPr sz="2000" dirty="0">
                <a:latin typeface="Verdana"/>
                <a:cs typeface="Verdana"/>
              </a:rPr>
              <a:t>data-</a:t>
            </a:r>
            <a:r>
              <a:rPr sz="2000" spc="-60" dirty="0">
                <a:latin typeface="Verdana"/>
                <a:cs typeface="Verdana"/>
              </a:rPr>
              <a:t>driven</a:t>
            </a:r>
            <a:r>
              <a:rPr sz="2000" spc="-130" dirty="0">
                <a:latin typeface="Verdana"/>
                <a:cs typeface="Verdana"/>
              </a:rPr>
              <a:t> </a:t>
            </a:r>
            <a:r>
              <a:rPr sz="2000" spc="-10" dirty="0">
                <a:latin typeface="Verdana"/>
                <a:cs typeface="Verdana"/>
              </a:rPr>
              <a:t>techniques</a:t>
            </a:r>
            <a:r>
              <a:rPr sz="2000" spc="-135" dirty="0">
                <a:latin typeface="Verdana"/>
                <a:cs typeface="Verdana"/>
              </a:rPr>
              <a:t> </a:t>
            </a:r>
            <a:r>
              <a:rPr sz="2000" spc="-105" dirty="0">
                <a:latin typeface="Verdana"/>
                <a:cs typeface="Verdana"/>
              </a:rPr>
              <a:t>in</a:t>
            </a:r>
            <a:r>
              <a:rPr sz="2000" spc="-125" dirty="0">
                <a:latin typeface="Verdana"/>
                <a:cs typeface="Verdana"/>
              </a:rPr>
              <a:t> </a:t>
            </a:r>
            <a:r>
              <a:rPr sz="2000" spc="155" dirty="0">
                <a:latin typeface="Verdana"/>
                <a:cs typeface="Verdana"/>
              </a:rPr>
              <a:t>a</a:t>
            </a:r>
            <a:r>
              <a:rPr sz="2000" spc="-140" dirty="0">
                <a:latin typeface="Verdana"/>
                <a:cs typeface="Verdana"/>
              </a:rPr>
              <a:t> </a:t>
            </a:r>
            <a:r>
              <a:rPr sz="2000" dirty="0">
                <a:latin typeface="Verdana"/>
                <a:cs typeface="Verdana"/>
              </a:rPr>
              <a:t>way</a:t>
            </a:r>
            <a:r>
              <a:rPr sz="2000" spc="-135" dirty="0">
                <a:latin typeface="Verdana"/>
                <a:cs typeface="Verdana"/>
              </a:rPr>
              <a:t> </a:t>
            </a:r>
            <a:r>
              <a:rPr sz="2000" spc="-35" dirty="0">
                <a:latin typeface="Verdana"/>
                <a:cs typeface="Verdana"/>
              </a:rPr>
              <a:t>that</a:t>
            </a:r>
            <a:r>
              <a:rPr sz="2000" spc="-135" dirty="0">
                <a:latin typeface="Verdana"/>
                <a:cs typeface="Verdana"/>
              </a:rPr>
              <a:t> </a:t>
            </a:r>
            <a:r>
              <a:rPr sz="2000" spc="-215" dirty="0">
                <a:latin typeface="Verdana"/>
                <a:cs typeface="Verdana"/>
              </a:rPr>
              <a:t>is</a:t>
            </a:r>
            <a:r>
              <a:rPr sz="2000" spc="-135" dirty="0">
                <a:latin typeface="Verdana"/>
                <a:cs typeface="Verdana"/>
              </a:rPr>
              <a:t> </a:t>
            </a:r>
            <a:r>
              <a:rPr sz="2000" b="1" spc="-150" dirty="0">
                <a:latin typeface="Verdana"/>
                <a:cs typeface="Verdana"/>
              </a:rPr>
              <a:t>ethical</a:t>
            </a:r>
            <a:r>
              <a:rPr sz="2000" spc="-150" dirty="0">
                <a:latin typeface="Verdana"/>
                <a:cs typeface="Verdana"/>
              </a:rPr>
              <a:t>,</a:t>
            </a:r>
            <a:r>
              <a:rPr sz="2000" spc="-140" dirty="0">
                <a:latin typeface="Verdana"/>
                <a:cs typeface="Verdana"/>
              </a:rPr>
              <a:t> </a:t>
            </a:r>
            <a:r>
              <a:rPr sz="2000" b="1" spc="-185" dirty="0">
                <a:latin typeface="Verdana"/>
                <a:cs typeface="Verdana"/>
              </a:rPr>
              <a:t>transparent</a:t>
            </a:r>
            <a:r>
              <a:rPr sz="2000" spc="-185" dirty="0">
                <a:latin typeface="Verdana"/>
                <a:cs typeface="Verdana"/>
              </a:rPr>
              <a:t>, 	</a:t>
            </a:r>
            <a:r>
              <a:rPr sz="2000" spc="75" dirty="0">
                <a:latin typeface="Verdana"/>
                <a:cs typeface="Verdana"/>
              </a:rPr>
              <a:t>and</a:t>
            </a:r>
            <a:r>
              <a:rPr sz="2000" spc="-130" dirty="0">
                <a:latin typeface="Verdana"/>
                <a:cs typeface="Verdana"/>
              </a:rPr>
              <a:t> </a:t>
            </a:r>
            <a:r>
              <a:rPr sz="2000" b="1" spc="-190" dirty="0">
                <a:latin typeface="Verdana"/>
                <a:cs typeface="Verdana"/>
              </a:rPr>
              <a:t>respectful</a:t>
            </a:r>
            <a:r>
              <a:rPr sz="2000" b="1" spc="-110" dirty="0">
                <a:latin typeface="Verdana"/>
                <a:cs typeface="Verdana"/>
              </a:rPr>
              <a:t> </a:t>
            </a:r>
            <a:r>
              <a:rPr sz="2000" b="1" spc="-210" dirty="0">
                <a:latin typeface="Verdana"/>
                <a:cs typeface="Verdana"/>
              </a:rPr>
              <a:t>of</a:t>
            </a:r>
            <a:r>
              <a:rPr sz="2000" b="1" spc="-95" dirty="0">
                <a:latin typeface="Verdana"/>
                <a:cs typeface="Verdana"/>
              </a:rPr>
              <a:t> </a:t>
            </a:r>
            <a:r>
              <a:rPr sz="2000" b="1" spc="-204" dirty="0">
                <a:latin typeface="Verdana"/>
                <a:cs typeface="Verdana"/>
              </a:rPr>
              <a:t>the</a:t>
            </a:r>
            <a:r>
              <a:rPr sz="2000" b="1" spc="-105" dirty="0">
                <a:latin typeface="Verdana"/>
                <a:cs typeface="Verdana"/>
              </a:rPr>
              <a:t> </a:t>
            </a:r>
            <a:r>
              <a:rPr sz="2000" b="1" spc="-254" dirty="0">
                <a:latin typeface="Verdana"/>
                <a:cs typeface="Verdana"/>
              </a:rPr>
              <a:t>rights</a:t>
            </a:r>
            <a:r>
              <a:rPr sz="2000" b="1" spc="-110" dirty="0">
                <a:latin typeface="Verdana"/>
                <a:cs typeface="Verdana"/>
              </a:rPr>
              <a:t> </a:t>
            </a:r>
            <a:r>
              <a:rPr sz="2000" spc="70" dirty="0">
                <a:latin typeface="Verdana"/>
                <a:cs typeface="Verdana"/>
              </a:rPr>
              <a:t>and</a:t>
            </a:r>
            <a:r>
              <a:rPr sz="2000" spc="-130" dirty="0">
                <a:latin typeface="Verdana"/>
                <a:cs typeface="Verdana"/>
              </a:rPr>
              <a:t> </a:t>
            </a:r>
            <a:r>
              <a:rPr sz="2000" spc="-114" dirty="0">
                <a:latin typeface="Verdana"/>
                <a:cs typeface="Verdana"/>
              </a:rPr>
              <a:t>interests</a:t>
            </a:r>
            <a:r>
              <a:rPr sz="2000" spc="-130" dirty="0">
                <a:latin typeface="Verdana"/>
                <a:cs typeface="Verdana"/>
              </a:rPr>
              <a:t> </a:t>
            </a:r>
            <a:r>
              <a:rPr sz="2000" dirty="0">
                <a:latin typeface="Verdana"/>
                <a:cs typeface="Verdana"/>
              </a:rPr>
              <a:t>of</a:t>
            </a:r>
            <a:r>
              <a:rPr sz="2000" spc="-140" dirty="0">
                <a:latin typeface="Verdana"/>
                <a:cs typeface="Verdana"/>
              </a:rPr>
              <a:t> </a:t>
            </a:r>
            <a:r>
              <a:rPr sz="2000" b="1" spc="-190" dirty="0">
                <a:latin typeface="Verdana"/>
                <a:cs typeface="Verdana"/>
              </a:rPr>
              <a:t>individuals</a:t>
            </a:r>
            <a:r>
              <a:rPr sz="2000" b="1" spc="-114" dirty="0">
                <a:latin typeface="Verdana"/>
                <a:cs typeface="Verdana"/>
              </a:rPr>
              <a:t> </a:t>
            </a:r>
            <a:r>
              <a:rPr sz="2000" spc="50" dirty="0">
                <a:latin typeface="Verdana"/>
                <a:cs typeface="Verdana"/>
              </a:rPr>
              <a:t>and 	</a:t>
            </a:r>
            <a:r>
              <a:rPr sz="2000" b="1" spc="-20" dirty="0">
                <a:latin typeface="Verdana"/>
                <a:cs typeface="Verdana"/>
              </a:rPr>
              <a:t>society</a:t>
            </a:r>
            <a:endParaRPr sz="2000">
              <a:latin typeface="Verdana"/>
              <a:cs typeface="Verdana"/>
            </a:endParaRPr>
          </a:p>
          <a:p>
            <a:pPr>
              <a:lnSpc>
                <a:spcPct val="100000"/>
              </a:lnSpc>
              <a:spcBef>
                <a:spcPts val="1550"/>
              </a:spcBef>
              <a:buFont typeface="Arial MT"/>
              <a:buChar char="•"/>
            </a:pPr>
            <a:endParaRPr sz="2000">
              <a:latin typeface="Verdana"/>
              <a:cs typeface="Verdana"/>
            </a:endParaRPr>
          </a:p>
          <a:p>
            <a:pPr marL="182880" indent="-170180">
              <a:lnSpc>
                <a:spcPct val="100000"/>
              </a:lnSpc>
              <a:buFont typeface="Arial MT"/>
              <a:buChar char="•"/>
              <a:tabLst>
                <a:tab pos="182880" algn="l"/>
              </a:tabLst>
            </a:pPr>
            <a:r>
              <a:rPr sz="2000" spc="-80" dirty="0">
                <a:latin typeface="Verdana"/>
                <a:cs typeface="Verdana"/>
              </a:rPr>
              <a:t>Key</a:t>
            </a:r>
            <a:r>
              <a:rPr sz="2000" spc="-150" dirty="0">
                <a:latin typeface="Verdana"/>
                <a:cs typeface="Verdana"/>
              </a:rPr>
              <a:t> </a:t>
            </a:r>
            <a:r>
              <a:rPr sz="2000" spc="-10" dirty="0">
                <a:latin typeface="Verdana"/>
                <a:cs typeface="Verdana"/>
              </a:rPr>
              <a:t>concepts:</a:t>
            </a:r>
            <a:endParaRPr sz="2000">
              <a:latin typeface="Verdana"/>
              <a:cs typeface="Verdana"/>
            </a:endParaRPr>
          </a:p>
          <a:p>
            <a:pPr marL="526415" lvl="1" indent="-170815">
              <a:lnSpc>
                <a:spcPct val="100000"/>
              </a:lnSpc>
              <a:spcBef>
                <a:spcPts val="420"/>
              </a:spcBef>
              <a:buFont typeface="Arial MT"/>
              <a:buChar char="•"/>
              <a:tabLst>
                <a:tab pos="526415" algn="l"/>
              </a:tabLst>
            </a:pPr>
            <a:r>
              <a:rPr sz="1800" b="1" spc="-155" dirty="0">
                <a:latin typeface="Verdana"/>
                <a:cs typeface="Verdana"/>
              </a:rPr>
              <a:t>Data</a:t>
            </a:r>
            <a:r>
              <a:rPr sz="1800" b="1" spc="-100" dirty="0">
                <a:latin typeface="Verdana"/>
                <a:cs typeface="Verdana"/>
              </a:rPr>
              <a:t> </a:t>
            </a:r>
            <a:r>
              <a:rPr sz="1800" b="1" spc="-125" dirty="0">
                <a:latin typeface="Verdana"/>
                <a:cs typeface="Verdana"/>
              </a:rPr>
              <a:t>privacy</a:t>
            </a:r>
            <a:r>
              <a:rPr sz="1800" b="1" spc="-90" dirty="0">
                <a:latin typeface="Verdana"/>
                <a:cs typeface="Verdana"/>
              </a:rPr>
              <a:t> </a:t>
            </a:r>
            <a:r>
              <a:rPr sz="1800" spc="65" dirty="0">
                <a:latin typeface="Verdana"/>
                <a:cs typeface="Verdana"/>
              </a:rPr>
              <a:t>and</a:t>
            </a:r>
            <a:r>
              <a:rPr sz="1800" spc="-110" dirty="0">
                <a:latin typeface="Verdana"/>
                <a:cs typeface="Verdana"/>
              </a:rPr>
              <a:t> </a:t>
            </a:r>
            <a:r>
              <a:rPr sz="1800" spc="-85" dirty="0">
                <a:latin typeface="Verdana"/>
                <a:cs typeface="Verdana"/>
              </a:rPr>
              <a:t>security,</a:t>
            </a:r>
            <a:r>
              <a:rPr sz="1800" spc="-110" dirty="0">
                <a:latin typeface="Verdana"/>
                <a:cs typeface="Verdana"/>
              </a:rPr>
              <a:t> </a:t>
            </a:r>
            <a:r>
              <a:rPr sz="1800" spc="-10" dirty="0">
                <a:latin typeface="Verdana"/>
                <a:cs typeface="Verdana"/>
              </a:rPr>
              <a:t>to</a:t>
            </a:r>
            <a:r>
              <a:rPr sz="1800" spc="-120" dirty="0">
                <a:latin typeface="Verdana"/>
                <a:cs typeface="Verdana"/>
              </a:rPr>
              <a:t> </a:t>
            </a:r>
            <a:r>
              <a:rPr sz="1800" dirty="0">
                <a:latin typeface="Verdana"/>
                <a:cs typeface="Verdana"/>
              </a:rPr>
              <a:t>protect</a:t>
            </a:r>
            <a:r>
              <a:rPr sz="1800" spc="-110" dirty="0">
                <a:latin typeface="Verdana"/>
                <a:cs typeface="Verdana"/>
              </a:rPr>
              <a:t> </a:t>
            </a:r>
            <a:r>
              <a:rPr sz="1800" spc="-95" dirty="0">
                <a:latin typeface="Verdana"/>
                <a:cs typeface="Verdana"/>
              </a:rPr>
              <a:t>sensitive</a:t>
            </a:r>
            <a:r>
              <a:rPr sz="1800" spc="-105" dirty="0">
                <a:latin typeface="Verdana"/>
                <a:cs typeface="Verdana"/>
              </a:rPr>
              <a:t> </a:t>
            </a:r>
            <a:r>
              <a:rPr sz="1800" spc="70" dirty="0">
                <a:latin typeface="Verdana"/>
                <a:cs typeface="Verdana"/>
              </a:rPr>
              <a:t>data</a:t>
            </a:r>
            <a:r>
              <a:rPr sz="1800" spc="-120" dirty="0">
                <a:latin typeface="Verdana"/>
                <a:cs typeface="Verdana"/>
              </a:rPr>
              <a:t> </a:t>
            </a:r>
            <a:r>
              <a:rPr sz="1800" dirty="0">
                <a:latin typeface="Verdana"/>
                <a:cs typeface="Verdana"/>
              </a:rPr>
              <a:t>of</a:t>
            </a:r>
            <a:r>
              <a:rPr sz="1800" spc="-120" dirty="0">
                <a:latin typeface="Verdana"/>
                <a:cs typeface="Verdana"/>
              </a:rPr>
              <a:t> </a:t>
            </a:r>
            <a:r>
              <a:rPr sz="1800" spc="-20" dirty="0">
                <a:latin typeface="Verdana"/>
                <a:cs typeface="Verdana"/>
              </a:rPr>
              <a:t>individuals</a:t>
            </a:r>
            <a:endParaRPr sz="1800">
              <a:latin typeface="Verdana"/>
              <a:cs typeface="Verdana"/>
            </a:endParaRPr>
          </a:p>
          <a:p>
            <a:pPr marL="526415" lvl="1" indent="-170815">
              <a:lnSpc>
                <a:spcPct val="100000"/>
              </a:lnSpc>
              <a:spcBef>
                <a:spcPts val="335"/>
              </a:spcBef>
              <a:buFont typeface="Arial MT"/>
              <a:buChar char="•"/>
              <a:tabLst>
                <a:tab pos="526415" algn="l"/>
              </a:tabLst>
            </a:pPr>
            <a:r>
              <a:rPr sz="1800" b="1" spc="-180" dirty="0">
                <a:latin typeface="Verdana"/>
                <a:cs typeface="Verdana"/>
              </a:rPr>
              <a:t>Transparency</a:t>
            </a:r>
            <a:r>
              <a:rPr sz="1800" b="1" spc="-65" dirty="0">
                <a:latin typeface="Verdana"/>
                <a:cs typeface="Verdana"/>
              </a:rPr>
              <a:t> </a:t>
            </a:r>
            <a:r>
              <a:rPr sz="1800" dirty="0">
                <a:latin typeface="Verdana"/>
                <a:cs typeface="Verdana"/>
              </a:rPr>
              <a:t>about</a:t>
            </a:r>
            <a:r>
              <a:rPr sz="1800" spc="-75" dirty="0">
                <a:latin typeface="Verdana"/>
                <a:cs typeface="Verdana"/>
              </a:rPr>
              <a:t> </a:t>
            </a:r>
            <a:r>
              <a:rPr sz="1800" spc="70" dirty="0">
                <a:latin typeface="Verdana"/>
                <a:cs typeface="Verdana"/>
              </a:rPr>
              <a:t>data</a:t>
            </a:r>
            <a:r>
              <a:rPr sz="1800" spc="-90" dirty="0">
                <a:latin typeface="Verdana"/>
                <a:cs typeface="Verdana"/>
              </a:rPr>
              <a:t> </a:t>
            </a:r>
            <a:r>
              <a:rPr sz="1800" spc="-70" dirty="0">
                <a:latin typeface="Verdana"/>
                <a:cs typeface="Verdana"/>
              </a:rPr>
              <a:t>sources,</a:t>
            </a:r>
            <a:r>
              <a:rPr sz="1800" spc="-80" dirty="0">
                <a:latin typeface="Verdana"/>
                <a:cs typeface="Verdana"/>
              </a:rPr>
              <a:t> </a:t>
            </a:r>
            <a:r>
              <a:rPr sz="1800" spc="-50" dirty="0">
                <a:latin typeface="Verdana"/>
                <a:cs typeface="Verdana"/>
              </a:rPr>
              <a:t>methods,</a:t>
            </a:r>
            <a:r>
              <a:rPr sz="1800" spc="-85" dirty="0">
                <a:latin typeface="Verdana"/>
                <a:cs typeface="Verdana"/>
              </a:rPr>
              <a:t> </a:t>
            </a:r>
            <a:r>
              <a:rPr sz="1800" spc="65" dirty="0">
                <a:latin typeface="Verdana"/>
                <a:cs typeface="Verdana"/>
              </a:rPr>
              <a:t>and</a:t>
            </a:r>
            <a:r>
              <a:rPr sz="1800" spc="-75" dirty="0">
                <a:latin typeface="Verdana"/>
                <a:cs typeface="Verdana"/>
              </a:rPr>
              <a:t> </a:t>
            </a:r>
            <a:r>
              <a:rPr sz="1800" spc="-10" dirty="0">
                <a:latin typeface="Verdana"/>
                <a:cs typeface="Verdana"/>
              </a:rPr>
              <a:t>limitations</a:t>
            </a:r>
            <a:endParaRPr sz="1800">
              <a:latin typeface="Verdana"/>
              <a:cs typeface="Verdana"/>
            </a:endParaRPr>
          </a:p>
          <a:p>
            <a:pPr marL="526415" lvl="1" indent="-170815">
              <a:lnSpc>
                <a:spcPct val="100000"/>
              </a:lnSpc>
              <a:spcBef>
                <a:spcPts val="430"/>
              </a:spcBef>
              <a:buFont typeface="Arial MT"/>
              <a:buChar char="•"/>
              <a:tabLst>
                <a:tab pos="526415" algn="l"/>
              </a:tabLst>
            </a:pPr>
            <a:r>
              <a:rPr sz="1800" spc="-110" dirty="0">
                <a:latin typeface="Verdana"/>
                <a:cs typeface="Verdana"/>
              </a:rPr>
              <a:t>Exhibit</a:t>
            </a:r>
            <a:r>
              <a:rPr sz="1800" spc="-100" dirty="0">
                <a:latin typeface="Verdana"/>
                <a:cs typeface="Verdana"/>
              </a:rPr>
              <a:t> </a:t>
            </a:r>
            <a:r>
              <a:rPr sz="1800" spc="-30" dirty="0">
                <a:latin typeface="Verdana"/>
                <a:cs typeface="Verdana"/>
              </a:rPr>
              <a:t>desirable</a:t>
            </a:r>
            <a:r>
              <a:rPr sz="1800" spc="-105" dirty="0">
                <a:latin typeface="Verdana"/>
                <a:cs typeface="Verdana"/>
              </a:rPr>
              <a:t> </a:t>
            </a:r>
            <a:r>
              <a:rPr sz="1800" b="1" spc="-130" dirty="0">
                <a:latin typeface="Verdana"/>
                <a:cs typeface="Verdana"/>
              </a:rPr>
              <a:t>ethical</a:t>
            </a:r>
            <a:r>
              <a:rPr sz="1800" b="1" spc="-80" dirty="0">
                <a:latin typeface="Verdana"/>
                <a:cs typeface="Verdana"/>
              </a:rPr>
              <a:t> </a:t>
            </a:r>
            <a:r>
              <a:rPr sz="1800" spc="-10" dirty="0">
                <a:latin typeface="Verdana"/>
                <a:cs typeface="Verdana"/>
              </a:rPr>
              <a:t>principles</a:t>
            </a:r>
            <a:endParaRPr sz="1800">
              <a:latin typeface="Verdana"/>
              <a:cs typeface="Verdana"/>
            </a:endParaRPr>
          </a:p>
          <a:p>
            <a:pPr marL="526415" lvl="1" indent="-170815">
              <a:lnSpc>
                <a:spcPct val="100000"/>
              </a:lnSpc>
              <a:spcBef>
                <a:spcPts val="335"/>
              </a:spcBef>
              <a:buFont typeface="Arial MT"/>
              <a:buChar char="•"/>
              <a:tabLst>
                <a:tab pos="526415" algn="l"/>
              </a:tabLst>
            </a:pPr>
            <a:r>
              <a:rPr sz="1800" spc="-65" dirty="0">
                <a:latin typeface="Verdana"/>
                <a:cs typeface="Verdana"/>
              </a:rPr>
              <a:t>Put</a:t>
            </a:r>
            <a:r>
              <a:rPr sz="1800" spc="-114" dirty="0">
                <a:latin typeface="Verdana"/>
                <a:cs typeface="Verdana"/>
              </a:rPr>
              <a:t> </a:t>
            </a:r>
            <a:r>
              <a:rPr sz="1800" b="1" spc="-195" dirty="0">
                <a:latin typeface="Verdana"/>
                <a:cs typeface="Verdana"/>
              </a:rPr>
              <a:t>human</a:t>
            </a:r>
            <a:r>
              <a:rPr sz="1800" b="1" spc="-100" dirty="0">
                <a:latin typeface="Verdana"/>
                <a:cs typeface="Verdana"/>
              </a:rPr>
              <a:t> </a:t>
            </a:r>
            <a:r>
              <a:rPr sz="1800" b="1" spc="-204" dirty="0">
                <a:latin typeface="Verdana"/>
                <a:cs typeface="Verdana"/>
              </a:rPr>
              <a:t>in</a:t>
            </a:r>
            <a:r>
              <a:rPr sz="1800" b="1" spc="-100" dirty="0">
                <a:latin typeface="Verdana"/>
                <a:cs typeface="Verdana"/>
              </a:rPr>
              <a:t> </a:t>
            </a:r>
            <a:r>
              <a:rPr sz="1800" b="1" spc="-165" dirty="0">
                <a:latin typeface="Verdana"/>
                <a:cs typeface="Verdana"/>
              </a:rPr>
              <a:t>control</a:t>
            </a:r>
            <a:r>
              <a:rPr sz="1800" spc="-165" dirty="0">
                <a:latin typeface="Verdana"/>
                <a:cs typeface="Verdana"/>
              </a:rPr>
              <a:t>,</a:t>
            </a:r>
            <a:r>
              <a:rPr sz="1800" spc="-114" dirty="0">
                <a:latin typeface="Verdana"/>
                <a:cs typeface="Verdana"/>
              </a:rPr>
              <a:t> </a:t>
            </a:r>
            <a:r>
              <a:rPr sz="1800" spc="-10" dirty="0">
                <a:latin typeface="Verdana"/>
                <a:cs typeface="Verdana"/>
              </a:rPr>
              <a:t>allow</a:t>
            </a:r>
            <a:r>
              <a:rPr sz="1800" spc="-110" dirty="0">
                <a:latin typeface="Verdana"/>
                <a:cs typeface="Verdana"/>
              </a:rPr>
              <a:t> </a:t>
            </a:r>
            <a:r>
              <a:rPr sz="1800" spc="-35" dirty="0">
                <a:latin typeface="Verdana"/>
                <a:cs typeface="Verdana"/>
              </a:rPr>
              <a:t>them</a:t>
            </a:r>
            <a:r>
              <a:rPr sz="1800" spc="-110" dirty="0">
                <a:latin typeface="Verdana"/>
                <a:cs typeface="Verdana"/>
              </a:rPr>
              <a:t> </a:t>
            </a:r>
            <a:r>
              <a:rPr sz="1800" spc="-10" dirty="0">
                <a:latin typeface="Verdana"/>
                <a:cs typeface="Verdana"/>
              </a:rPr>
              <a:t>to</a:t>
            </a:r>
            <a:r>
              <a:rPr sz="1800" spc="-120" dirty="0">
                <a:latin typeface="Verdana"/>
                <a:cs typeface="Verdana"/>
              </a:rPr>
              <a:t> </a:t>
            </a:r>
            <a:r>
              <a:rPr sz="1800" spc="-30" dirty="0">
                <a:latin typeface="Verdana"/>
                <a:cs typeface="Verdana"/>
              </a:rPr>
              <a:t>understand</a:t>
            </a:r>
            <a:r>
              <a:rPr sz="1800" spc="-110" dirty="0">
                <a:latin typeface="Verdana"/>
                <a:cs typeface="Verdana"/>
              </a:rPr>
              <a:t> </a:t>
            </a:r>
            <a:r>
              <a:rPr sz="1800" spc="70" dirty="0">
                <a:latin typeface="Verdana"/>
                <a:cs typeface="Verdana"/>
              </a:rPr>
              <a:t>and</a:t>
            </a:r>
            <a:r>
              <a:rPr sz="1800" spc="-110" dirty="0">
                <a:latin typeface="Verdana"/>
                <a:cs typeface="Verdana"/>
              </a:rPr>
              <a:t> </a:t>
            </a:r>
            <a:r>
              <a:rPr sz="1800" spc="-10" dirty="0">
                <a:latin typeface="Verdana"/>
                <a:cs typeface="Verdana"/>
              </a:rPr>
              <a:t>control</a:t>
            </a:r>
            <a:endParaRPr sz="1800">
              <a:latin typeface="Verdana"/>
              <a:cs typeface="Verdana"/>
            </a:endParaRPr>
          </a:p>
        </p:txBody>
      </p:sp>
      <p:sp>
        <p:nvSpPr>
          <p:cNvPr id="4" name="object 4"/>
          <p:cNvSpPr txBox="1"/>
          <p:nvPr/>
        </p:nvSpPr>
        <p:spPr>
          <a:xfrm>
            <a:off x="684530" y="5155183"/>
            <a:ext cx="1477010" cy="162560"/>
          </a:xfrm>
          <a:prstGeom prst="rect">
            <a:avLst/>
          </a:prstGeom>
        </p:spPr>
        <p:txBody>
          <a:bodyPr vert="horz" wrap="square" lIns="0" tIns="12700" rIns="0" bIns="0" rtlCol="0">
            <a:spAutoFit/>
          </a:bodyPr>
          <a:lstStyle/>
          <a:p>
            <a:pPr marL="12700">
              <a:lnSpc>
                <a:spcPct val="100000"/>
              </a:lnSpc>
              <a:spcBef>
                <a:spcPts val="100"/>
              </a:spcBef>
            </a:pPr>
            <a:r>
              <a:rPr sz="900" i="1" spc="-10" dirty="0">
                <a:latin typeface="Verdana"/>
                <a:cs typeface="Verdana"/>
              </a:rPr>
              <a:t>ChatGPT, </a:t>
            </a:r>
            <a:r>
              <a:rPr sz="900" i="1" dirty="0">
                <a:latin typeface="Verdana"/>
                <a:cs typeface="Verdana"/>
              </a:rPr>
              <a:t>December</a:t>
            </a:r>
            <a:r>
              <a:rPr sz="900" i="1" spc="5" dirty="0">
                <a:latin typeface="Verdana"/>
                <a:cs typeface="Verdana"/>
              </a:rPr>
              <a:t> </a:t>
            </a:r>
            <a:r>
              <a:rPr sz="900" i="1" spc="-50" dirty="0">
                <a:latin typeface="Verdana"/>
                <a:cs typeface="Verdana"/>
              </a:rPr>
              <a:t>2022</a:t>
            </a:r>
            <a:endParaRPr sz="90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55" dirty="0"/>
              <a:t>Equal</a:t>
            </a:r>
            <a:r>
              <a:rPr spc="-170" dirty="0"/>
              <a:t> </a:t>
            </a:r>
            <a:r>
              <a:rPr spc="-40" dirty="0"/>
              <a:t>Opportunity</a:t>
            </a:r>
          </a:p>
        </p:txBody>
      </p:sp>
      <p:sp>
        <p:nvSpPr>
          <p:cNvPr id="3" name="object 3"/>
          <p:cNvSpPr txBox="1"/>
          <p:nvPr/>
        </p:nvSpPr>
        <p:spPr>
          <a:xfrm>
            <a:off x="707390" y="1013459"/>
            <a:ext cx="6564630" cy="330200"/>
          </a:xfrm>
          <a:prstGeom prst="rect">
            <a:avLst/>
          </a:prstGeom>
        </p:spPr>
        <p:txBody>
          <a:bodyPr vert="horz" wrap="square" lIns="0" tIns="12700" rIns="0" bIns="0" rtlCol="0">
            <a:spAutoFit/>
          </a:bodyPr>
          <a:lstStyle/>
          <a:p>
            <a:pPr marL="12700">
              <a:lnSpc>
                <a:spcPct val="100000"/>
              </a:lnSpc>
              <a:spcBef>
                <a:spcPts val="100"/>
              </a:spcBef>
            </a:pPr>
            <a:r>
              <a:rPr sz="2000" spc="-50" dirty="0">
                <a:latin typeface="Verdana"/>
                <a:cs typeface="Verdana"/>
              </a:rPr>
              <a:t>Aim</a:t>
            </a:r>
            <a:r>
              <a:rPr sz="2000" spc="-135" dirty="0">
                <a:latin typeface="Verdana"/>
                <a:cs typeface="Verdana"/>
              </a:rPr>
              <a:t> </a:t>
            </a:r>
            <a:r>
              <a:rPr sz="2000" dirty="0">
                <a:latin typeface="Verdana"/>
                <a:cs typeface="Verdana"/>
              </a:rPr>
              <a:t>to</a:t>
            </a:r>
            <a:r>
              <a:rPr sz="2000" spc="-135" dirty="0">
                <a:latin typeface="Verdana"/>
                <a:cs typeface="Verdana"/>
              </a:rPr>
              <a:t> </a:t>
            </a:r>
            <a:r>
              <a:rPr sz="2000" spc="105" dirty="0">
                <a:latin typeface="Verdana"/>
                <a:cs typeface="Verdana"/>
              </a:rPr>
              <a:t>be</a:t>
            </a:r>
            <a:r>
              <a:rPr sz="2000" spc="-135" dirty="0">
                <a:latin typeface="Verdana"/>
                <a:cs typeface="Verdana"/>
              </a:rPr>
              <a:t> </a:t>
            </a:r>
            <a:r>
              <a:rPr sz="2000" spc="-85" dirty="0">
                <a:latin typeface="Verdana"/>
                <a:cs typeface="Verdana"/>
              </a:rPr>
              <a:t>fair</a:t>
            </a:r>
            <a:r>
              <a:rPr sz="2000" spc="-135" dirty="0">
                <a:latin typeface="Verdana"/>
                <a:cs typeface="Verdana"/>
              </a:rPr>
              <a:t> </a:t>
            </a:r>
            <a:r>
              <a:rPr sz="2000" spc="-80" dirty="0">
                <a:latin typeface="Verdana"/>
                <a:cs typeface="Verdana"/>
              </a:rPr>
              <a:t>for</a:t>
            </a:r>
            <a:r>
              <a:rPr sz="2000" spc="-135" dirty="0">
                <a:latin typeface="Verdana"/>
                <a:cs typeface="Verdana"/>
              </a:rPr>
              <a:t> </a:t>
            </a:r>
            <a:r>
              <a:rPr sz="2000" spc="-50" dirty="0">
                <a:latin typeface="Verdana"/>
                <a:cs typeface="Verdana"/>
              </a:rPr>
              <a:t>those</a:t>
            </a:r>
            <a:r>
              <a:rPr sz="2000" spc="-135" dirty="0">
                <a:latin typeface="Verdana"/>
                <a:cs typeface="Verdana"/>
              </a:rPr>
              <a:t> </a:t>
            </a:r>
            <a:r>
              <a:rPr sz="2000" spc="-35" dirty="0">
                <a:latin typeface="Verdana"/>
                <a:cs typeface="Verdana"/>
              </a:rPr>
              <a:t>that</a:t>
            </a:r>
            <a:r>
              <a:rPr sz="2000" spc="-140" dirty="0">
                <a:latin typeface="Verdana"/>
                <a:cs typeface="Verdana"/>
              </a:rPr>
              <a:t> </a:t>
            </a:r>
            <a:r>
              <a:rPr sz="2000" dirty="0">
                <a:latin typeface="Verdana"/>
                <a:cs typeface="Verdana"/>
              </a:rPr>
              <a:t>would</a:t>
            </a:r>
            <a:r>
              <a:rPr sz="2000" spc="-130" dirty="0">
                <a:latin typeface="Verdana"/>
                <a:cs typeface="Verdana"/>
              </a:rPr>
              <a:t> </a:t>
            </a:r>
            <a:r>
              <a:rPr sz="2000" dirty="0">
                <a:latin typeface="Verdana"/>
                <a:cs typeface="Verdana"/>
              </a:rPr>
              <a:t>pay</a:t>
            </a:r>
            <a:r>
              <a:rPr sz="2000" spc="-135" dirty="0">
                <a:latin typeface="Verdana"/>
                <a:cs typeface="Verdana"/>
              </a:rPr>
              <a:t> </a:t>
            </a:r>
            <a:r>
              <a:rPr sz="2000" spc="80" dirty="0">
                <a:latin typeface="Verdana"/>
                <a:cs typeface="Verdana"/>
              </a:rPr>
              <a:t>back</a:t>
            </a:r>
            <a:r>
              <a:rPr sz="2000" spc="-140" dirty="0">
                <a:latin typeface="Verdana"/>
                <a:cs typeface="Verdana"/>
              </a:rPr>
              <a:t> </a:t>
            </a:r>
            <a:r>
              <a:rPr sz="2000" spc="-20" dirty="0">
                <a:latin typeface="Verdana"/>
                <a:cs typeface="Verdana"/>
              </a:rPr>
              <a:t>the</a:t>
            </a:r>
            <a:r>
              <a:rPr sz="2000" spc="-135" dirty="0">
                <a:latin typeface="Verdana"/>
                <a:cs typeface="Verdana"/>
              </a:rPr>
              <a:t> </a:t>
            </a:r>
            <a:r>
              <a:rPr sz="2000" spc="-20" dirty="0">
                <a:latin typeface="Verdana"/>
                <a:cs typeface="Verdana"/>
              </a:rPr>
              <a:t>loan</a:t>
            </a:r>
            <a:endParaRPr sz="2000">
              <a:latin typeface="Verdana"/>
              <a:cs typeface="Verdana"/>
            </a:endParaRPr>
          </a:p>
        </p:txBody>
      </p:sp>
      <p:grpSp>
        <p:nvGrpSpPr>
          <p:cNvPr id="4" name="object 4"/>
          <p:cNvGrpSpPr/>
          <p:nvPr/>
        </p:nvGrpSpPr>
        <p:grpSpPr>
          <a:xfrm>
            <a:off x="67346" y="1773777"/>
            <a:ext cx="8759825" cy="3411220"/>
            <a:chOff x="67346" y="1773777"/>
            <a:chExt cx="8759825" cy="3411220"/>
          </a:xfrm>
        </p:grpSpPr>
        <p:pic>
          <p:nvPicPr>
            <p:cNvPr id="5" name="object 5"/>
            <p:cNvPicPr/>
            <p:nvPr/>
          </p:nvPicPr>
          <p:blipFill>
            <a:blip r:embed="rId2" cstate="print"/>
            <a:stretch>
              <a:fillRect/>
            </a:stretch>
          </p:blipFill>
          <p:spPr>
            <a:xfrm>
              <a:off x="442912" y="1978882"/>
              <a:ext cx="8209597" cy="3206114"/>
            </a:xfrm>
            <a:prstGeom prst="rect">
              <a:avLst/>
            </a:prstGeom>
          </p:spPr>
        </p:pic>
        <p:pic>
          <p:nvPicPr>
            <p:cNvPr id="6" name="object 6"/>
            <p:cNvPicPr/>
            <p:nvPr/>
          </p:nvPicPr>
          <p:blipFill>
            <a:blip r:embed="rId3" cstate="print"/>
            <a:stretch>
              <a:fillRect/>
            </a:stretch>
          </p:blipFill>
          <p:spPr>
            <a:xfrm>
              <a:off x="718185" y="1773777"/>
              <a:ext cx="7707630" cy="1651634"/>
            </a:xfrm>
            <a:prstGeom prst="rect">
              <a:avLst/>
            </a:prstGeom>
          </p:spPr>
        </p:pic>
        <p:sp>
          <p:nvSpPr>
            <p:cNvPr id="7" name="object 7"/>
            <p:cNvSpPr/>
            <p:nvPr/>
          </p:nvSpPr>
          <p:spPr>
            <a:xfrm>
              <a:off x="8373311"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8" name="object 8"/>
            <p:cNvSpPr/>
            <p:nvPr/>
          </p:nvSpPr>
          <p:spPr>
            <a:xfrm>
              <a:off x="8373311"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sp>
          <p:nvSpPr>
            <p:cNvPr id="9" name="object 9"/>
            <p:cNvSpPr/>
            <p:nvPr/>
          </p:nvSpPr>
          <p:spPr>
            <a:xfrm>
              <a:off x="73696" y="1860906"/>
              <a:ext cx="447040" cy="297180"/>
            </a:xfrm>
            <a:custGeom>
              <a:avLst/>
              <a:gdLst/>
              <a:ahLst/>
              <a:cxnLst/>
              <a:rect l="l" t="t" r="r" b="b"/>
              <a:pathLst>
                <a:path w="447040" h="297180">
                  <a:moveTo>
                    <a:pt x="446967" y="0"/>
                  </a:moveTo>
                  <a:lnTo>
                    <a:pt x="0" y="0"/>
                  </a:lnTo>
                  <a:lnTo>
                    <a:pt x="0" y="296665"/>
                  </a:lnTo>
                  <a:lnTo>
                    <a:pt x="446967" y="296665"/>
                  </a:lnTo>
                  <a:lnTo>
                    <a:pt x="446967" y="0"/>
                  </a:lnTo>
                  <a:close/>
                </a:path>
              </a:pathLst>
            </a:custGeom>
            <a:solidFill>
              <a:srgbClr val="FFFFFF"/>
            </a:solidFill>
          </p:spPr>
          <p:txBody>
            <a:bodyPr wrap="square" lIns="0" tIns="0" rIns="0" bIns="0" rtlCol="0"/>
            <a:lstStyle/>
            <a:p>
              <a:endParaRPr/>
            </a:p>
          </p:txBody>
        </p:sp>
        <p:sp>
          <p:nvSpPr>
            <p:cNvPr id="10" name="object 10"/>
            <p:cNvSpPr/>
            <p:nvPr/>
          </p:nvSpPr>
          <p:spPr>
            <a:xfrm>
              <a:off x="73696" y="1860906"/>
              <a:ext cx="447040" cy="297180"/>
            </a:xfrm>
            <a:custGeom>
              <a:avLst/>
              <a:gdLst/>
              <a:ahLst/>
              <a:cxnLst/>
              <a:rect l="l" t="t" r="r" b="b"/>
              <a:pathLst>
                <a:path w="447040" h="297180">
                  <a:moveTo>
                    <a:pt x="0" y="0"/>
                  </a:moveTo>
                  <a:lnTo>
                    <a:pt x="446968" y="0"/>
                  </a:lnTo>
                  <a:lnTo>
                    <a:pt x="446968" y="296666"/>
                  </a:lnTo>
                  <a:lnTo>
                    <a:pt x="0" y="296666"/>
                  </a:lnTo>
                  <a:lnTo>
                    <a:pt x="0" y="0"/>
                  </a:lnTo>
                  <a:close/>
                </a:path>
              </a:pathLst>
            </a:custGeom>
            <a:ln w="12700">
              <a:solidFill>
                <a:srgbClr val="FFFFFF"/>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195" dirty="0"/>
              <a:t> </a:t>
            </a:r>
            <a:r>
              <a:rPr spc="-70" dirty="0"/>
              <a:t>Notions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26</a:t>
            </a:r>
            <a:endParaRPr sz="800"/>
          </a:p>
        </p:txBody>
      </p:sp>
      <p:sp>
        <p:nvSpPr>
          <p:cNvPr id="3" name="object 3"/>
          <p:cNvSpPr txBox="1"/>
          <p:nvPr/>
        </p:nvSpPr>
        <p:spPr>
          <a:xfrm>
            <a:off x="707390" y="1242059"/>
            <a:ext cx="7499350" cy="3274695"/>
          </a:xfrm>
          <a:prstGeom prst="rect">
            <a:avLst/>
          </a:prstGeom>
        </p:spPr>
        <p:txBody>
          <a:bodyPr vert="horz" wrap="square" lIns="0" tIns="12700" rIns="0" bIns="0" rtlCol="0">
            <a:spAutoFit/>
          </a:bodyPr>
          <a:lstStyle/>
          <a:p>
            <a:pPr marL="182880" marR="59690" indent="-170180">
              <a:lnSpc>
                <a:spcPct val="100000"/>
              </a:lnSpc>
              <a:spcBef>
                <a:spcPts val="100"/>
              </a:spcBef>
              <a:buFont typeface="Arial MT"/>
              <a:buChar char="•"/>
              <a:tabLst>
                <a:tab pos="184150" algn="l"/>
              </a:tabLst>
            </a:pPr>
            <a:r>
              <a:rPr sz="2000" b="1" spc="-130" dirty="0">
                <a:latin typeface="Verdana"/>
                <a:cs typeface="Verdana"/>
              </a:rPr>
              <a:t>equal</a:t>
            </a:r>
            <a:r>
              <a:rPr sz="2000" b="1" spc="-85" dirty="0">
                <a:latin typeface="Verdana"/>
                <a:cs typeface="Verdana"/>
              </a:rPr>
              <a:t> </a:t>
            </a:r>
            <a:r>
              <a:rPr sz="2000" b="1" spc="-225" dirty="0">
                <a:latin typeface="Verdana"/>
                <a:cs typeface="Verdana"/>
              </a:rPr>
              <a:t>treatment</a:t>
            </a:r>
            <a:r>
              <a:rPr sz="2000" b="1" spc="-80" dirty="0">
                <a:latin typeface="Verdana"/>
                <a:cs typeface="Verdana"/>
              </a:rPr>
              <a:t> </a:t>
            </a:r>
            <a:r>
              <a:rPr sz="2000" spc="-65" dirty="0">
                <a:latin typeface="Verdana"/>
                <a:cs typeface="Verdana"/>
              </a:rPr>
              <a:t>(color-</a:t>
            </a:r>
            <a:r>
              <a:rPr sz="2000" spc="-85" dirty="0">
                <a:latin typeface="Verdana"/>
                <a:cs typeface="Verdana"/>
              </a:rPr>
              <a:t>blindness,</a:t>
            </a:r>
            <a:r>
              <a:rPr sz="2000" spc="-114" dirty="0">
                <a:latin typeface="Verdana"/>
                <a:cs typeface="Verdana"/>
              </a:rPr>
              <a:t> </a:t>
            </a:r>
            <a:r>
              <a:rPr sz="2000" spc="-110" dirty="0">
                <a:latin typeface="Verdana"/>
                <a:cs typeface="Verdana"/>
              </a:rPr>
              <a:t>fairness </a:t>
            </a:r>
            <a:r>
              <a:rPr sz="2000" dirty="0">
                <a:latin typeface="Verdana"/>
                <a:cs typeface="Verdana"/>
              </a:rPr>
              <a:t>by</a:t>
            </a:r>
            <a:r>
              <a:rPr sz="2000" spc="-110" dirty="0">
                <a:latin typeface="Verdana"/>
                <a:cs typeface="Verdana"/>
              </a:rPr>
              <a:t> </a:t>
            </a:r>
            <a:r>
              <a:rPr sz="2000" spc="-50" dirty="0">
                <a:latin typeface="Verdana"/>
                <a:cs typeface="Verdana"/>
              </a:rPr>
              <a:t>unawareness): 	</a:t>
            </a:r>
            <a:r>
              <a:rPr sz="2000" spc="-30" dirty="0">
                <a:latin typeface="Verdana"/>
                <a:cs typeface="Verdana"/>
              </a:rPr>
              <a:t>same</a:t>
            </a:r>
            <a:r>
              <a:rPr sz="2000" spc="-135" dirty="0">
                <a:latin typeface="Verdana"/>
                <a:cs typeface="Verdana"/>
              </a:rPr>
              <a:t> </a:t>
            </a:r>
            <a:r>
              <a:rPr sz="2000" spc="-10" dirty="0">
                <a:latin typeface="Verdana"/>
                <a:cs typeface="Verdana"/>
              </a:rPr>
              <a:t>threshold</a:t>
            </a:r>
            <a:endParaRPr sz="2000">
              <a:latin typeface="Verdana"/>
              <a:cs typeface="Verdana"/>
            </a:endParaRPr>
          </a:p>
          <a:p>
            <a:pPr marL="182880" marR="755650" indent="-170180">
              <a:lnSpc>
                <a:spcPct val="100000"/>
              </a:lnSpc>
              <a:spcBef>
                <a:spcPts val="790"/>
              </a:spcBef>
              <a:buFont typeface="Arial MT"/>
              <a:buChar char="•"/>
              <a:tabLst>
                <a:tab pos="184150" algn="l"/>
              </a:tabLst>
            </a:pPr>
            <a:r>
              <a:rPr sz="2000" b="1" spc="-185" dirty="0">
                <a:latin typeface="Verdana"/>
                <a:cs typeface="Verdana"/>
              </a:rPr>
              <a:t>group</a:t>
            </a:r>
            <a:r>
              <a:rPr sz="2000" b="1" spc="-60" dirty="0">
                <a:latin typeface="Verdana"/>
                <a:cs typeface="Verdana"/>
              </a:rPr>
              <a:t> </a:t>
            </a:r>
            <a:r>
              <a:rPr sz="2000" b="1" spc="-204" dirty="0">
                <a:latin typeface="Verdana"/>
                <a:cs typeface="Verdana"/>
              </a:rPr>
              <a:t>parity</a:t>
            </a:r>
            <a:r>
              <a:rPr sz="2000" b="1" spc="-60" dirty="0">
                <a:latin typeface="Verdana"/>
                <a:cs typeface="Verdana"/>
              </a:rPr>
              <a:t> </a:t>
            </a:r>
            <a:r>
              <a:rPr sz="2000" dirty="0">
                <a:latin typeface="Verdana"/>
                <a:cs typeface="Verdana"/>
              </a:rPr>
              <a:t>(demographic</a:t>
            </a:r>
            <a:r>
              <a:rPr sz="2000" spc="-80" dirty="0">
                <a:latin typeface="Verdana"/>
                <a:cs typeface="Verdana"/>
              </a:rPr>
              <a:t> </a:t>
            </a:r>
            <a:r>
              <a:rPr sz="2000" spc="-85" dirty="0">
                <a:latin typeface="Verdana"/>
                <a:cs typeface="Verdana"/>
              </a:rPr>
              <a:t>or</a:t>
            </a:r>
            <a:r>
              <a:rPr sz="2000" spc="-70" dirty="0">
                <a:latin typeface="Verdana"/>
                <a:cs typeface="Verdana"/>
              </a:rPr>
              <a:t> </a:t>
            </a:r>
            <a:r>
              <a:rPr sz="2000" spc="-80" dirty="0">
                <a:latin typeface="Verdana"/>
                <a:cs typeface="Verdana"/>
              </a:rPr>
              <a:t>statistical </a:t>
            </a:r>
            <a:r>
              <a:rPr sz="2000" spc="-125" dirty="0">
                <a:latin typeface="Verdana"/>
                <a:cs typeface="Verdana"/>
              </a:rPr>
              <a:t>parity):</a:t>
            </a:r>
            <a:r>
              <a:rPr sz="2000" spc="-90" dirty="0">
                <a:latin typeface="Verdana"/>
                <a:cs typeface="Verdana"/>
              </a:rPr>
              <a:t> </a:t>
            </a:r>
            <a:r>
              <a:rPr sz="2000" spc="-20" dirty="0">
                <a:latin typeface="Verdana"/>
                <a:cs typeface="Verdana"/>
              </a:rPr>
              <a:t>same 	</a:t>
            </a:r>
            <a:r>
              <a:rPr sz="2000" spc="-65" dirty="0">
                <a:latin typeface="Verdana"/>
                <a:cs typeface="Verdana"/>
              </a:rPr>
              <a:t>positive</a:t>
            </a:r>
            <a:r>
              <a:rPr sz="2000" spc="-120" dirty="0">
                <a:latin typeface="Verdana"/>
                <a:cs typeface="Verdana"/>
              </a:rPr>
              <a:t> </a:t>
            </a:r>
            <a:r>
              <a:rPr sz="2000" spc="-20" dirty="0">
                <a:latin typeface="Verdana"/>
                <a:cs typeface="Verdana"/>
              </a:rPr>
              <a:t>rate</a:t>
            </a:r>
            <a:endParaRPr sz="2000">
              <a:latin typeface="Verdana"/>
              <a:cs typeface="Verdana"/>
            </a:endParaRPr>
          </a:p>
          <a:p>
            <a:pPr marL="182880" indent="-170180">
              <a:lnSpc>
                <a:spcPct val="100000"/>
              </a:lnSpc>
              <a:spcBef>
                <a:spcPts val="795"/>
              </a:spcBef>
              <a:buFont typeface="Arial MT"/>
              <a:buChar char="•"/>
              <a:tabLst>
                <a:tab pos="182880" algn="l"/>
              </a:tabLst>
            </a:pPr>
            <a:r>
              <a:rPr sz="2000" b="1" spc="-130" dirty="0">
                <a:latin typeface="Verdana"/>
                <a:cs typeface="Verdana"/>
              </a:rPr>
              <a:t>equal</a:t>
            </a:r>
            <a:r>
              <a:rPr sz="2000" b="1" spc="-100" dirty="0">
                <a:latin typeface="Verdana"/>
                <a:cs typeface="Verdana"/>
              </a:rPr>
              <a:t> </a:t>
            </a:r>
            <a:r>
              <a:rPr sz="2000" b="1" spc="-220" dirty="0">
                <a:latin typeface="Verdana"/>
                <a:cs typeface="Verdana"/>
              </a:rPr>
              <a:t>opportunity</a:t>
            </a:r>
            <a:r>
              <a:rPr sz="2000" spc="-220" dirty="0">
                <a:latin typeface="Verdana"/>
                <a:cs typeface="Verdana"/>
              </a:rPr>
              <a:t>:</a:t>
            </a:r>
            <a:r>
              <a:rPr sz="2000" spc="-135" dirty="0">
                <a:latin typeface="Verdana"/>
                <a:cs typeface="Verdana"/>
              </a:rPr>
              <a:t> </a:t>
            </a:r>
            <a:r>
              <a:rPr sz="2000" spc="-30" dirty="0">
                <a:latin typeface="Verdana"/>
                <a:cs typeface="Verdana"/>
              </a:rPr>
              <a:t>same</a:t>
            </a:r>
            <a:r>
              <a:rPr sz="2000" spc="-125" dirty="0">
                <a:latin typeface="Verdana"/>
                <a:cs typeface="Verdana"/>
              </a:rPr>
              <a:t> </a:t>
            </a:r>
            <a:r>
              <a:rPr sz="2000" spc="-85" dirty="0">
                <a:latin typeface="Verdana"/>
                <a:cs typeface="Verdana"/>
              </a:rPr>
              <a:t>true</a:t>
            </a:r>
            <a:r>
              <a:rPr sz="2000" spc="-125" dirty="0">
                <a:latin typeface="Verdana"/>
                <a:cs typeface="Verdana"/>
              </a:rPr>
              <a:t> </a:t>
            </a:r>
            <a:r>
              <a:rPr sz="2000" spc="-65" dirty="0">
                <a:latin typeface="Verdana"/>
                <a:cs typeface="Verdana"/>
              </a:rPr>
              <a:t>positive</a:t>
            </a:r>
            <a:r>
              <a:rPr sz="2000" spc="-125" dirty="0">
                <a:latin typeface="Verdana"/>
                <a:cs typeface="Verdana"/>
              </a:rPr>
              <a:t> </a:t>
            </a:r>
            <a:r>
              <a:rPr sz="2000" spc="-30" dirty="0">
                <a:latin typeface="Verdana"/>
                <a:cs typeface="Verdana"/>
              </a:rPr>
              <a:t>rate</a:t>
            </a:r>
            <a:r>
              <a:rPr sz="2000" spc="-125" dirty="0">
                <a:latin typeface="Verdana"/>
                <a:cs typeface="Verdana"/>
              </a:rPr>
              <a:t> </a:t>
            </a:r>
            <a:r>
              <a:rPr sz="2000" spc="-10" dirty="0">
                <a:latin typeface="Verdana"/>
                <a:cs typeface="Verdana"/>
              </a:rPr>
              <a:t>(recall)</a:t>
            </a:r>
            <a:endParaRPr sz="2000">
              <a:latin typeface="Verdana"/>
              <a:cs typeface="Verdana"/>
            </a:endParaRPr>
          </a:p>
          <a:p>
            <a:pPr>
              <a:lnSpc>
                <a:spcPct val="100000"/>
              </a:lnSpc>
              <a:spcBef>
                <a:spcPts val="1575"/>
              </a:spcBef>
              <a:buFont typeface="Arial MT"/>
              <a:buChar char="•"/>
            </a:pPr>
            <a:endParaRPr sz="2000">
              <a:latin typeface="Verdana"/>
              <a:cs typeface="Verdana"/>
            </a:endParaRPr>
          </a:p>
          <a:p>
            <a:pPr marL="182880" indent="-170180">
              <a:lnSpc>
                <a:spcPct val="100000"/>
              </a:lnSpc>
              <a:buFont typeface="Arial MT"/>
              <a:buChar char="•"/>
              <a:tabLst>
                <a:tab pos="182880" algn="l"/>
              </a:tabLst>
            </a:pPr>
            <a:r>
              <a:rPr sz="2000" spc="-25" dirty="0">
                <a:latin typeface="Verdana"/>
                <a:cs typeface="Verdana"/>
              </a:rPr>
              <a:t>you</a:t>
            </a:r>
            <a:r>
              <a:rPr sz="2000" spc="-130" dirty="0">
                <a:latin typeface="Verdana"/>
                <a:cs typeface="Verdana"/>
              </a:rPr>
              <a:t> </a:t>
            </a:r>
            <a:r>
              <a:rPr sz="2000" spc="50" dirty="0">
                <a:latin typeface="Verdana"/>
                <a:cs typeface="Verdana"/>
              </a:rPr>
              <a:t>cannot</a:t>
            </a:r>
            <a:r>
              <a:rPr sz="2000" spc="-125" dirty="0">
                <a:latin typeface="Verdana"/>
                <a:cs typeface="Verdana"/>
              </a:rPr>
              <a:t> </a:t>
            </a:r>
            <a:r>
              <a:rPr sz="2000" dirty="0">
                <a:latin typeface="Verdana"/>
                <a:cs typeface="Verdana"/>
              </a:rPr>
              <a:t>have</a:t>
            </a:r>
            <a:r>
              <a:rPr sz="2000" spc="-120" dirty="0">
                <a:latin typeface="Verdana"/>
                <a:cs typeface="Verdana"/>
              </a:rPr>
              <a:t> </a:t>
            </a:r>
            <a:r>
              <a:rPr sz="2000" spc="-135" dirty="0">
                <a:latin typeface="Verdana"/>
                <a:cs typeface="Verdana"/>
              </a:rPr>
              <a:t>it</a:t>
            </a:r>
            <a:r>
              <a:rPr sz="2000" spc="-125" dirty="0">
                <a:latin typeface="Verdana"/>
                <a:cs typeface="Verdana"/>
              </a:rPr>
              <a:t> </a:t>
            </a:r>
            <a:r>
              <a:rPr sz="2000" spc="-20" dirty="0">
                <a:latin typeface="Verdana"/>
                <a:cs typeface="Verdana"/>
              </a:rPr>
              <a:t>all!</a:t>
            </a:r>
            <a:endParaRPr sz="2000">
              <a:latin typeface="Verdana"/>
              <a:cs typeface="Verdana"/>
            </a:endParaRPr>
          </a:p>
          <a:p>
            <a:pPr marL="182880" marR="5080" indent="-170180">
              <a:lnSpc>
                <a:spcPct val="100000"/>
              </a:lnSpc>
              <a:spcBef>
                <a:spcPts val="790"/>
              </a:spcBef>
              <a:buFont typeface="Arial MT"/>
              <a:buChar char="•"/>
              <a:tabLst>
                <a:tab pos="184150" algn="l"/>
              </a:tabLst>
            </a:pPr>
            <a:r>
              <a:rPr sz="2000" spc="-45" dirty="0">
                <a:latin typeface="Verdana"/>
                <a:cs typeface="Verdana"/>
              </a:rPr>
              <a:t>there</a:t>
            </a:r>
            <a:r>
              <a:rPr sz="2000" spc="-130" dirty="0">
                <a:latin typeface="Verdana"/>
                <a:cs typeface="Verdana"/>
              </a:rPr>
              <a:t> </a:t>
            </a:r>
            <a:r>
              <a:rPr sz="2000" dirty="0">
                <a:latin typeface="Verdana"/>
                <a:cs typeface="Verdana"/>
              </a:rPr>
              <a:t>are</a:t>
            </a:r>
            <a:r>
              <a:rPr sz="2000" spc="-130" dirty="0">
                <a:latin typeface="Verdana"/>
                <a:cs typeface="Verdana"/>
              </a:rPr>
              <a:t> </a:t>
            </a:r>
            <a:r>
              <a:rPr sz="2000" spc="-85" dirty="0">
                <a:latin typeface="Verdana"/>
                <a:cs typeface="Verdana"/>
              </a:rPr>
              <a:t>various</a:t>
            </a:r>
            <a:r>
              <a:rPr sz="2000" spc="-130" dirty="0">
                <a:latin typeface="Verdana"/>
                <a:cs typeface="Verdana"/>
              </a:rPr>
              <a:t> </a:t>
            </a:r>
            <a:r>
              <a:rPr sz="2000" spc="-105" dirty="0">
                <a:latin typeface="Verdana"/>
                <a:cs typeface="Verdana"/>
              </a:rPr>
              <a:t>impossibility</a:t>
            </a:r>
            <a:r>
              <a:rPr sz="2000" spc="-130" dirty="0">
                <a:latin typeface="Verdana"/>
                <a:cs typeface="Verdana"/>
              </a:rPr>
              <a:t> </a:t>
            </a:r>
            <a:r>
              <a:rPr sz="2000" spc="-65" dirty="0">
                <a:latin typeface="Verdana"/>
                <a:cs typeface="Verdana"/>
              </a:rPr>
              <a:t>theorems</a:t>
            </a:r>
            <a:r>
              <a:rPr sz="2000" spc="-130" dirty="0">
                <a:latin typeface="Verdana"/>
                <a:cs typeface="Verdana"/>
              </a:rPr>
              <a:t> </a:t>
            </a:r>
            <a:r>
              <a:rPr sz="2000" spc="-10" dirty="0">
                <a:latin typeface="Verdana"/>
                <a:cs typeface="Verdana"/>
              </a:rPr>
              <a:t>related</a:t>
            </a:r>
            <a:r>
              <a:rPr sz="2000" spc="-125" dirty="0">
                <a:latin typeface="Verdana"/>
                <a:cs typeface="Verdana"/>
              </a:rPr>
              <a:t> </a:t>
            </a:r>
            <a:r>
              <a:rPr sz="2000" dirty="0">
                <a:latin typeface="Verdana"/>
                <a:cs typeface="Verdana"/>
              </a:rPr>
              <a:t>to</a:t>
            </a:r>
            <a:r>
              <a:rPr sz="2000" spc="-130" dirty="0">
                <a:latin typeface="Verdana"/>
                <a:cs typeface="Verdana"/>
              </a:rPr>
              <a:t> </a:t>
            </a:r>
            <a:r>
              <a:rPr sz="2000" spc="-110" dirty="0">
                <a:latin typeface="Verdana"/>
                <a:cs typeface="Verdana"/>
              </a:rPr>
              <a:t>fairness</a:t>
            </a:r>
            <a:r>
              <a:rPr sz="2000" spc="-130" dirty="0">
                <a:latin typeface="Verdana"/>
                <a:cs typeface="Verdana"/>
              </a:rPr>
              <a:t> </a:t>
            </a:r>
            <a:r>
              <a:rPr sz="2000" spc="-25" dirty="0">
                <a:latin typeface="Verdana"/>
                <a:cs typeface="Verdana"/>
              </a:rPr>
              <a:t>in 	</a:t>
            </a:r>
            <a:r>
              <a:rPr sz="2000" spc="-10" dirty="0">
                <a:latin typeface="Verdana"/>
                <a:cs typeface="Verdana"/>
              </a:rPr>
              <a:t>classification</a:t>
            </a:r>
            <a:endParaRPr sz="200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3661410" cy="513080"/>
          </a:xfrm>
          <a:prstGeom prst="rect">
            <a:avLst/>
          </a:prstGeom>
        </p:spPr>
        <p:txBody>
          <a:bodyPr vert="horz" wrap="square" lIns="0" tIns="12700" rIns="0" bIns="0" rtlCol="0">
            <a:spAutoFit/>
          </a:bodyPr>
          <a:lstStyle/>
          <a:p>
            <a:pPr marL="12700">
              <a:lnSpc>
                <a:spcPct val="100000"/>
              </a:lnSpc>
              <a:spcBef>
                <a:spcPts val="100"/>
              </a:spcBef>
            </a:pPr>
            <a:r>
              <a:rPr sz="3200" spc="-190" dirty="0"/>
              <a:t>Fairness</a:t>
            </a:r>
            <a:r>
              <a:rPr sz="3200" spc="-225" dirty="0"/>
              <a:t> </a:t>
            </a:r>
            <a:r>
              <a:rPr sz="3200" spc="-170" dirty="0"/>
              <a:t>in</a:t>
            </a:r>
            <a:r>
              <a:rPr sz="3200" spc="-220" dirty="0"/>
              <a:t> </a:t>
            </a:r>
            <a:r>
              <a:rPr sz="3200" spc="-65" dirty="0"/>
              <a:t>Ranking</a:t>
            </a:r>
            <a:endParaRPr sz="32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27</a:t>
            </a:r>
            <a:endParaRPr sz="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Ranking</a:t>
            </a:r>
          </a:p>
        </p:txBody>
      </p:sp>
      <p:sp>
        <p:nvSpPr>
          <p:cNvPr id="3" name="object 3"/>
          <p:cNvSpPr txBox="1"/>
          <p:nvPr/>
        </p:nvSpPr>
        <p:spPr>
          <a:xfrm>
            <a:off x="707390" y="4770628"/>
            <a:ext cx="6424930" cy="269240"/>
          </a:xfrm>
          <a:prstGeom prst="rect">
            <a:avLst/>
          </a:prstGeom>
        </p:spPr>
        <p:txBody>
          <a:bodyPr vert="horz" wrap="square" lIns="0" tIns="12700" rIns="0" bIns="0" rtlCol="0">
            <a:spAutoFit/>
          </a:bodyPr>
          <a:lstStyle/>
          <a:p>
            <a:pPr marL="185420" indent="-172720">
              <a:lnSpc>
                <a:spcPct val="100000"/>
              </a:lnSpc>
              <a:spcBef>
                <a:spcPts val="100"/>
              </a:spcBef>
              <a:buFont typeface="Arial MT"/>
              <a:buChar char="•"/>
              <a:tabLst>
                <a:tab pos="185420" algn="l"/>
              </a:tabLst>
            </a:pPr>
            <a:r>
              <a:rPr sz="1600" spc="-80" dirty="0">
                <a:latin typeface="Verdana"/>
                <a:cs typeface="Verdana"/>
              </a:rPr>
              <a:t>so </a:t>
            </a:r>
            <a:r>
              <a:rPr sz="1600" spc="-20" dirty="0">
                <a:latin typeface="Verdana"/>
                <a:cs typeface="Verdana"/>
              </a:rPr>
              <a:t>to</a:t>
            </a:r>
            <a:r>
              <a:rPr sz="1600" spc="-80" dirty="0">
                <a:latin typeface="Verdana"/>
                <a:cs typeface="Verdana"/>
              </a:rPr>
              <a:t> </a:t>
            </a:r>
            <a:r>
              <a:rPr sz="1600" dirty="0">
                <a:latin typeface="Verdana"/>
                <a:cs typeface="Verdana"/>
              </a:rPr>
              <a:t>achieve</a:t>
            </a:r>
            <a:r>
              <a:rPr sz="1600" spc="-80" dirty="0">
                <a:latin typeface="Verdana"/>
                <a:cs typeface="Verdana"/>
              </a:rPr>
              <a:t> </a:t>
            </a:r>
            <a:r>
              <a:rPr sz="1600" spc="-90" dirty="0">
                <a:latin typeface="Verdana"/>
                <a:cs typeface="Verdana"/>
              </a:rPr>
              <a:t>fairness</a:t>
            </a:r>
            <a:r>
              <a:rPr sz="1600" spc="-80" dirty="0">
                <a:latin typeface="Verdana"/>
                <a:cs typeface="Verdana"/>
              </a:rPr>
              <a:t> </a:t>
            </a:r>
            <a:r>
              <a:rPr sz="1600" dirty="0">
                <a:latin typeface="Verdana"/>
                <a:cs typeface="Verdana"/>
              </a:rPr>
              <a:t>we</a:t>
            </a:r>
            <a:r>
              <a:rPr sz="1600" spc="-85" dirty="0">
                <a:latin typeface="Verdana"/>
                <a:cs typeface="Verdana"/>
              </a:rPr>
              <a:t> </a:t>
            </a:r>
            <a:r>
              <a:rPr sz="1600" spc="85" dirty="0">
                <a:latin typeface="Verdana"/>
                <a:cs typeface="Verdana"/>
              </a:rPr>
              <a:t>can</a:t>
            </a:r>
            <a:r>
              <a:rPr sz="1600" spc="-80" dirty="0">
                <a:latin typeface="Verdana"/>
                <a:cs typeface="Verdana"/>
              </a:rPr>
              <a:t> </a:t>
            </a:r>
            <a:r>
              <a:rPr sz="1600" spc="-50" dirty="0">
                <a:latin typeface="Verdana"/>
                <a:cs typeface="Verdana"/>
              </a:rPr>
              <a:t>only</a:t>
            </a:r>
            <a:r>
              <a:rPr sz="1600" spc="-75" dirty="0">
                <a:latin typeface="Verdana"/>
                <a:cs typeface="Verdana"/>
              </a:rPr>
              <a:t> </a:t>
            </a:r>
            <a:r>
              <a:rPr sz="1600" spc="60" dirty="0">
                <a:latin typeface="Verdana"/>
                <a:cs typeface="Verdana"/>
              </a:rPr>
              <a:t>change</a:t>
            </a:r>
            <a:r>
              <a:rPr sz="1600" spc="-85" dirty="0">
                <a:latin typeface="Verdana"/>
                <a:cs typeface="Verdana"/>
              </a:rPr>
              <a:t> </a:t>
            </a:r>
            <a:r>
              <a:rPr sz="1600" spc="-25" dirty="0">
                <a:latin typeface="Verdana"/>
                <a:cs typeface="Verdana"/>
              </a:rPr>
              <a:t>the</a:t>
            </a:r>
            <a:r>
              <a:rPr sz="1600" spc="-95" dirty="0">
                <a:latin typeface="Verdana"/>
                <a:cs typeface="Verdana"/>
              </a:rPr>
              <a:t> </a:t>
            </a:r>
            <a:r>
              <a:rPr sz="1600" b="1" spc="-140" dirty="0">
                <a:latin typeface="Verdana"/>
                <a:cs typeface="Verdana"/>
              </a:rPr>
              <a:t>scoring</a:t>
            </a:r>
            <a:r>
              <a:rPr sz="1600" b="1" spc="-40" dirty="0">
                <a:latin typeface="Verdana"/>
                <a:cs typeface="Verdana"/>
              </a:rPr>
              <a:t> </a:t>
            </a:r>
            <a:r>
              <a:rPr sz="1600" b="1" spc="-110" dirty="0">
                <a:latin typeface="Verdana"/>
                <a:cs typeface="Verdana"/>
              </a:rPr>
              <a:t>function</a:t>
            </a:r>
            <a:endParaRPr sz="1600">
              <a:latin typeface="Verdana"/>
              <a:cs typeface="Verdana"/>
            </a:endParaRPr>
          </a:p>
        </p:txBody>
      </p:sp>
      <p:grpSp>
        <p:nvGrpSpPr>
          <p:cNvPr id="4" name="object 4"/>
          <p:cNvGrpSpPr/>
          <p:nvPr/>
        </p:nvGrpSpPr>
        <p:grpSpPr>
          <a:xfrm>
            <a:off x="2434813" y="4027452"/>
            <a:ext cx="3667125" cy="387350"/>
            <a:chOff x="2434813" y="4027452"/>
            <a:chExt cx="3667125" cy="387350"/>
          </a:xfrm>
        </p:grpSpPr>
        <p:sp>
          <p:nvSpPr>
            <p:cNvPr id="5" name="object 5"/>
            <p:cNvSpPr/>
            <p:nvPr/>
          </p:nvSpPr>
          <p:spPr>
            <a:xfrm>
              <a:off x="2434813" y="4323905"/>
              <a:ext cx="3667125" cy="90805"/>
            </a:xfrm>
            <a:custGeom>
              <a:avLst/>
              <a:gdLst/>
              <a:ahLst/>
              <a:cxnLst/>
              <a:rect l="l" t="t" r="r" b="b"/>
              <a:pathLst>
                <a:path w="3667125" h="90804">
                  <a:moveTo>
                    <a:pt x="3666652" y="0"/>
                  </a:moveTo>
                  <a:lnTo>
                    <a:pt x="0" y="0"/>
                  </a:lnTo>
                  <a:lnTo>
                    <a:pt x="0" y="90534"/>
                  </a:lnTo>
                  <a:lnTo>
                    <a:pt x="3666652" y="90534"/>
                  </a:lnTo>
                  <a:lnTo>
                    <a:pt x="3666652" y="0"/>
                  </a:lnTo>
                  <a:close/>
                </a:path>
              </a:pathLst>
            </a:custGeom>
            <a:solidFill>
              <a:srgbClr val="FFC000"/>
            </a:solidFill>
          </p:spPr>
          <p:txBody>
            <a:bodyPr wrap="square" lIns="0" tIns="0" rIns="0" bIns="0" rtlCol="0"/>
            <a:lstStyle/>
            <a:p>
              <a:endParaRPr/>
            </a:p>
          </p:txBody>
        </p:sp>
        <p:sp>
          <p:nvSpPr>
            <p:cNvPr id="6" name="object 6"/>
            <p:cNvSpPr/>
            <p:nvPr/>
          </p:nvSpPr>
          <p:spPr>
            <a:xfrm>
              <a:off x="2458346" y="4046502"/>
              <a:ext cx="1140460" cy="277495"/>
            </a:xfrm>
            <a:custGeom>
              <a:avLst/>
              <a:gdLst/>
              <a:ahLst/>
              <a:cxnLst/>
              <a:rect l="l" t="t" r="r" b="b"/>
              <a:pathLst>
                <a:path w="1140460" h="277495">
                  <a:moveTo>
                    <a:pt x="0" y="277403"/>
                  </a:moveTo>
                  <a:lnTo>
                    <a:pt x="1816" y="223414"/>
                  </a:lnTo>
                  <a:lnTo>
                    <a:pt x="6770" y="179326"/>
                  </a:lnTo>
                  <a:lnTo>
                    <a:pt x="14117" y="149601"/>
                  </a:lnTo>
                  <a:lnTo>
                    <a:pt x="23115" y="138701"/>
                  </a:lnTo>
                  <a:lnTo>
                    <a:pt x="568334" y="138701"/>
                  </a:lnTo>
                  <a:lnTo>
                    <a:pt x="577332" y="127801"/>
                  </a:lnTo>
                  <a:lnTo>
                    <a:pt x="584679" y="98076"/>
                  </a:lnTo>
                  <a:lnTo>
                    <a:pt x="589633" y="53988"/>
                  </a:lnTo>
                  <a:lnTo>
                    <a:pt x="591450" y="0"/>
                  </a:lnTo>
                  <a:lnTo>
                    <a:pt x="593266" y="53988"/>
                  </a:lnTo>
                  <a:lnTo>
                    <a:pt x="598220" y="98076"/>
                  </a:lnTo>
                  <a:lnTo>
                    <a:pt x="605568" y="127801"/>
                  </a:lnTo>
                  <a:lnTo>
                    <a:pt x="614565" y="138701"/>
                  </a:lnTo>
                  <a:lnTo>
                    <a:pt x="1117316" y="138701"/>
                  </a:lnTo>
                  <a:lnTo>
                    <a:pt x="1126313" y="149601"/>
                  </a:lnTo>
                  <a:lnTo>
                    <a:pt x="1133660" y="179326"/>
                  </a:lnTo>
                  <a:lnTo>
                    <a:pt x="1138614" y="223414"/>
                  </a:lnTo>
                  <a:lnTo>
                    <a:pt x="1140431" y="277403"/>
                  </a:lnTo>
                </a:path>
              </a:pathLst>
            </a:custGeom>
            <a:ln w="38100">
              <a:solidFill>
                <a:srgbClr val="000000"/>
              </a:solidFill>
            </a:ln>
          </p:spPr>
          <p:txBody>
            <a:bodyPr wrap="square" lIns="0" tIns="0" rIns="0" bIns="0" rtlCol="0"/>
            <a:lstStyle/>
            <a:p>
              <a:endParaRPr/>
            </a:p>
          </p:txBody>
        </p:sp>
      </p:grpSp>
      <p:sp>
        <p:nvSpPr>
          <p:cNvPr id="7" name="object 7"/>
          <p:cNvSpPr txBox="1"/>
          <p:nvPr/>
        </p:nvSpPr>
        <p:spPr>
          <a:xfrm>
            <a:off x="707390" y="1184148"/>
            <a:ext cx="7505065" cy="2863215"/>
          </a:xfrm>
          <a:prstGeom prst="rect">
            <a:avLst/>
          </a:prstGeom>
        </p:spPr>
        <p:txBody>
          <a:bodyPr vert="horz" wrap="square" lIns="0" tIns="69215" rIns="0" bIns="0" rtlCol="0">
            <a:spAutoFit/>
          </a:bodyPr>
          <a:lstStyle/>
          <a:p>
            <a:pPr marL="185420" indent="-172720">
              <a:lnSpc>
                <a:spcPct val="100000"/>
              </a:lnSpc>
              <a:spcBef>
                <a:spcPts val="545"/>
              </a:spcBef>
              <a:buFont typeface="Arial MT"/>
              <a:buChar char="•"/>
              <a:tabLst>
                <a:tab pos="185420" algn="l"/>
              </a:tabLst>
            </a:pPr>
            <a:r>
              <a:rPr sz="1600" spc="-50" dirty="0">
                <a:latin typeface="Verdana"/>
                <a:cs typeface="Verdana"/>
              </a:rPr>
              <a:t>algorithm</a:t>
            </a:r>
            <a:r>
              <a:rPr sz="1600" spc="-100" dirty="0">
                <a:latin typeface="Verdana"/>
                <a:cs typeface="Verdana"/>
              </a:rPr>
              <a:t> </a:t>
            </a:r>
            <a:r>
              <a:rPr sz="1600" dirty="0">
                <a:latin typeface="Verdana"/>
                <a:cs typeface="Verdana"/>
              </a:rPr>
              <a:t>computes</a:t>
            </a:r>
            <a:r>
              <a:rPr sz="1600" spc="-100" dirty="0">
                <a:latin typeface="Verdana"/>
                <a:cs typeface="Verdana"/>
              </a:rPr>
              <a:t> </a:t>
            </a:r>
            <a:r>
              <a:rPr sz="1600" spc="-40" dirty="0">
                <a:latin typeface="Verdana"/>
                <a:cs typeface="Verdana"/>
              </a:rPr>
              <a:t>some</a:t>
            </a:r>
            <a:r>
              <a:rPr sz="1600" spc="-110" dirty="0">
                <a:latin typeface="Verdana"/>
                <a:cs typeface="Verdana"/>
              </a:rPr>
              <a:t> </a:t>
            </a:r>
            <a:r>
              <a:rPr sz="1600" b="1" spc="-120" dirty="0">
                <a:latin typeface="Verdana"/>
                <a:cs typeface="Verdana"/>
              </a:rPr>
              <a:t>score</a:t>
            </a:r>
            <a:r>
              <a:rPr sz="1600" b="1" spc="-85" dirty="0">
                <a:latin typeface="Verdana"/>
                <a:cs typeface="Verdana"/>
              </a:rPr>
              <a:t> </a:t>
            </a:r>
            <a:r>
              <a:rPr sz="1600" spc="-30" dirty="0">
                <a:latin typeface="Verdana"/>
                <a:cs typeface="Verdana"/>
              </a:rPr>
              <a:t>that</a:t>
            </a:r>
            <a:r>
              <a:rPr sz="1600" spc="-110" dirty="0">
                <a:latin typeface="Verdana"/>
                <a:cs typeface="Verdana"/>
              </a:rPr>
              <a:t> </a:t>
            </a:r>
            <a:r>
              <a:rPr sz="1600" dirty="0">
                <a:latin typeface="Verdana"/>
                <a:cs typeface="Verdana"/>
              </a:rPr>
              <a:t>encodes/predicts</a:t>
            </a:r>
            <a:r>
              <a:rPr sz="1600" spc="-105" dirty="0">
                <a:latin typeface="Verdana"/>
                <a:cs typeface="Verdana"/>
              </a:rPr>
              <a:t> </a:t>
            </a:r>
            <a:r>
              <a:rPr sz="1600" i="1" spc="-10" dirty="0">
                <a:latin typeface="Verdana"/>
                <a:cs typeface="Verdana"/>
              </a:rPr>
              <a:t>goodness</a:t>
            </a:r>
            <a:endParaRPr sz="1600">
              <a:latin typeface="Verdana"/>
              <a:cs typeface="Verdana"/>
            </a:endParaRPr>
          </a:p>
          <a:p>
            <a:pPr marL="526415" lvl="1" indent="-170815">
              <a:lnSpc>
                <a:spcPct val="100000"/>
              </a:lnSpc>
              <a:spcBef>
                <a:spcPts val="395"/>
              </a:spcBef>
              <a:buFont typeface="Arial MT"/>
              <a:buChar char="•"/>
              <a:tabLst>
                <a:tab pos="526415" algn="l"/>
              </a:tabLst>
            </a:pPr>
            <a:r>
              <a:rPr sz="1400" spc="-60" dirty="0">
                <a:latin typeface="Verdana"/>
                <a:cs typeface="Verdana"/>
              </a:rPr>
              <a:t>e.g.,</a:t>
            </a:r>
            <a:r>
              <a:rPr sz="1400" spc="-85" dirty="0">
                <a:latin typeface="Verdana"/>
                <a:cs typeface="Verdana"/>
              </a:rPr>
              <a:t> </a:t>
            </a:r>
            <a:r>
              <a:rPr sz="1400" b="1" spc="-165" dirty="0">
                <a:latin typeface="Verdana"/>
                <a:cs typeface="Verdana"/>
              </a:rPr>
              <a:t>merit</a:t>
            </a:r>
            <a:r>
              <a:rPr sz="1400" spc="-165" dirty="0">
                <a:latin typeface="Verdana"/>
                <a:cs typeface="Verdana"/>
              </a:rPr>
              <a:t>,</a:t>
            </a:r>
            <a:r>
              <a:rPr sz="1400" spc="-75" dirty="0">
                <a:latin typeface="Verdana"/>
                <a:cs typeface="Verdana"/>
              </a:rPr>
              <a:t> </a:t>
            </a:r>
            <a:r>
              <a:rPr sz="1400" spc="-10" dirty="0">
                <a:latin typeface="Verdana"/>
                <a:cs typeface="Verdana"/>
              </a:rPr>
              <a:t>relevance</a:t>
            </a:r>
            <a:endParaRPr sz="1400">
              <a:latin typeface="Verdana"/>
              <a:cs typeface="Verdana"/>
            </a:endParaRPr>
          </a:p>
          <a:p>
            <a:pPr marL="185420" indent="-172720">
              <a:lnSpc>
                <a:spcPct val="100000"/>
              </a:lnSpc>
              <a:spcBef>
                <a:spcPts val="805"/>
              </a:spcBef>
              <a:buFont typeface="Arial MT"/>
              <a:buChar char="•"/>
              <a:tabLst>
                <a:tab pos="185420" algn="l"/>
              </a:tabLst>
            </a:pPr>
            <a:r>
              <a:rPr sz="1600" dirty="0">
                <a:latin typeface="Verdana"/>
                <a:cs typeface="Verdana"/>
              </a:rPr>
              <a:t>we</a:t>
            </a:r>
            <a:r>
              <a:rPr sz="1600" spc="-85" dirty="0">
                <a:latin typeface="Verdana"/>
                <a:cs typeface="Verdana"/>
              </a:rPr>
              <a:t> </a:t>
            </a:r>
            <a:r>
              <a:rPr sz="1600" dirty="0">
                <a:latin typeface="Verdana"/>
                <a:cs typeface="Verdana"/>
              </a:rPr>
              <a:t>want</a:t>
            </a:r>
            <a:r>
              <a:rPr sz="1600" spc="-80" dirty="0">
                <a:latin typeface="Verdana"/>
                <a:cs typeface="Verdana"/>
              </a:rPr>
              <a:t> </a:t>
            </a:r>
            <a:r>
              <a:rPr sz="1600" spc="-10" dirty="0">
                <a:latin typeface="Verdana"/>
                <a:cs typeface="Verdana"/>
              </a:rPr>
              <a:t>to</a:t>
            </a:r>
            <a:r>
              <a:rPr sz="1600" spc="-80" dirty="0">
                <a:latin typeface="Verdana"/>
                <a:cs typeface="Verdana"/>
              </a:rPr>
              <a:t> </a:t>
            </a:r>
            <a:r>
              <a:rPr sz="1600" b="1" spc="-165" dirty="0">
                <a:latin typeface="Verdana"/>
                <a:cs typeface="Verdana"/>
              </a:rPr>
              <a:t>rank</a:t>
            </a:r>
            <a:r>
              <a:rPr sz="1600" b="1" spc="-65" dirty="0">
                <a:latin typeface="Verdana"/>
                <a:cs typeface="Verdana"/>
              </a:rPr>
              <a:t> </a:t>
            </a:r>
            <a:r>
              <a:rPr sz="1600" spc="-20" dirty="0">
                <a:latin typeface="Verdana"/>
                <a:cs typeface="Verdana"/>
              </a:rPr>
              <a:t>objects</a:t>
            </a:r>
            <a:r>
              <a:rPr sz="1600" spc="-80" dirty="0">
                <a:latin typeface="Verdana"/>
                <a:cs typeface="Verdana"/>
              </a:rPr>
              <a:t> </a:t>
            </a:r>
            <a:r>
              <a:rPr sz="1600" spc="-85" dirty="0">
                <a:latin typeface="Verdana"/>
                <a:cs typeface="Verdana"/>
              </a:rPr>
              <a:t>(usually</a:t>
            </a:r>
            <a:r>
              <a:rPr sz="1600" spc="-75" dirty="0">
                <a:latin typeface="Verdana"/>
                <a:cs typeface="Verdana"/>
              </a:rPr>
              <a:t> </a:t>
            </a:r>
            <a:r>
              <a:rPr sz="1600" dirty="0">
                <a:latin typeface="Verdana"/>
                <a:cs typeface="Verdana"/>
              </a:rPr>
              <a:t>people)</a:t>
            </a:r>
            <a:r>
              <a:rPr sz="1600" spc="-80" dirty="0">
                <a:latin typeface="Verdana"/>
                <a:cs typeface="Verdana"/>
              </a:rPr>
              <a:t> </a:t>
            </a:r>
            <a:r>
              <a:rPr sz="1600" dirty="0">
                <a:latin typeface="Verdana"/>
                <a:cs typeface="Verdana"/>
              </a:rPr>
              <a:t>based</a:t>
            </a:r>
            <a:r>
              <a:rPr sz="1600" spc="-80" dirty="0">
                <a:latin typeface="Verdana"/>
                <a:cs typeface="Verdana"/>
              </a:rPr>
              <a:t> </a:t>
            </a:r>
            <a:r>
              <a:rPr sz="1600" dirty="0">
                <a:latin typeface="Verdana"/>
                <a:cs typeface="Verdana"/>
              </a:rPr>
              <a:t>on</a:t>
            </a:r>
            <a:r>
              <a:rPr sz="1600" spc="-80" dirty="0">
                <a:latin typeface="Verdana"/>
                <a:cs typeface="Verdana"/>
              </a:rPr>
              <a:t> </a:t>
            </a:r>
            <a:r>
              <a:rPr sz="1600" spc="-30" dirty="0">
                <a:latin typeface="Verdana"/>
                <a:cs typeface="Verdana"/>
              </a:rPr>
              <a:t>that</a:t>
            </a:r>
            <a:r>
              <a:rPr sz="1600" spc="-85" dirty="0">
                <a:latin typeface="Verdana"/>
                <a:cs typeface="Verdana"/>
              </a:rPr>
              <a:t> </a:t>
            </a:r>
            <a:r>
              <a:rPr sz="1600" spc="-10" dirty="0">
                <a:latin typeface="Verdana"/>
                <a:cs typeface="Verdana"/>
              </a:rPr>
              <a:t>score</a:t>
            </a:r>
            <a:endParaRPr sz="1600">
              <a:latin typeface="Verdana"/>
              <a:cs typeface="Verdana"/>
            </a:endParaRPr>
          </a:p>
          <a:p>
            <a:pPr marL="526415" lvl="1" indent="-170815">
              <a:lnSpc>
                <a:spcPct val="100000"/>
              </a:lnSpc>
              <a:spcBef>
                <a:spcPts val="395"/>
              </a:spcBef>
              <a:buFont typeface="Arial MT"/>
              <a:buChar char="•"/>
              <a:tabLst>
                <a:tab pos="526415" algn="l"/>
              </a:tabLst>
            </a:pPr>
            <a:r>
              <a:rPr sz="1400" spc="-55" dirty="0">
                <a:latin typeface="Verdana"/>
                <a:cs typeface="Verdana"/>
              </a:rPr>
              <a:t>e.g.,</a:t>
            </a:r>
            <a:r>
              <a:rPr sz="1400" spc="-60" dirty="0">
                <a:latin typeface="Verdana"/>
                <a:cs typeface="Verdana"/>
              </a:rPr>
              <a:t> </a:t>
            </a:r>
            <a:r>
              <a:rPr sz="1400" dirty="0">
                <a:latin typeface="Verdana"/>
                <a:cs typeface="Verdana"/>
              </a:rPr>
              <a:t>candidates</a:t>
            </a:r>
            <a:r>
              <a:rPr sz="1400" spc="-70" dirty="0">
                <a:latin typeface="Verdana"/>
                <a:cs typeface="Verdana"/>
              </a:rPr>
              <a:t> </a:t>
            </a:r>
            <a:r>
              <a:rPr sz="1400" spc="-60" dirty="0">
                <a:latin typeface="Verdana"/>
                <a:cs typeface="Verdana"/>
              </a:rPr>
              <a:t>for</a:t>
            </a:r>
            <a:r>
              <a:rPr sz="1400" spc="-55" dirty="0">
                <a:latin typeface="Verdana"/>
                <a:cs typeface="Verdana"/>
              </a:rPr>
              <a:t> </a:t>
            </a:r>
            <a:r>
              <a:rPr sz="1400" spc="114" dirty="0">
                <a:latin typeface="Verdana"/>
                <a:cs typeface="Verdana"/>
              </a:rPr>
              <a:t>a</a:t>
            </a:r>
            <a:r>
              <a:rPr sz="1400" spc="-50" dirty="0">
                <a:latin typeface="Verdana"/>
                <a:cs typeface="Verdana"/>
              </a:rPr>
              <a:t> </a:t>
            </a:r>
            <a:r>
              <a:rPr sz="1400" spc="-25" dirty="0">
                <a:latin typeface="Verdana"/>
                <a:cs typeface="Verdana"/>
              </a:rPr>
              <a:t>job</a:t>
            </a:r>
            <a:r>
              <a:rPr sz="1400" spc="-65" dirty="0">
                <a:latin typeface="Verdana"/>
                <a:cs typeface="Verdana"/>
              </a:rPr>
              <a:t> </a:t>
            </a:r>
            <a:r>
              <a:rPr sz="1400" spc="-10" dirty="0">
                <a:latin typeface="Verdana"/>
                <a:cs typeface="Verdana"/>
              </a:rPr>
              <a:t>position</a:t>
            </a:r>
            <a:endParaRPr sz="1400">
              <a:latin typeface="Verdana"/>
              <a:cs typeface="Verdana"/>
            </a:endParaRPr>
          </a:p>
          <a:p>
            <a:pPr lvl="1">
              <a:lnSpc>
                <a:spcPct val="100000"/>
              </a:lnSpc>
              <a:buFont typeface="Arial MT"/>
              <a:buChar char="•"/>
            </a:pPr>
            <a:endParaRPr sz="1400">
              <a:latin typeface="Verdana"/>
              <a:cs typeface="Verdana"/>
            </a:endParaRPr>
          </a:p>
          <a:p>
            <a:pPr lvl="1">
              <a:lnSpc>
                <a:spcPct val="100000"/>
              </a:lnSpc>
              <a:spcBef>
                <a:spcPts val="114"/>
              </a:spcBef>
              <a:buFont typeface="Arial MT"/>
              <a:buChar char="•"/>
            </a:pPr>
            <a:endParaRPr sz="1400">
              <a:latin typeface="Verdana"/>
              <a:cs typeface="Verdana"/>
            </a:endParaRPr>
          </a:p>
          <a:p>
            <a:pPr marL="185420" indent="-172720">
              <a:lnSpc>
                <a:spcPct val="100000"/>
              </a:lnSpc>
              <a:buFont typeface="Arial MT"/>
              <a:buChar char="•"/>
              <a:tabLst>
                <a:tab pos="185420" algn="l"/>
              </a:tabLst>
            </a:pPr>
            <a:r>
              <a:rPr sz="1600" spc="-110" dirty="0">
                <a:latin typeface="Verdana"/>
                <a:cs typeface="Verdana"/>
              </a:rPr>
              <a:t>similarity</a:t>
            </a:r>
            <a:r>
              <a:rPr sz="1600" spc="-80" dirty="0">
                <a:latin typeface="Verdana"/>
                <a:cs typeface="Verdana"/>
              </a:rPr>
              <a:t> </a:t>
            </a:r>
            <a:r>
              <a:rPr sz="1600" spc="-65" dirty="0">
                <a:latin typeface="Verdana"/>
                <a:cs typeface="Verdana"/>
              </a:rPr>
              <a:t>with</a:t>
            </a:r>
            <a:r>
              <a:rPr sz="1600" spc="-90" dirty="0">
                <a:latin typeface="Verdana"/>
                <a:cs typeface="Verdana"/>
              </a:rPr>
              <a:t> </a:t>
            </a:r>
            <a:r>
              <a:rPr sz="1600" spc="-35" dirty="0">
                <a:latin typeface="Verdana"/>
                <a:cs typeface="Verdana"/>
              </a:rPr>
              <a:t>classification</a:t>
            </a:r>
            <a:r>
              <a:rPr sz="1600" spc="-90" dirty="0">
                <a:latin typeface="Verdana"/>
                <a:cs typeface="Verdana"/>
              </a:rPr>
              <a:t> </a:t>
            </a:r>
            <a:r>
              <a:rPr sz="1600" spc="-135" dirty="0">
                <a:latin typeface="Verdana"/>
                <a:cs typeface="Verdana"/>
              </a:rPr>
              <a:t>task:</a:t>
            </a:r>
            <a:r>
              <a:rPr sz="1600" spc="-85" dirty="0">
                <a:latin typeface="Verdana"/>
                <a:cs typeface="Verdana"/>
              </a:rPr>
              <a:t> </a:t>
            </a:r>
            <a:r>
              <a:rPr sz="1600" spc="-50" dirty="0">
                <a:latin typeface="Verdana"/>
                <a:cs typeface="Verdana"/>
              </a:rPr>
              <a:t>algorithm</a:t>
            </a:r>
            <a:r>
              <a:rPr sz="1600" spc="-90" dirty="0">
                <a:latin typeface="Verdana"/>
                <a:cs typeface="Verdana"/>
              </a:rPr>
              <a:t> </a:t>
            </a:r>
            <a:r>
              <a:rPr sz="1600" dirty="0">
                <a:latin typeface="Verdana"/>
                <a:cs typeface="Verdana"/>
              </a:rPr>
              <a:t>computes</a:t>
            </a:r>
            <a:r>
              <a:rPr sz="1600" spc="-85" dirty="0">
                <a:latin typeface="Verdana"/>
                <a:cs typeface="Verdana"/>
              </a:rPr>
              <a:t> </a:t>
            </a:r>
            <a:r>
              <a:rPr sz="1600" spc="-10" dirty="0">
                <a:latin typeface="Verdana"/>
                <a:cs typeface="Verdana"/>
              </a:rPr>
              <a:t>scores</a:t>
            </a:r>
            <a:endParaRPr sz="1600">
              <a:latin typeface="Verdana"/>
              <a:cs typeface="Verdana"/>
            </a:endParaRPr>
          </a:p>
          <a:p>
            <a:pPr marL="184150" marR="5080" indent="-171450">
              <a:lnSpc>
                <a:spcPts val="1900"/>
              </a:lnSpc>
              <a:spcBef>
                <a:spcPts val="850"/>
              </a:spcBef>
              <a:buFont typeface="Arial MT"/>
              <a:buChar char="•"/>
              <a:tabLst>
                <a:tab pos="184150" algn="l"/>
                <a:tab pos="185420" algn="l"/>
              </a:tabLst>
            </a:pPr>
            <a:r>
              <a:rPr sz="1600" dirty="0">
                <a:latin typeface="Verdana"/>
                <a:cs typeface="Verdana"/>
              </a:rPr>
              <a:t>	difference</a:t>
            </a:r>
            <a:r>
              <a:rPr sz="1600" spc="-100" dirty="0">
                <a:latin typeface="Verdana"/>
                <a:cs typeface="Verdana"/>
              </a:rPr>
              <a:t> </a:t>
            </a:r>
            <a:r>
              <a:rPr sz="1600" spc="-65" dirty="0">
                <a:latin typeface="Verdana"/>
                <a:cs typeface="Verdana"/>
              </a:rPr>
              <a:t>with</a:t>
            </a:r>
            <a:r>
              <a:rPr sz="1600" spc="-100" dirty="0">
                <a:latin typeface="Verdana"/>
                <a:cs typeface="Verdana"/>
              </a:rPr>
              <a:t> </a:t>
            </a:r>
            <a:r>
              <a:rPr sz="1600" spc="-35" dirty="0">
                <a:latin typeface="Verdana"/>
                <a:cs typeface="Verdana"/>
              </a:rPr>
              <a:t>classification</a:t>
            </a:r>
            <a:r>
              <a:rPr sz="1600" spc="-100" dirty="0">
                <a:latin typeface="Verdana"/>
                <a:cs typeface="Verdana"/>
              </a:rPr>
              <a:t> </a:t>
            </a:r>
            <a:r>
              <a:rPr sz="1600" spc="-135" dirty="0">
                <a:latin typeface="Verdana"/>
                <a:cs typeface="Verdana"/>
              </a:rPr>
              <a:t>task:</a:t>
            </a:r>
            <a:r>
              <a:rPr sz="1600" spc="-105" dirty="0">
                <a:latin typeface="Verdana"/>
                <a:cs typeface="Verdana"/>
              </a:rPr>
              <a:t> </a:t>
            </a:r>
            <a:r>
              <a:rPr sz="1600" spc="-40" dirty="0">
                <a:latin typeface="Verdana"/>
                <a:cs typeface="Verdana"/>
              </a:rPr>
              <a:t>there</a:t>
            </a:r>
            <a:r>
              <a:rPr sz="1600" spc="-100" dirty="0">
                <a:latin typeface="Verdana"/>
                <a:cs typeface="Verdana"/>
              </a:rPr>
              <a:t> </a:t>
            </a:r>
            <a:r>
              <a:rPr sz="1600" spc="-175" dirty="0">
                <a:latin typeface="Verdana"/>
                <a:cs typeface="Verdana"/>
              </a:rPr>
              <a:t>is</a:t>
            </a:r>
            <a:r>
              <a:rPr sz="1600" spc="-95" dirty="0">
                <a:latin typeface="Verdana"/>
                <a:cs typeface="Verdana"/>
              </a:rPr>
              <a:t> </a:t>
            </a:r>
            <a:r>
              <a:rPr sz="1600" b="1" spc="-140" dirty="0">
                <a:latin typeface="Verdana"/>
                <a:cs typeface="Verdana"/>
              </a:rPr>
              <a:t>no</a:t>
            </a:r>
            <a:r>
              <a:rPr sz="1600" b="1" spc="-70" dirty="0">
                <a:latin typeface="Verdana"/>
                <a:cs typeface="Verdana"/>
              </a:rPr>
              <a:t> </a:t>
            </a:r>
            <a:r>
              <a:rPr sz="1600" b="1" spc="-190" dirty="0">
                <a:latin typeface="Verdana"/>
                <a:cs typeface="Verdana"/>
              </a:rPr>
              <a:t>threshold</a:t>
            </a:r>
            <a:r>
              <a:rPr sz="1600" spc="-190" dirty="0">
                <a:latin typeface="Verdana"/>
                <a:cs typeface="Verdana"/>
              </a:rPr>
              <a:t>;</a:t>
            </a:r>
            <a:r>
              <a:rPr sz="1600" spc="-105" dirty="0">
                <a:latin typeface="Verdana"/>
                <a:cs typeface="Verdana"/>
              </a:rPr>
              <a:t> </a:t>
            </a:r>
            <a:r>
              <a:rPr sz="1600" spc="-150" dirty="0">
                <a:latin typeface="Verdana"/>
                <a:cs typeface="Verdana"/>
              </a:rPr>
              <a:t>just</a:t>
            </a:r>
            <a:r>
              <a:rPr sz="1600" spc="-100" dirty="0">
                <a:latin typeface="Verdana"/>
                <a:cs typeface="Verdana"/>
              </a:rPr>
              <a:t> </a:t>
            </a:r>
            <a:r>
              <a:rPr sz="1600" spc="-20" dirty="0">
                <a:latin typeface="Verdana"/>
                <a:cs typeface="Verdana"/>
              </a:rPr>
              <a:t>the</a:t>
            </a:r>
            <a:r>
              <a:rPr sz="1600" spc="-100" dirty="0">
                <a:latin typeface="Verdana"/>
                <a:cs typeface="Verdana"/>
              </a:rPr>
              <a:t> </a:t>
            </a:r>
            <a:r>
              <a:rPr sz="1600" spc="-30" dirty="0">
                <a:latin typeface="Verdana"/>
                <a:cs typeface="Verdana"/>
              </a:rPr>
              <a:t>length</a:t>
            </a:r>
            <a:r>
              <a:rPr sz="1600" spc="-100" dirty="0">
                <a:latin typeface="Verdana"/>
                <a:cs typeface="Verdana"/>
              </a:rPr>
              <a:t> </a:t>
            </a:r>
            <a:r>
              <a:rPr sz="1600" spc="-10" dirty="0">
                <a:latin typeface="Verdana"/>
                <a:cs typeface="Verdana"/>
              </a:rPr>
              <a:t>(cut- </a:t>
            </a:r>
            <a:r>
              <a:rPr sz="1600" spc="-55" dirty="0">
                <a:latin typeface="Verdana"/>
                <a:cs typeface="Verdana"/>
              </a:rPr>
              <a:t>off)</a:t>
            </a:r>
            <a:r>
              <a:rPr sz="1600" spc="-120" dirty="0">
                <a:latin typeface="Verdana"/>
                <a:cs typeface="Verdana"/>
              </a:rPr>
              <a:t> </a:t>
            </a:r>
            <a:r>
              <a:rPr sz="1600" dirty="0">
                <a:latin typeface="Verdana"/>
                <a:cs typeface="Verdana"/>
              </a:rPr>
              <a:t>of</a:t>
            </a:r>
            <a:r>
              <a:rPr sz="1600" spc="-120" dirty="0">
                <a:latin typeface="Verdana"/>
                <a:cs typeface="Verdana"/>
              </a:rPr>
              <a:t> </a:t>
            </a:r>
            <a:r>
              <a:rPr sz="1600" spc="-20" dirty="0">
                <a:latin typeface="Verdana"/>
                <a:cs typeface="Verdana"/>
              </a:rPr>
              <a:t>the</a:t>
            </a:r>
            <a:r>
              <a:rPr sz="1600" spc="-114" dirty="0">
                <a:latin typeface="Verdana"/>
                <a:cs typeface="Verdana"/>
              </a:rPr>
              <a:t> </a:t>
            </a:r>
            <a:r>
              <a:rPr sz="1600" spc="-25" dirty="0">
                <a:latin typeface="Verdana"/>
                <a:cs typeface="Verdana"/>
              </a:rPr>
              <a:t>ranked</a:t>
            </a:r>
            <a:r>
              <a:rPr sz="1600" spc="-114" dirty="0">
                <a:latin typeface="Verdana"/>
                <a:cs typeface="Verdana"/>
              </a:rPr>
              <a:t> </a:t>
            </a:r>
            <a:r>
              <a:rPr sz="1600" spc="-20" dirty="0">
                <a:latin typeface="Verdana"/>
                <a:cs typeface="Verdana"/>
              </a:rPr>
              <a:t>list</a:t>
            </a:r>
            <a:endParaRPr sz="1600">
              <a:latin typeface="Verdana"/>
              <a:cs typeface="Verdana"/>
            </a:endParaRPr>
          </a:p>
          <a:p>
            <a:pPr marL="1424940">
              <a:lnSpc>
                <a:spcPct val="100000"/>
              </a:lnSpc>
              <a:spcBef>
                <a:spcPts val="1335"/>
              </a:spcBef>
            </a:pPr>
            <a:r>
              <a:rPr sz="1400" spc="-35" dirty="0">
                <a:latin typeface="Verdana"/>
                <a:cs typeface="Verdana"/>
              </a:rPr>
              <a:t>top-</a:t>
            </a:r>
            <a:r>
              <a:rPr sz="1400" spc="-30" dirty="0">
                <a:latin typeface="Verdana"/>
                <a:cs typeface="Verdana"/>
              </a:rPr>
              <a:t>N</a:t>
            </a:r>
            <a:r>
              <a:rPr sz="1400" spc="-90" dirty="0">
                <a:latin typeface="Verdana"/>
                <a:cs typeface="Verdana"/>
              </a:rPr>
              <a:t> </a:t>
            </a:r>
            <a:r>
              <a:rPr sz="1400" spc="-10" dirty="0">
                <a:latin typeface="Verdana"/>
                <a:cs typeface="Verdana"/>
              </a:rPr>
              <a:t>objects</a:t>
            </a:r>
            <a:r>
              <a:rPr sz="1400" spc="-85" dirty="0">
                <a:latin typeface="Verdana"/>
                <a:cs typeface="Verdana"/>
              </a:rPr>
              <a:t> </a:t>
            </a:r>
            <a:r>
              <a:rPr sz="1400" spc="-10" dirty="0">
                <a:latin typeface="Verdana"/>
                <a:cs typeface="Verdana"/>
              </a:rPr>
              <a:t>returned</a:t>
            </a:r>
            <a:endParaRPr sz="1400">
              <a:latin typeface="Verdana"/>
              <a:cs typeface="Verdana"/>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28</a:t>
            </a:r>
            <a:endParaRPr sz="800"/>
          </a:p>
        </p:txBody>
      </p:sp>
      <p:sp>
        <p:nvSpPr>
          <p:cNvPr id="8" name="object 8"/>
          <p:cNvSpPr txBox="1"/>
          <p:nvPr/>
        </p:nvSpPr>
        <p:spPr>
          <a:xfrm>
            <a:off x="5655935" y="4244340"/>
            <a:ext cx="967740" cy="365760"/>
          </a:xfrm>
          <a:prstGeom prst="rect">
            <a:avLst/>
          </a:prstGeom>
        </p:spPr>
        <p:txBody>
          <a:bodyPr vert="horz" wrap="square" lIns="0" tIns="12700" rIns="0" bIns="0" rtlCol="0">
            <a:spAutoFit/>
          </a:bodyPr>
          <a:lstStyle/>
          <a:p>
            <a:pPr marL="481330">
              <a:lnSpc>
                <a:spcPts val="1520"/>
              </a:lnSpc>
              <a:spcBef>
                <a:spcPts val="100"/>
              </a:spcBef>
            </a:pPr>
            <a:r>
              <a:rPr sz="1400" spc="-10" dirty="0">
                <a:latin typeface="Verdana"/>
                <a:cs typeface="Verdana"/>
              </a:rPr>
              <a:t>score</a:t>
            </a:r>
            <a:endParaRPr sz="1400">
              <a:latin typeface="Verdana"/>
              <a:cs typeface="Verdana"/>
            </a:endParaRPr>
          </a:p>
          <a:p>
            <a:pPr marL="12700">
              <a:lnSpc>
                <a:spcPts val="1160"/>
              </a:lnSpc>
            </a:pPr>
            <a:r>
              <a:rPr sz="1100" i="1" spc="-10" dirty="0">
                <a:latin typeface="Verdana"/>
                <a:cs typeface="Verdana"/>
              </a:rPr>
              <a:t>worse</a:t>
            </a:r>
            <a:endParaRPr sz="1100">
              <a:latin typeface="Verdana"/>
              <a:cs typeface="Verdana"/>
            </a:endParaRPr>
          </a:p>
        </p:txBody>
      </p:sp>
      <p:sp>
        <p:nvSpPr>
          <p:cNvPr id="9" name="object 9"/>
          <p:cNvSpPr txBox="1"/>
          <p:nvPr/>
        </p:nvSpPr>
        <p:spPr>
          <a:xfrm>
            <a:off x="2410029" y="4416552"/>
            <a:ext cx="439420"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better</a:t>
            </a:r>
            <a:endParaRPr sz="1100">
              <a:latin typeface="Verdana"/>
              <a:cs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Group</a:t>
            </a:r>
            <a:r>
              <a:rPr spc="-140" dirty="0"/>
              <a:t> </a:t>
            </a:r>
            <a:r>
              <a:rPr spc="-105" dirty="0"/>
              <a:t>Parity</a:t>
            </a:r>
          </a:p>
        </p:txBody>
      </p:sp>
      <p:sp>
        <p:nvSpPr>
          <p:cNvPr id="3" name="object 3"/>
          <p:cNvSpPr txBox="1"/>
          <p:nvPr/>
        </p:nvSpPr>
        <p:spPr>
          <a:xfrm>
            <a:off x="707390" y="1146048"/>
            <a:ext cx="7548245" cy="3186430"/>
          </a:xfrm>
          <a:prstGeom prst="rect">
            <a:avLst/>
          </a:prstGeom>
        </p:spPr>
        <p:txBody>
          <a:bodyPr vert="horz" wrap="square" lIns="0" tIns="82550" rIns="0" bIns="0" rtlCol="0">
            <a:spAutoFit/>
          </a:bodyPr>
          <a:lstStyle/>
          <a:p>
            <a:pPr marL="184785" indent="-172085">
              <a:lnSpc>
                <a:spcPct val="100000"/>
              </a:lnSpc>
              <a:spcBef>
                <a:spcPts val="650"/>
              </a:spcBef>
              <a:buFont typeface="Arial MT"/>
              <a:buChar char="•"/>
              <a:tabLst>
                <a:tab pos="184785" algn="l"/>
              </a:tabLst>
            </a:pPr>
            <a:r>
              <a:rPr sz="1700" dirty="0">
                <a:latin typeface="Verdana"/>
                <a:cs typeface="Verdana"/>
              </a:rPr>
              <a:t>how</a:t>
            </a:r>
            <a:r>
              <a:rPr sz="1700" spc="-105" dirty="0">
                <a:latin typeface="Verdana"/>
                <a:cs typeface="Verdana"/>
              </a:rPr>
              <a:t> </a:t>
            </a:r>
            <a:r>
              <a:rPr sz="1700" dirty="0">
                <a:latin typeface="Verdana"/>
                <a:cs typeface="Verdana"/>
              </a:rPr>
              <a:t>does</a:t>
            </a:r>
            <a:r>
              <a:rPr sz="1700" spc="-100" dirty="0">
                <a:latin typeface="Verdana"/>
                <a:cs typeface="Verdana"/>
              </a:rPr>
              <a:t> </a:t>
            </a:r>
            <a:r>
              <a:rPr sz="1700" b="1" spc="-150" dirty="0">
                <a:latin typeface="Verdana"/>
                <a:cs typeface="Verdana"/>
              </a:rPr>
              <a:t>group</a:t>
            </a:r>
            <a:r>
              <a:rPr sz="1700" b="1" spc="-85" dirty="0">
                <a:latin typeface="Verdana"/>
                <a:cs typeface="Verdana"/>
              </a:rPr>
              <a:t> </a:t>
            </a:r>
            <a:r>
              <a:rPr sz="1700" b="1" spc="-165" dirty="0">
                <a:latin typeface="Verdana"/>
                <a:cs typeface="Verdana"/>
              </a:rPr>
              <a:t>parity</a:t>
            </a:r>
            <a:r>
              <a:rPr sz="1700" b="1" spc="-95" dirty="0">
                <a:latin typeface="Verdana"/>
                <a:cs typeface="Verdana"/>
              </a:rPr>
              <a:t> </a:t>
            </a:r>
            <a:r>
              <a:rPr sz="1700" spc="-60" dirty="0">
                <a:latin typeface="Verdana"/>
                <a:cs typeface="Verdana"/>
              </a:rPr>
              <a:t>translate</a:t>
            </a:r>
            <a:r>
              <a:rPr sz="1700" spc="-110" dirty="0">
                <a:latin typeface="Verdana"/>
                <a:cs typeface="Verdana"/>
              </a:rPr>
              <a:t> </a:t>
            </a:r>
            <a:r>
              <a:rPr sz="1700" spc="-95" dirty="0">
                <a:latin typeface="Verdana"/>
                <a:cs typeface="Verdana"/>
              </a:rPr>
              <a:t>in</a:t>
            </a:r>
            <a:r>
              <a:rPr sz="1700" spc="-105" dirty="0">
                <a:latin typeface="Verdana"/>
                <a:cs typeface="Verdana"/>
              </a:rPr>
              <a:t> </a:t>
            </a:r>
            <a:r>
              <a:rPr sz="1700" spc="-10" dirty="0">
                <a:latin typeface="Verdana"/>
                <a:cs typeface="Verdana"/>
              </a:rPr>
              <a:t>ranking?</a:t>
            </a:r>
            <a:endParaRPr sz="1700">
              <a:latin typeface="Verdana"/>
              <a:cs typeface="Verdana"/>
            </a:endParaRPr>
          </a:p>
          <a:p>
            <a:pPr marL="184150" marR="5080" indent="-171450">
              <a:lnSpc>
                <a:spcPts val="1800"/>
              </a:lnSpc>
              <a:spcBef>
                <a:spcPts val="810"/>
              </a:spcBef>
              <a:buFont typeface="Arial MT"/>
              <a:buChar char="•"/>
              <a:tabLst>
                <a:tab pos="184150" algn="l"/>
              </a:tabLst>
            </a:pPr>
            <a:r>
              <a:rPr sz="1700" spc="-30" dirty="0">
                <a:latin typeface="Verdana"/>
                <a:cs typeface="Verdana"/>
              </a:rPr>
              <a:t>remember</a:t>
            </a:r>
            <a:r>
              <a:rPr sz="1700" spc="-65" dirty="0">
                <a:latin typeface="Verdana"/>
                <a:cs typeface="Verdana"/>
              </a:rPr>
              <a:t> </a:t>
            </a:r>
            <a:r>
              <a:rPr sz="1700" spc="-75" dirty="0">
                <a:latin typeface="Verdana"/>
                <a:cs typeface="Verdana"/>
              </a:rPr>
              <a:t>for</a:t>
            </a:r>
            <a:r>
              <a:rPr sz="1700" spc="-60" dirty="0">
                <a:latin typeface="Verdana"/>
                <a:cs typeface="Verdana"/>
              </a:rPr>
              <a:t> </a:t>
            </a:r>
            <a:r>
              <a:rPr sz="1700" spc="-55" dirty="0">
                <a:latin typeface="Verdana"/>
                <a:cs typeface="Verdana"/>
              </a:rPr>
              <a:t>classification: </a:t>
            </a:r>
            <a:r>
              <a:rPr sz="1700" dirty="0">
                <a:latin typeface="Verdana"/>
                <a:cs typeface="Verdana"/>
              </a:rPr>
              <a:t>group</a:t>
            </a:r>
            <a:r>
              <a:rPr sz="1700" spc="-60" dirty="0">
                <a:latin typeface="Verdana"/>
                <a:cs typeface="Verdana"/>
              </a:rPr>
              <a:t> parity </a:t>
            </a:r>
            <a:r>
              <a:rPr sz="1700" spc="-365" dirty="0">
                <a:latin typeface="Verdana"/>
                <a:cs typeface="Verdana"/>
              </a:rPr>
              <a:t>=</a:t>
            </a:r>
            <a:r>
              <a:rPr sz="1700" spc="-65" dirty="0">
                <a:latin typeface="Verdana"/>
                <a:cs typeface="Verdana"/>
              </a:rPr>
              <a:t> </a:t>
            </a:r>
            <a:r>
              <a:rPr sz="1700" dirty="0">
                <a:latin typeface="Verdana"/>
                <a:cs typeface="Verdana"/>
              </a:rPr>
              <a:t>achieve</a:t>
            </a:r>
            <a:r>
              <a:rPr sz="1700" spc="-70" dirty="0">
                <a:latin typeface="Verdana"/>
                <a:cs typeface="Verdana"/>
              </a:rPr>
              <a:t> </a:t>
            </a:r>
            <a:r>
              <a:rPr sz="1700" dirty="0">
                <a:latin typeface="Verdana"/>
                <a:cs typeface="Verdana"/>
              </a:rPr>
              <a:t>equal</a:t>
            </a:r>
            <a:r>
              <a:rPr sz="1700" spc="-65" dirty="0">
                <a:latin typeface="Verdana"/>
                <a:cs typeface="Verdana"/>
              </a:rPr>
              <a:t> </a:t>
            </a:r>
            <a:r>
              <a:rPr sz="1700" spc="-55" dirty="0">
                <a:latin typeface="Verdana"/>
                <a:cs typeface="Verdana"/>
              </a:rPr>
              <a:t>positive</a:t>
            </a:r>
            <a:r>
              <a:rPr sz="1700" spc="-65" dirty="0">
                <a:latin typeface="Verdana"/>
                <a:cs typeface="Verdana"/>
              </a:rPr>
              <a:t> </a:t>
            </a:r>
            <a:r>
              <a:rPr sz="1700" spc="-20" dirty="0">
                <a:latin typeface="Verdana"/>
                <a:cs typeface="Verdana"/>
              </a:rPr>
              <a:t>rate </a:t>
            </a:r>
            <a:r>
              <a:rPr sz="1700" spc="-95" dirty="0">
                <a:latin typeface="Verdana"/>
                <a:cs typeface="Verdana"/>
              </a:rPr>
              <a:t>in</a:t>
            </a:r>
            <a:r>
              <a:rPr sz="1700" spc="-120" dirty="0">
                <a:latin typeface="Verdana"/>
                <a:cs typeface="Verdana"/>
              </a:rPr>
              <a:t> </a:t>
            </a:r>
            <a:r>
              <a:rPr sz="1700" spc="95" dirty="0">
                <a:latin typeface="Verdana"/>
                <a:cs typeface="Verdana"/>
              </a:rPr>
              <a:t>each</a:t>
            </a:r>
            <a:r>
              <a:rPr sz="1700" spc="-114" dirty="0">
                <a:latin typeface="Verdana"/>
                <a:cs typeface="Verdana"/>
              </a:rPr>
              <a:t> </a:t>
            </a:r>
            <a:r>
              <a:rPr sz="1700" spc="-20" dirty="0">
                <a:latin typeface="Verdana"/>
                <a:cs typeface="Verdana"/>
              </a:rPr>
              <a:t>group</a:t>
            </a:r>
            <a:endParaRPr sz="1700">
              <a:latin typeface="Verdana"/>
              <a:cs typeface="Verdana"/>
            </a:endParaRPr>
          </a:p>
          <a:p>
            <a:pPr marL="525780" lvl="1" indent="-170180">
              <a:lnSpc>
                <a:spcPct val="100000"/>
              </a:lnSpc>
              <a:spcBef>
                <a:spcPts val="254"/>
              </a:spcBef>
              <a:buFont typeface="Arial MT"/>
              <a:buChar char="•"/>
              <a:tabLst>
                <a:tab pos="525780" algn="l"/>
              </a:tabLst>
            </a:pPr>
            <a:r>
              <a:rPr sz="1500" spc="-50" dirty="0">
                <a:latin typeface="Verdana"/>
                <a:cs typeface="Verdana"/>
              </a:rPr>
              <a:t>positive</a:t>
            </a:r>
            <a:r>
              <a:rPr sz="1500" spc="-65" dirty="0">
                <a:latin typeface="Verdana"/>
                <a:cs typeface="Verdana"/>
              </a:rPr>
              <a:t> </a:t>
            </a:r>
            <a:r>
              <a:rPr sz="1500" dirty="0">
                <a:latin typeface="Verdana"/>
                <a:cs typeface="Verdana"/>
              </a:rPr>
              <a:t>(predicted</a:t>
            </a:r>
            <a:r>
              <a:rPr sz="1500" spc="-65" dirty="0">
                <a:latin typeface="Verdana"/>
                <a:cs typeface="Verdana"/>
              </a:rPr>
              <a:t> </a:t>
            </a:r>
            <a:r>
              <a:rPr sz="1500" spc="-55" dirty="0">
                <a:latin typeface="Verdana"/>
                <a:cs typeface="Verdana"/>
              </a:rPr>
              <a:t>as </a:t>
            </a:r>
            <a:r>
              <a:rPr sz="1500" spc="-45" dirty="0">
                <a:latin typeface="Verdana"/>
                <a:cs typeface="Verdana"/>
              </a:rPr>
              <a:t>relevant)</a:t>
            </a:r>
            <a:r>
              <a:rPr sz="1500" spc="-65" dirty="0">
                <a:latin typeface="Verdana"/>
                <a:cs typeface="Verdana"/>
              </a:rPr>
              <a:t> </a:t>
            </a:r>
            <a:r>
              <a:rPr sz="1500" spc="-320" dirty="0">
                <a:latin typeface="Verdana"/>
                <a:cs typeface="Verdana"/>
              </a:rPr>
              <a:t>=</a:t>
            </a:r>
            <a:r>
              <a:rPr sz="1500" spc="-65" dirty="0">
                <a:latin typeface="Verdana"/>
                <a:cs typeface="Verdana"/>
              </a:rPr>
              <a:t> </a:t>
            </a:r>
            <a:r>
              <a:rPr sz="1500" spc="-25" dirty="0">
                <a:latin typeface="Verdana"/>
                <a:cs typeface="Verdana"/>
              </a:rPr>
              <a:t>you</a:t>
            </a:r>
            <a:r>
              <a:rPr sz="1500" spc="-60" dirty="0">
                <a:latin typeface="Verdana"/>
                <a:cs typeface="Verdana"/>
              </a:rPr>
              <a:t> </a:t>
            </a:r>
            <a:r>
              <a:rPr sz="1500" dirty="0">
                <a:latin typeface="Verdana"/>
                <a:cs typeface="Verdana"/>
              </a:rPr>
              <a:t>appear</a:t>
            </a:r>
            <a:r>
              <a:rPr sz="1500" spc="-65" dirty="0">
                <a:latin typeface="Verdana"/>
                <a:cs typeface="Verdana"/>
              </a:rPr>
              <a:t> </a:t>
            </a:r>
            <a:r>
              <a:rPr sz="1500" spc="-75" dirty="0">
                <a:latin typeface="Verdana"/>
                <a:cs typeface="Verdana"/>
              </a:rPr>
              <a:t>in</a:t>
            </a:r>
            <a:r>
              <a:rPr sz="1500" spc="-65" dirty="0">
                <a:latin typeface="Verdana"/>
                <a:cs typeface="Verdana"/>
              </a:rPr>
              <a:t> </a:t>
            </a:r>
            <a:r>
              <a:rPr sz="1500" spc="-20" dirty="0">
                <a:latin typeface="Verdana"/>
                <a:cs typeface="Verdana"/>
              </a:rPr>
              <a:t>the</a:t>
            </a:r>
            <a:r>
              <a:rPr sz="1500" spc="-65" dirty="0">
                <a:latin typeface="Verdana"/>
                <a:cs typeface="Verdana"/>
              </a:rPr>
              <a:t> </a:t>
            </a:r>
            <a:r>
              <a:rPr sz="1500" spc="-25" dirty="0">
                <a:latin typeface="Verdana"/>
                <a:cs typeface="Verdana"/>
              </a:rPr>
              <a:t>ranked</a:t>
            </a:r>
            <a:r>
              <a:rPr sz="1500" spc="-65" dirty="0">
                <a:latin typeface="Verdana"/>
                <a:cs typeface="Verdana"/>
              </a:rPr>
              <a:t> </a:t>
            </a:r>
            <a:r>
              <a:rPr sz="1500" spc="-20" dirty="0">
                <a:latin typeface="Verdana"/>
                <a:cs typeface="Verdana"/>
              </a:rPr>
              <a:t>list</a:t>
            </a:r>
            <a:endParaRPr sz="1500">
              <a:latin typeface="Verdana"/>
              <a:cs typeface="Verdana"/>
            </a:endParaRPr>
          </a:p>
          <a:p>
            <a:pPr lvl="1">
              <a:lnSpc>
                <a:spcPct val="100000"/>
              </a:lnSpc>
              <a:spcBef>
                <a:spcPts val="1360"/>
              </a:spcBef>
              <a:buFont typeface="Arial MT"/>
              <a:buChar char="•"/>
            </a:pPr>
            <a:endParaRPr sz="1500">
              <a:latin typeface="Verdana"/>
              <a:cs typeface="Verdana"/>
            </a:endParaRPr>
          </a:p>
          <a:p>
            <a:pPr marL="184785" indent="-172085">
              <a:lnSpc>
                <a:spcPct val="100000"/>
              </a:lnSpc>
              <a:buFont typeface="Arial MT"/>
              <a:buChar char="•"/>
              <a:tabLst>
                <a:tab pos="184785" algn="l"/>
              </a:tabLst>
            </a:pPr>
            <a:r>
              <a:rPr sz="1700" spc="-85" dirty="0">
                <a:latin typeface="Verdana"/>
                <a:cs typeface="Verdana"/>
              </a:rPr>
              <a:t>so</a:t>
            </a:r>
            <a:r>
              <a:rPr sz="1700" spc="-114" dirty="0">
                <a:latin typeface="Verdana"/>
                <a:cs typeface="Verdana"/>
              </a:rPr>
              <a:t> </a:t>
            </a:r>
            <a:r>
              <a:rPr sz="1700" spc="-105" dirty="0">
                <a:latin typeface="Verdana"/>
                <a:cs typeface="Verdana"/>
              </a:rPr>
              <a:t>if</a:t>
            </a:r>
            <a:r>
              <a:rPr sz="1700" spc="-110" dirty="0">
                <a:latin typeface="Verdana"/>
                <a:cs typeface="Verdana"/>
              </a:rPr>
              <a:t> </a:t>
            </a:r>
            <a:r>
              <a:rPr sz="1700" spc="50" dirty="0">
                <a:latin typeface="Verdana"/>
                <a:cs typeface="Verdana"/>
              </a:rPr>
              <a:t>we</a:t>
            </a:r>
            <a:r>
              <a:rPr sz="1700" spc="-120" dirty="0">
                <a:latin typeface="Verdana"/>
                <a:cs typeface="Verdana"/>
              </a:rPr>
              <a:t> </a:t>
            </a:r>
            <a:r>
              <a:rPr sz="1700" spc="-40" dirty="0">
                <a:latin typeface="Verdana"/>
                <a:cs typeface="Verdana"/>
              </a:rPr>
              <a:t>look</a:t>
            </a:r>
            <a:r>
              <a:rPr sz="1700" spc="-120" dirty="0">
                <a:latin typeface="Verdana"/>
                <a:cs typeface="Verdana"/>
              </a:rPr>
              <a:t> </a:t>
            </a:r>
            <a:r>
              <a:rPr sz="1700" dirty="0">
                <a:latin typeface="Verdana"/>
                <a:cs typeface="Verdana"/>
              </a:rPr>
              <a:t>at</a:t>
            </a:r>
            <a:r>
              <a:rPr sz="1700" spc="-114" dirty="0">
                <a:latin typeface="Verdana"/>
                <a:cs typeface="Verdana"/>
              </a:rPr>
              <a:t> </a:t>
            </a:r>
            <a:r>
              <a:rPr sz="1700" spc="-20" dirty="0">
                <a:latin typeface="Verdana"/>
                <a:cs typeface="Verdana"/>
              </a:rPr>
              <a:t>the</a:t>
            </a:r>
            <a:r>
              <a:rPr sz="1700" spc="-120" dirty="0">
                <a:latin typeface="Verdana"/>
                <a:cs typeface="Verdana"/>
              </a:rPr>
              <a:t> </a:t>
            </a:r>
            <a:r>
              <a:rPr sz="1700" spc="-50" dirty="0">
                <a:latin typeface="Verdana"/>
                <a:cs typeface="Verdana"/>
              </a:rPr>
              <a:t>top-</a:t>
            </a:r>
            <a:r>
              <a:rPr sz="1700" dirty="0">
                <a:latin typeface="Verdana"/>
                <a:cs typeface="Verdana"/>
              </a:rPr>
              <a:t>N</a:t>
            </a:r>
            <a:r>
              <a:rPr sz="1700" spc="-105" dirty="0">
                <a:latin typeface="Verdana"/>
                <a:cs typeface="Verdana"/>
              </a:rPr>
              <a:t> </a:t>
            </a:r>
            <a:r>
              <a:rPr sz="1700" spc="-10" dirty="0">
                <a:latin typeface="Verdana"/>
                <a:cs typeface="Verdana"/>
              </a:rPr>
              <a:t>objects:</a:t>
            </a:r>
            <a:endParaRPr sz="1700">
              <a:latin typeface="Verdana"/>
              <a:cs typeface="Verdana"/>
            </a:endParaRPr>
          </a:p>
          <a:p>
            <a:pPr marL="184785" indent="-172085">
              <a:lnSpc>
                <a:spcPct val="100000"/>
              </a:lnSpc>
              <a:spcBef>
                <a:spcPts val="670"/>
              </a:spcBef>
              <a:buFont typeface="Arial MT"/>
              <a:buChar char="•"/>
              <a:tabLst>
                <a:tab pos="184785" algn="l"/>
              </a:tabLst>
            </a:pPr>
            <a:r>
              <a:rPr sz="1700" dirty="0">
                <a:latin typeface="Verdana"/>
                <a:cs typeface="Verdana"/>
              </a:rPr>
              <a:t>group</a:t>
            </a:r>
            <a:r>
              <a:rPr sz="1700" spc="-114" dirty="0">
                <a:latin typeface="Verdana"/>
                <a:cs typeface="Verdana"/>
              </a:rPr>
              <a:t> </a:t>
            </a:r>
            <a:r>
              <a:rPr sz="1700" spc="-55" dirty="0">
                <a:latin typeface="Verdana"/>
                <a:cs typeface="Verdana"/>
              </a:rPr>
              <a:t>parity</a:t>
            </a:r>
            <a:r>
              <a:rPr sz="1700" spc="-110" dirty="0">
                <a:latin typeface="Verdana"/>
                <a:cs typeface="Verdana"/>
              </a:rPr>
              <a:t> </a:t>
            </a:r>
            <a:r>
              <a:rPr sz="1700" spc="-365" dirty="0">
                <a:latin typeface="Verdana"/>
                <a:cs typeface="Verdana"/>
              </a:rPr>
              <a:t>=</a:t>
            </a:r>
            <a:r>
              <a:rPr sz="1700" spc="-114" dirty="0">
                <a:latin typeface="Verdana"/>
                <a:cs typeface="Verdana"/>
              </a:rPr>
              <a:t> </a:t>
            </a:r>
            <a:r>
              <a:rPr sz="1700" i="1" spc="-30" dirty="0">
                <a:latin typeface="Verdana"/>
                <a:cs typeface="Verdana"/>
              </a:rPr>
              <a:t>half</a:t>
            </a:r>
            <a:r>
              <a:rPr sz="1700" i="1" spc="-105" dirty="0">
                <a:latin typeface="Verdana"/>
                <a:cs typeface="Verdana"/>
              </a:rPr>
              <a:t> </a:t>
            </a:r>
            <a:r>
              <a:rPr sz="1700" spc="-75" dirty="0">
                <a:latin typeface="Verdana"/>
                <a:cs typeface="Verdana"/>
              </a:rPr>
              <a:t>from</a:t>
            </a:r>
            <a:r>
              <a:rPr sz="1700" spc="-105" dirty="0">
                <a:latin typeface="Verdana"/>
                <a:cs typeface="Verdana"/>
              </a:rPr>
              <a:t> </a:t>
            </a:r>
            <a:r>
              <a:rPr sz="1700" dirty="0">
                <a:latin typeface="Verdana"/>
                <a:cs typeface="Verdana"/>
              </a:rPr>
              <a:t>protected,</a:t>
            </a:r>
            <a:r>
              <a:rPr sz="1700" spc="-105" dirty="0">
                <a:latin typeface="Verdana"/>
                <a:cs typeface="Verdana"/>
              </a:rPr>
              <a:t> </a:t>
            </a:r>
            <a:r>
              <a:rPr sz="1700" i="1" spc="-30" dirty="0">
                <a:latin typeface="Verdana"/>
                <a:cs typeface="Verdana"/>
              </a:rPr>
              <a:t>half</a:t>
            </a:r>
            <a:r>
              <a:rPr sz="1700" i="1" spc="-105" dirty="0">
                <a:latin typeface="Verdana"/>
                <a:cs typeface="Verdana"/>
              </a:rPr>
              <a:t> </a:t>
            </a:r>
            <a:r>
              <a:rPr sz="1700" spc="-75" dirty="0">
                <a:latin typeface="Verdana"/>
                <a:cs typeface="Verdana"/>
              </a:rPr>
              <a:t>from</a:t>
            </a:r>
            <a:r>
              <a:rPr sz="1700" spc="-105" dirty="0">
                <a:latin typeface="Verdana"/>
                <a:cs typeface="Verdana"/>
              </a:rPr>
              <a:t> </a:t>
            </a:r>
            <a:r>
              <a:rPr sz="1700" spc="-70" dirty="0">
                <a:latin typeface="Verdana"/>
                <a:cs typeface="Verdana"/>
              </a:rPr>
              <a:t>non-</a:t>
            </a:r>
            <a:r>
              <a:rPr sz="1700" spc="-10" dirty="0">
                <a:latin typeface="Verdana"/>
                <a:cs typeface="Verdana"/>
              </a:rPr>
              <a:t>protected</a:t>
            </a:r>
            <a:endParaRPr sz="1700">
              <a:latin typeface="Verdana"/>
              <a:cs typeface="Verdana"/>
            </a:endParaRPr>
          </a:p>
          <a:p>
            <a:pPr>
              <a:lnSpc>
                <a:spcPct val="100000"/>
              </a:lnSpc>
              <a:spcBef>
                <a:spcPts val="1105"/>
              </a:spcBef>
              <a:buFont typeface="Arial MT"/>
              <a:buChar char="•"/>
            </a:pPr>
            <a:endParaRPr sz="1700">
              <a:latin typeface="Verdana"/>
              <a:cs typeface="Verdana"/>
            </a:endParaRPr>
          </a:p>
          <a:p>
            <a:pPr marL="12700">
              <a:lnSpc>
                <a:spcPct val="100000"/>
              </a:lnSpc>
            </a:pPr>
            <a:r>
              <a:rPr sz="1700" i="1" spc="-40" dirty="0">
                <a:latin typeface="Verdana"/>
                <a:cs typeface="Verdana"/>
              </a:rPr>
              <a:t>example</a:t>
            </a:r>
            <a:r>
              <a:rPr sz="1700" spc="-40" dirty="0">
                <a:latin typeface="Verdana"/>
                <a:cs typeface="Verdana"/>
              </a:rPr>
              <a:t>:</a:t>
            </a:r>
            <a:r>
              <a:rPr sz="1700" spc="-120" dirty="0">
                <a:latin typeface="Verdana"/>
                <a:cs typeface="Verdana"/>
              </a:rPr>
              <a:t> </a:t>
            </a:r>
            <a:r>
              <a:rPr sz="1700" spc="-70" dirty="0">
                <a:latin typeface="Verdana"/>
                <a:cs typeface="Verdana"/>
              </a:rPr>
              <a:t>rank</a:t>
            </a:r>
            <a:r>
              <a:rPr sz="1700" spc="-125" dirty="0">
                <a:latin typeface="Verdana"/>
                <a:cs typeface="Verdana"/>
              </a:rPr>
              <a:t> </a:t>
            </a:r>
            <a:r>
              <a:rPr sz="1700" spc="-150" dirty="0">
                <a:latin typeface="Verdana"/>
                <a:cs typeface="Verdana"/>
              </a:rPr>
              <a:t>10</a:t>
            </a:r>
            <a:r>
              <a:rPr sz="1700" spc="-125" dirty="0">
                <a:latin typeface="Verdana"/>
                <a:cs typeface="Verdana"/>
              </a:rPr>
              <a:t> </a:t>
            </a:r>
            <a:r>
              <a:rPr sz="1700" spc="50" dirty="0">
                <a:latin typeface="Verdana"/>
                <a:cs typeface="Verdana"/>
              </a:rPr>
              <a:t>people</a:t>
            </a:r>
            <a:r>
              <a:rPr sz="1700" spc="-125" dirty="0">
                <a:latin typeface="Verdana"/>
                <a:cs typeface="Verdana"/>
              </a:rPr>
              <a:t> </a:t>
            </a:r>
            <a:r>
              <a:rPr sz="1700" spc="-75" dirty="0">
                <a:latin typeface="Verdana"/>
                <a:cs typeface="Verdana"/>
              </a:rPr>
              <a:t>from</a:t>
            </a:r>
            <a:r>
              <a:rPr sz="1700" spc="-114" dirty="0">
                <a:latin typeface="Verdana"/>
                <a:cs typeface="Verdana"/>
              </a:rPr>
              <a:t> </a:t>
            </a:r>
            <a:r>
              <a:rPr sz="1700" dirty="0">
                <a:latin typeface="Verdana"/>
                <a:cs typeface="Verdana"/>
              </a:rPr>
              <a:t>two</a:t>
            </a:r>
            <a:r>
              <a:rPr sz="1700" spc="-120" dirty="0">
                <a:latin typeface="Verdana"/>
                <a:cs typeface="Verdana"/>
              </a:rPr>
              <a:t> </a:t>
            </a:r>
            <a:r>
              <a:rPr sz="1700" spc="-10" dirty="0">
                <a:latin typeface="Verdana"/>
                <a:cs typeface="Verdana"/>
              </a:rPr>
              <a:t>groups</a:t>
            </a:r>
            <a:endParaRPr sz="1700">
              <a:latin typeface="Verdana"/>
              <a:cs typeface="Verdana"/>
            </a:endParaRPr>
          </a:p>
          <a:p>
            <a:pPr marL="184785" indent="-172085">
              <a:lnSpc>
                <a:spcPct val="100000"/>
              </a:lnSpc>
              <a:spcBef>
                <a:spcPts val="645"/>
              </a:spcBef>
              <a:buFont typeface="Arial MT"/>
              <a:buChar char="•"/>
              <a:tabLst>
                <a:tab pos="184785" algn="l"/>
              </a:tabLst>
            </a:pPr>
            <a:r>
              <a:rPr sz="1700" spc="-185" dirty="0">
                <a:latin typeface="Verdana"/>
                <a:cs typeface="Verdana"/>
              </a:rPr>
              <a:t>is</a:t>
            </a:r>
            <a:r>
              <a:rPr sz="1700" spc="-114" dirty="0">
                <a:latin typeface="Verdana"/>
                <a:cs typeface="Verdana"/>
              </a:rPr>
              <a:t> </a:t>
            </a:r>
            <a:r>
              <a:rPr sz="1700" spc="-130" dirty="0">
                <a:latin typeface="Verdana"/>
                <a:cs typeface="Verdana"/>
              </a:rPr>
              <a:t>this</a:t>
            </a:r>
            <a:r>
              <a:rPr sz="1700" spc="-110" dirty="0">
                <a:latin typeface="Verdana"/>
                <a:cs typeface="Verdana"/>
              </a:rPr>
              <a:t> </a:t>
            </a:r>
            <a:r>
              <a:rPr sz="1700" spc="-45" dirty="0">
                <a:latin typeface="Verdana"/>
                <a:cs typeface="Verdana"/>
              </a:rPr>
              <a:t>fair?</a:t>
            </a:r>
            <a:r>
              <a:rPr sz="1700" spc="-114" dirty="0">
                <a:latin typeface="Verdana"/>
                <a:cs typeface="Verdana"/>
              </a:rPr>
              <a:t> </a:t>
            </a:r>
            <a:r>
              <a:rPr sz="1700" dirty="0">
                <a:latin typeface="Verdana"/>
                <a:cs typeface="Verdana"/>
              </a:rPr>
              <a:t>how</a:t>
            </a:r>
            <a:r>
              <a:rPr sz="1700" spc="-114" dirty="0">
                <a:latin typeface="Verdana"/>
                <a:cs typeface="Verdana"/>
              </a:rPr>
              <a:t> </a:t>
            </a:r>
            <a:r>
              <a:rPr sz="1700" spc="95" dirty="0">
                <a:latin typeface="Verdana"/>
                <a:cs typeface="Verdana"/>
              </a:rPr>
              <a:t>can</a:t>
            </a:r>
            <a:r>
              <a:rPr sz="1700" spc="-110" dirty="0">
                <a:latin typeface="Verdana"/>
                <a:cs typeface="Verdana"/>
              </a:rPr>
              <a:t> </a:t>
            </a:r>
            <a:r>
              <a:rPr sz="1700" spc="50" dirty="0">
                <a:latin typeface="Verdana"/>
                <a:cs typeface="Verdana"/>
              </a:rPr>
              <a:t>we</a:t>
            </a:r>
            <a:r>
              <a:rPr sz="1700" spc="-114" dirty="0">
                <a:latin typeface="Verdana"/>
                <a:cs typeface="Verdana"/>
              </a:rPr>
              <a:t> </a:t>
            </a:r>
            <a:r>
              <a:rPr sz="1700" spc="-130" dirty="0">
                <a:latin typeface="Verdana"/>
                <a:cs typeface="Verdana"/>
              </a:rPr>
              <a:t>fix</a:t>
            </a:r>
            <a:r>
              <a:rPr sz="1700" spc="-120" dirty="0">
                <a:latin typeface="Verdana"/>
                <a:cs typeface="Verdana"/>
              </a:rPr>
              <a:t> </a:t>
            </a:r>
            <a:r>
              <a:rPr sz="1700" spc="-25" dirty="0">
                <a:latin typeface="Verdana"/>
                <a:cs typeface="Verdana"/>
              </a:rPr>
              <a:t>it?</a:t>
            </a:r>
            <a:endParaRPr sz="1700">
              <a:latin typeface="Verdana"/>
              <a:cs typeface="Verdana"/>
            </a:endParaRPr>
          </a:p>
        </p:txBody>
      </p:sp>
      <p:grpSp>
        <p:nvGrpSpPr>
          <p:cNvPr id="4" name="object 4"/>
          <p:cNvGrpSpPr/>
          <p:nvPr/>
        </p:nvGrpSpPr>
        <p:grpSpPr>
          <a:xfrm>
            <a:off x="2679837" y="4482469"/>
            <a:ext cx="398145" cy="398145"/>
            <a:chOff x="2679837" y="4482469"/>
            <a:chExt cx="398145" cy="398145"/>
          </a:xfrm>
        </p:grpSpPr>
        <p:sp>
          <p:nvSpPr>
            <p:cNvPr id="5" name="object 5"/>
            <p:cNvSpPr/>
            <p:nvPr/>
          </p:nvSpPr>
          <p:spPr>
            <a:xfrm>
              <a:off x="2698887" y="4501519"/>
              <a:ext cx="360045" cy="360045"/>
            </a:xfrm>
            <a:custGeom>
              <a:avLst/>
              <a:gdLst/>
              <a:ahLst/>
              <a:cxnLst/>
              <a:rect l="l" t="t" r="r" b="b"/>
              <a:pathLst>
                <a:path w="360044" h="360045">
                  <a:moveTo>
                    <a:pt x="359595" y="0"/>
                  </a:moveTo>
                  <a:lnTo>
                    <a:pt x="0" y="0"/>
                  </a:lnTo>
                  <a:lnTo>
                    <a:pt x="0" y="359596"/>
                  </a:lnTo>
                  <a:lnTo>
                    <a:pt x="359595" y="359596"/>
                  </a:lnTo>
                  <a:lnTo>
                    <a:pt x="359595" y="0"/>
                  </a:lnTo>
                  <a:close/>
                </a:path>
              </a:pathLst>
            </a:custGeom>
            <a:solidFill>
              <a:srgbClr val="4472C4"/>
            </a:solidFill>
          </p:spPr>
          <p:txBody>
            <a:bodyPr wrap="square" lIns="0" tIns="0" rIns="0" bIns="0" rtlCol="0"/>
            <a:lstStyle/>
            <a:p>
              <a:endParaRPr/>
            </a:p>
          </p:txBody>
        </p:sp>
        <p:sp>
          <p:nvSpPr>
            <p:cNvPr id="6" name="object 6"/>
            <p:cNvSpPr/>
            <p:nvPr/>
          </p:nvSpPr>
          <p:spPr>
            <a:xfrm>
              <a:off x="2698887" y="4501519"/>
              <a:ext cx="360045" cy="360045"/>
            </a:xfrm>
            <a:custGeom>
              <a:avLst/>
              <a:gdLst/>
              <a:ahLst/>
              <a:cxnLst/>
              <a:rect l="l" t="t" r="r" b="b"/>
              <a:pathLst>
                <a:path w="360044"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7" name="object 7"/>
          <p:cNvGrpSpPr/>
          <p:nvPr/>
        </p:nvGrpSpPr>
        <p:grpSpPr>
          <a:xfrm>
            <a:off x="3130186" y="4482469"/>
            <a:ext cx="398145" cy="398145"/>
            <a:chOff x="3130186" y="4482469"/>
            <a:chExt cx="398145" cy="398145"/>
          </a:xfrm>
        </p:grpSpPr>
        <p:sp>
          <p:nvSpPr>
            <p:cNvPr id="8" name="object 8"/>
            <p:cNvSpPr/>
            <p:nvPr/>
          </p:nvSpPr>
          <p:spPr>
            <a:xfrm>
              <a:off x="3149236" y="4501519"/>
              <a:ext cx="360045" cy="360045"/>
            </a:xfrm>
            <a:custGeom>
              <a:avLst/>
              <a:gdLst/>
              <a:ahLst/>
              <a:cxnLst/>
              <a:rect l="l" t="t" r="r" b="b"/>
              <a:pathLst>
                <a:path w="360045" h="360045">
                  <a:moveTo>
                    <a:pt x="359596" y="0"/>
                  </a:moveTo>
                  <a:lnTo>
                    <a:pt x="0" y="0"/>
                  </a:lnTo>
                  <a:lnTo>
                    <a:pt x="0" y="359596"/>
                  </a:lnTo>
                  <a:lnTo>
                    <a:pt x="359596" y="359596"/>
                  </a:lnTo>
                  <a:lnTo>
                    <a:pt x="359596" y="0"/>
                  </a:lnTo>
                  <a:close/>
                </a:path>
              </a:pathLst>
            </a:custGeom>
            <a:solidFill>
              <a:srgbClr val="4472C4"/>
            </a:solidFill>
          </p:spPr>
          <p:txBody>
            <a:bodyPr wrap="square" lIns="0" tIns="0" rIns="0" bIns="0" rtlCol="0"/>
            <a:lstStyle/>
            <a:p>
              <a:endParaRPr/>
            </a:p>
          </p:txBody>
        </p:sp>
        <p:sp>
          <p:nvSpPr>
            <p:cNvPr id="9" name="object 9"/>
            <p:cNvSpPr/>
            <p:nvPr/>
          </p:nvSpPr>
          <p:spPr>
            <a:xfrm>
              <a:off x="3149236"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0" name="object 10"/>
          <p:cNvGrpSpPr/>
          <p:nvPr/>
        </p:nvGrpSpPr>
        <p:grpSpPr>
          <a:xfrm>
            <a:off x="4030887" y="4482469"/>
            <a:ext cx="398145" cy="398145"/>
            <a:chOff x="4030887" y="4482469"/>
            <a:chExt cx="398145" cy="398145"/>
          </a:xfrm>
        </p:grpSpPr>
        <p:sp>
          <p:nvSpPr>
            <p:cNvPr id="11" name="object 11"/>
            <p:cNvSpPr/>
            <p:nvPr/>
          </p:nvSpPr>
          <p:spPr>
            <a:xfrm>
              <a:off x="4049937" y="4501519"/>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4472C4"/>
            </a:solidFill>
          </p:spPr>
          <p:txBody>
            <a:bodyPr wrap="square" lIns="0" tIns="0" rIns="0" bIns="0" rtlCol="0"/>
            <a:lstStyle/>
            <a:p>
              <a:endParaRPr/>
            </a:p>
          </p:txBody>
        </p:sp>
        <p:sp>
          <p:nvSpPr>
            <p:cNvPr id="12" name="object 12"/>
            <p:cNvSpPr/>
            <p:nvPr/>
          </p:nvSpPr>
          <p:spPr>
            <a:xfrm>
              <a:off x="4049937"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3" name="object 13"/>
          <p:cNvGrpSpPr/>
          <p:nvPr/>
        </p:nvGrpSpPr>
        <p:grpSpPr>
          <a:xfrm>
            <a:off x="4481236" y="4482469"/>
            <a:ext cx="398145" cy="398145"/>
            <a:chOff x="4481236" y="4482469"/>
            <a:chExt cx="398145" cy="398145"/>
          </a:xfrm>
        </p:grpSpPr>
        <p:sp>
          <p:nvSpPr>
            <p:cNvPr id="14" name="object 14"/>
            <p:cNvSpPr/>
            <p:nvPr/>
          </p:nvSpPr>
          <p:spPr>
            <a:xfrm>
              <a:off x="4500286" y="4501519"/>
              <a:ext cx="360045" cy="360045"/>
            </a:xfrm>
            <a:custGeom>
              <a:avLst/>
              <a:gdLst/>
              <a:ahLst/>
              <a:cxnLst/>
              <a:rect l="l" t="t" r="r" b="b"/>
              <a:pathLst>
                <a:path w="360045" h="360045">
                  <a:moveTo>
                    <a:pt x="359596" y="0"/>
                  </a:moveTo>
                  <a:lnTo>
                    <a:pt x="0" y="0"/>
                  </a:lnTo>
                  <a:lnTo>
                    <a:pt x="0" y="359596"/>
                  </a:lnTo>
                  <a:lnTo>
                    <a:pt x="359596" y="359596"/>
                  </a:lnTo>
                  <a:lnTo>
                    <a:pt x="359596" y="0"/>
                  </a:lnTo>
                  <a:close/>
                </a:path>
              </a:pathLst>
            </a:custGeom>
            <a:solidFill>
              <a:srgbClr val="4472C4"/>
            </a:solidFill>
          </p:spPr>
          <p:txBody>
            <a:bodyPr wrap="square" lIns="0" tIns="0" rIns="0" bIns="0" rtlCol="0"/>
            <a:lstStyle/>
            <a:p>
              <a:endParaRPr/>
            </a:p>
          </p:txBody>
        </p:sp>
        <p:sp>
          <p:nvSpPr>
            <p:cNvPr id="15" name="object 15"/>
            <p:cNvSpPr/>
            <p:nvPr/>
          </p:nvSpPr>
          <p:spPr>
            <a:xfrm>
              <a:off x="4500286"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6" name="object 16"/>
          <p:cNvGrpSpPr/>
          <p:nvPr/>
        </p:nvGrpSpPr>
        <p:grpSpPr>
          <a:xfrm>
            <a:off x="3580537" y="4483677"/>
            <a:ext cx="398145" cy="398145"/>
            <a:chOff x="3580537" y="4483677"/>
            <a:chExt cx="398145" cy="398145"/>
          </a:xfrm>
        </p:grpSpPr>
        <p:sp>
          <p:nvSpPr>
            <p:cNvPr id="17" name="object 17"/>
            <p:cNvSpPr/>
            <p:nvPr/>
          </p:nvSpPr>
          <p:spPr>
            <a:xfrm>
              <a:off x="3599587" y="4502727"/>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4472C4"/>
            </a:solidFill>
          </p:spPr>
          <p:txBody>
            <a:bodyPr wrap="square" lIns="0" tIns="0" rIns="0" bIns="0" rtlCol="0"/>
            <a:lstStyle/>
            <a:p>
              <a:endParaRPr/>
            </a:p>
          </p:txBody>
        </p:sp>
        <p:sp>
          <p:nvSpPr>
            <p:cNvPr id="18" name="object 18"/>
            <p:cNvSpPr/>
            <p:nvPr/>
          </p:nvSpPr>
          <p:spPr>
            <a:xfrm>
              <a:off x="3599587" y="4502727"/>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9" name="object 19"/>
          <p:cNvGrpSpPr/>
          <p:nvPr/>
        </p:nvGrpSpPr>
        <p:grpSpPr>
          <a:xfrm>
            <a:off x="4931586" y="4482469"/>
            <a:ext cx="398145" cy="398145"/>
            <a:chOff x="4931586" y="4482469"/>
            <a:chExt cx="398145" cy="398145"/>
          </a:xfrm>
        </p:grpSpPr>
        <p:sp>
          <p:nvSpPr>
            <p:cNvPr id="20" name="object 20"/>
            <p:cNvSpPr/>
            <p:nvPr/>
          </p:nvSpPr>
          <p:spPr>
            <a:xfrm>
              <a:off x="4950636" y="4501519"/>
              <a:ext cx="360045" cy="360045"/>
            </a:xfrm>
            <a:custGeom>
              <a:avLst/>
              <a:gdLst/>
              <a:ahLst/>
              <a:cxnLst/>
              <a:rect l="l" t="t" r="r" b="b"/>
              <a:pathLst>
                <a:path w="360045" h="360045">
                  <a:moveTo>
                    <a:pt x="359596" y="0"/>
                  </a:moveTo>
                  <a:lnTo>
                    <a:pt x="0" y="0"/>
                  </a:lnTo>
                  <a:lnTo>
                    <a:pt x="0" y="359596"/>
                  </a:lnTo>
                  <a:lnTo>
                    <a:pt x="359596" y="359596"/>
                  </a:lnTo>
                  <a:lnTo>
                    <a:pt x="359596" y="0"/>
                  </a:lnTo>
                  <a:close/>
                </a:path>
              </a:pathLst>
            </a:custGeom>
            <a:solidFill>
              <a:srgbClr val="ED7D31"/>
            </a:solidFill>
          </p:spPr>
          <p:txBody>
            <a:bodyPr wrap="square" lIns="0" tIns="0" rIns="0" bIns="0" rtlCol="0"/>
            <a:lstStyle/>
            <a:p>
              <a:endParaRPr/>
            </a:p>
          </p:txBody>
        </p:sp>
        <p:sp>
          <p:nvSpPr>
            <p:cNvPr id="21" name="object 21"/>
            <p:cNvSpPr/>
            <p:nvPr/>
          </p:nvSpPr>
          <p:spPr>
            <a:xfrm>
              <a:off x="4950636"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2" name="object 22"/>
          <p:cNvGrpSpPr/>
          <p:nvPr/>
        </p:nvGrpSpPr>
        <p:grpSpPr>
          <a:xfrm>
            <a:off x="5381937" y="4482469"/>
            <a:ext cx="398145" cy="398145"/>
            <a:chOff x="5381937" y="4482469"/>
            <a:chExt cx="398145" cy="398145"/>
          </a:xfrm>
        </p:grpSpPr>
        <p:sp>
          <p:nvSpPr>
            <p:cNvPr id="23" name="object 23"/>
            <p:cNvSpPr/>
            <p:nvPr/>
          </p:nvSpPr>
          <p:spPr>
            <a:xfrm>
              <a:off x="5400987" y="4501519"/>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ED7D31"/>
            </a:solidFill>
          </p:spPr>
          <p:txBody>
            <a:bodyPr wrap="square" lIns="0" tIns="0" rIns="0" bIns="0" rtlCol="0"/>
            <a:lstStyle/>
            <a:p>
              <a:endParaRPr/>
            </a:p>
          </p:txBody>
        </p:sp>
        <p:sp>
          <p:nvSpPr>
            <p:cNvPr id="24" name="object 24"/>
            <p:cNvSpPr/>
            <p:nvPr/>
          </p:nvSpPr>
          <p:spPr>
            <a:xfrm>
              <a:off x="5400987"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5" name="object 25"/>
          <p:cNvGrpSpPr/>
          <p:nvPr/>
        </p:nvGrpSpPr>
        <p:grpSpPr>
          <a:xfrm>
            <a:off x="6282636" y="4482469"/>
            <a:ext cx="398145" cy="398145"/>
            <a:chOff x="6282636" y="4482469"/>
            <a:chExt cx="398145" cy="398145"/>
          </a:xfrm>
        </p:grpSpPr>
        <p:sp>
          <p:nvSpPr>
            <p:cNvPr id="26" name="object 26"/>
            <p:cNvSpPr/>
            <p:nvPr/>
          </p:nvSpPr>
          <p:spPr>
            <a:xfrm>
              <a:off x="6301686" y="4501519"/>
              <a:ext cx="360045" cy="360045"/>
            </a:xfrm>
            <a:custGeom>
              <a:avLst/>
              <a:gdLst/>
              <a:ahLst/>
              <a:cxnLst/>
              <a:rect l="l" t="t" r="r" b="b"/>
              <a:pathLst>
                <a:path w="360045" h="360045">
                  <a:moveTo>
                    <a:pt x="359596" y="0"/>
                  </a:moveTo>
                  <a:lnTo>
                    <a:pt x="0" y="0"/>
                  </a:lnTo>
                  <a:lnTo>
                    <a:pt x="0" y="359596"/>
                  </a:lnTo>
                  <a:lnTo>
                    <a:pt x="359596" y="359596"/>
                  </a:lnTo>
                  <a:lnTo>
                    <a:pt x="359596" y="0"/>
                  </a:lnTo>
                  <a:close/>
                </a:path>
              </a:pathLst>
            </a:custGeom>
            <a:solidFill>
              <a:srgbClr val="ED7D31"/>
            </a:solidFill>
          </p:spPr>
          <p:txBody>
            <a:bodyPr wrap="square" lIns="0" tIns="0" rIns="0" bIns="0" rtlCol="0"/>
            <a:lstStyle/>
            <a:p>
              <a:endParaRPr/>
            </a:p>
          </p:txBody>
        </p:sp>
        <p:sp>
          <p:nvSpPr>
            <p:cNvPr id="27" name="object 27"/>
            <p:cNvSpPr/>
            <p:nvPr/>
          </p:nvSpPr>
          <p:spPr>
            <a:xfrm>
              <a:off x="6301686"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8" name="object 28"/>
          <p:cNvGrpSpPr/>
          <p:nvPr/>
        </p:nvGrpSpPr>
        <p:grpSpPr>
          <a:xfrm>
            <a:off x="6732987" y="4482469"/>
            <a:ext cx="398145" cy="398145"/>
            <a:chOff x="6732987" y="4482469"/>
            <a:chExt cx="398145" cy="398145"/>
          </a:xfrm>
        </p:grpSpPr>
        <p:sp>
          <p:nvSpPr>
            <p:cNvPr id="29" name="object 29"/>
            <p:cNvSpPr/>
            <p:nvPr/>
          </p:nvSpPr>
          <p:spPr>
            <a:xfrm>
              <a:off x="6752037" y="4501519"/>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ED7D31"/>
            </a:solidFill>
          </p:spPr>
          <p:txBody>
            <a:bodyPr wrap="square" lIns="0" tIns="0" rIns="0" bIns="0" rtlCol="0"/>
            <a:lstStyle/>
            <a:p>
              <a:endParaRPr/>
            </a:p>
          </p:txBody>
        </p:sp>
        <p:sp>
          <p:nvSpPr>
            <p:cNvPr id="30" name="object 30"/>
            <p:cNvSpPr/>
            <p:nvPr/>
          </p:nvSpPr>
          <p:spPr>
            <a:xfrm>
              <a:off x="6752037" y="4501519"/>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31" name="object 31"/>
          <p:cNvGrpSpPr/>
          <p:nvPr/>
        </p:nvGrpSpPr>
        <p:grpSpPr>
          <a:xfrm>
            <a:off x="5832287" y="4483677"/>
            <a:ext cx="398145" cy="398145"/>
            <a:chOff x="5832287" y="4483677"/>
            <a:chExt cx="398145" cy="398145"/>
          </a:xfrm>
        </p:grpSpPr>
        <p:sp>
          <p:nvSpPr>
            <p:cNvPr id="32" name="object 32"/>
            <p:cNvSpPr/>
            <p:nvPr/>
          </p:nvSpPr>
          <p:spPr>
            <a:xfrm>
              <a:off x="5851337" y="4502727"/>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33" name="object 33"/>
            <p:cNvSpPr/>
            <p:nvPr/>
          </p:nvSpPr>
          <p:spPr>
            <a:xfrm>
              <a:off x="5851337" y="4502727"/>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34" name="object 34"/>
          <p:cNvSpPr txBox="1"/>
          <p:nvPr/>
        </p:nvSpPr>
        <p:spPr>
          <a:xfrm>
            <a:off x="2205158" y="4992623"/>
            <a:ext cx="318135" cy="193040"/>
          </a:xfrm>
          <a:prstGeom prst="rect">
            <a:avLst/>
          </a:prstGeom>
        </p:spPr>
        <p:txBody>
          <a:bodyPr vert="horz" wrap="square" lIns="0" tIns="12700" rIns="0" bIns="0" rtlCol="0">
            <a:spAutoFit/>
          </a:bodyPr>
          <a:lstStyle/>
          <a:p>
            <a:pPr marL="12700">
              <a:lnSpc>
                <a:spcPct val="100000"/>
              </a:lnSpc>
              <a:spcBef>
                <a:spcPts val="100"/>
              </a:spcBef>
            </a:pPr>
            <a:r>
              <a:rPr sz="1100" i="1" spc="-40" dirty="0">
                <a:latin typeface="Verdana"/>
                <a:cs typeface="Verdana"/>
              </a:rPr>
              <a:t>rank</a:t>
            </a:r>
            <a:endParaRPr sz="1100">
              <a:latin typeface="Verdana"/>
              <a:cs typeface="Verdana"/>
            </a:endParaRPr>
          </a:p>
        </p:txBody>
      </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29</a:t>
            </a:r>
            <a:endParaRPr sz="800"/>
          </a:p>
        </p:txBody>
      </p:sp>
      <p:sp>
        <p:nvSpPr>
          <p:cNvPr id="35" name="object 35"/>
          <p:cNvSpPr txBox="1"/>
          <p:nvPr/>
        </p:nvSpPr>
        <p:spPr>
          <a:xfrm>
            <a:off x="2827091" y="502005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1</a:t>
            </a:r>
            <a:endParaRPr sz="1100">
              <a:latin typeface="Verdana"/>
              <a:cs typeface="Verdana"/>
            </a:endParaRPr>
          </a:p>
        </p:txBody>
      </p:sp>
      <p:sp>
        <p:nvSpPr>
          <p:cNvPr id="36" name="object 36"/>
          <p:cNvSpPr txBox="1"/>
          <p:nvPr/>
        </p:nvSpPr>
        <p:spPr>
          <a:xfrm>
            <a:off x="3277440" y="5017008"/>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2</a:t>
            </a:r>
            <a:endParaRPr sz="1100">
              <a:latin typeface="Verdana"/>
              <a:cs typeface="Verdana"/>
            </a:endParaRPr>
          </a:p>
        </p:txBody>
      </p:sp>
      <p:sp>
        <p:nvSpPr>
          <p:cNvPr id="37" name="object 37"/>
          <p:cNvSpPr txBox="1"/>
          <p:nvPr/>
        </p:nvSpPr>
        <p:spPr>
          <a:xfrm>
            <a:off x="3727790" y="5023103"/>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3</a:t>
            </a:r>
            <a:endParaRPr sz="1100">
              <a:latin typeface="Verdana"/>
              <a:cs typeface="Verdana"/>
            </a:endParaRPr>
          </a:p>
        </p:txBody>
      </p:sp>
      <p:sp>
        <p:nvSpPr>
          <p:cNvPr id="38" name="object 38"/>
          <p:cNvSpPr txBox="1"/>
          <p:nvPr/>
        </p:nvSpPr>
        <p:spPr>
          <a:xfrm>
            <a:off x="4178141" y="502005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4</a:t>
            </a:r>
            <a:endParaRPr sz="1100">
              <a:latin typeface="Verdana"/>
              <a:cs typeface="Verdana"/>
            </a:endParaRPr>
          </a:p>
        </p:txBody>
      </p:sp>
      <p:sp>
        <p:nvSpPr>
          <p:cNvPr id="39" name="object 39"/>
          <p:cNvSpPr txBox="1"/>
          <p:nvPr/>
        </p:nvSpPr>
        <p:spPr>
          <a:xfrm>
            <a:off x="4628490" y="502005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5</a:t>
            </a:r>
            <a:endParaRPr sz="1100">
              <a:latin typeface="Verdana"/>
              <a:cs typeface="Verdana"/>
            </a:endParaRPr>
          </a:p>
        </p:txBody>
      </p:sp>
      <p:sp>
        <p:nvSpPr>
          <p:cNvPr id="40" name="object 40"/>
          <p:cNvSpPr txBox="1"/>
          <p:nvPr/>
        </p:nvSpPr>
        <p:spPr>
          <a:xfrm>
            <a:off x="5078840" y="5017008"/>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6</a:t>
            </a:r>
            <a:endParaRPr sz="1100">
              <a:latin typeface="Verdana"/>
              <a:cs typeface="Verdana"/>
            </a:endParaRPr>
          </a:p>
        </p:txBody>
      </p:sp>
      <p:sp>
        <p:nvSpPr>
          <p:cNvPr id="41" name="object 41"/>
          <p:cNvSpPr txBox="1"/>
          <p:nvPr/>
        </p:nvSpPr>
        <p:spPr>
          <a:xfrm>
            <a:off x="5529191" y="5023103"/>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7</a:t>
            </a:r>
            <a:endParaRPr sz="1100">
              <a:latin typeface="Verdana"/>
              <a:cs typeface="Verdana"/>
            </a:endParaRPr>
          </a:p>
        </p:txBody>
      </p:sp>
      <p:sp>
        <p:nvSpPr>
          <p:cNvPr id="42" name="object 42"/>
          <p:cNvSpPr txBox="1"/>
          <p:nvPr/>
        </p:nvSpPr>
        <p:spPr>
          <a:xfrm>
            <a:off x="5979540" y="502005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8</a:t>
            </a:r>
            <a:endParaRPr sz="1100">
              <a:latin typeface="Verdana"/>
              <a:cs typeface="Verdana"/>
            </a:endParaRPr>
          </a:p>
        </p:txBody>
      </p:sp>
      <p:sp>
        <p:nvSpPr>
          <p:cNvPr id="43" name="object 43"/>
          <p:cNvSpPr txBox="1"/>
          <p:nvPr/>
        </p:nvSpPr>
        <p:spPr>
          <a:xfrm>
            <a:off x="6433325" y="502005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9</a:t>
            </a:r>
            <a:endParaRPr sz="1100">
              <a:latin typeface="Verdana"/>
              <a:cs typeface="Verdana"/>
            </a:endParaRPr>
          </a:p>
        </p:txBody>
      </p:sp>
      <p:sp>
        <p:nvSpPr>
          <p:cNvPr id="44" name="object 44"/>
          <p:cNvSpPr txBox="1"/>
          <p:nvPr/>
        </p:nvSpPr>
        <p:spPr>
          <a:xfrm>
            <a:off x="6844782" y="5017008"/>
            <a:ext cx="180975" cy="193040"/>
          </a:xfrm>
          <a:prstGeom prst="rect">
            <a:avLst/>
          </a:prstGeom>
        </p:spPr>
        <p:txBody>
          <a:bodyPr vert="horz" wrap="square" lIns="0" tIns="12700" rIns="0" bIns="0" rtlCol="0">
            <a:spAutoFit/>
          </a:bodyPr>
          <a:lstStyle/>
          <a:p>
            <a:pPr marL="12700">
              <a:lnSpc>
                <a:spcPct val="100000"/>
              </a:lnSpc>
              <a:spcBef>
                <a:spcPts val="100"/>
              </a:spcBef>
            </a:pPr>
            <a:r>
              <a:rPr sz="1100" i="1" spc="-70" dirty="0">
                <a:latin typeface="Verdana"/>
                <a:cs typeface="Verdana"/>
              </a:rPr>
              <a:t>10</a:t>
            </a:r>
            <a:endParaRPr sz="1100">
              <a:latin typeface="Verdana"/>
              <a:cs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Group</a:t>
            </a:r>
            <a:r>
              <a:rPr spc="-140" dirty="0"/>
              <a:t> </a:t>
            </a:r>
            <a:r>
              <a:rPr spc="-105" dirty="0"/>
              <a:t>Parity</a:t>
            </a:r>
          </a:p>
        </p:txBody>
      </p:sp>
      <p:sp>
        <p:nvSpPr>
          <p:cNvPr id="3" name="object 3"/>
          <p:cNvSpPr txBox="1"/>
          <p:nvPr/>
        </p:nvSpPr>
        <p:spPr>
          <a:xfrm>
            <a:off x="707390" y="1242059"/>
            <a:ext cx="7621905" cy="635000"/>
          </a:xfrm>
          <a:prstGeom prst="rect">
            <a:avLst/>
          </a:prstGeom>
        </p:spPr>
        <p:txBody>
          <a:bodyPr vert="horz" wrap="square" lIns="0" tIns="12700" rIns="0" bIns="0" rtlCol="0">
            <a:spAutoFit/>
          </a:bodyPr>
          <a:lstStyle/>
          <a:p>
            <a:pPr marL="182880" marR="5080" indent="-170180">
              <a:lnSpc>
                <a:spcPct val="100000"/>
              </a:lnSpc>
              <a:spcBef>
                <a:spcPts val="100"/>
              </a:spcBef>
              <a:buFont typeface="Arial MT"/>
              <a:buChar char="•"/>
              <a:tabLst>
                <a:tab pos="184150" algn="l"/>
              </a:tabLst>
            </a:pPr>
            <a:r>
              <a:rPr sz="2000" spc="-85" dirty="0">
                <a:latin typeface="Verdana"/>
                <a:cs typeface="Verdana"/>
              </a:rPr>
              <a:t>stronger</a:t>
            </a:r>
            <a:r>
              <a:rPr sz="2000" spc="-125" dirty="0">
                <a:latin typeface="Verdana"/>
                <a:cs typeface="Verdana"/>
              </a:rPr>
              <a:t> </a:t>
            </a:r>
            <a:r>
              <a:rPr sz="2000" spc="-85" dirty="0">
                <a:latin typeface="Verdana"/>
                <a:cs typeface="Verdana"/>
              </a:rPr>
              <a:t>requirement:</a:t>
            </a:r>
            <a:r>
              <a:rPr sz="2000" spc="-125" dirty="0">
                <a:latin typeface="Verdana"/>
                <a:cs typeface="Verdana"/>
              </a:rPr>
              <a:t> </a:t>
            </a:r>
            <a:r>
              <a:rPr sz="2000" b="1" spc="-265" dirty="0">
                <a:latin typeface="Verdana"/>
                <a:cs typeface="Verdana"/>
              </a:rPr>
              <a:t>for</a:t>
            </a:r>
            <a:r>
              <a:rPr sz="2000" b="1" spc="-90" dirty="0">
                <a:latin typeface="Verdana"/>
                <a:cs typeface="Verdana"/>
              </a:rPr>
              <a:t> </a:t>
            </a:r>
            <a:r>
              <a:rPr sz="2000" b="1" spc="-175" dirty="0">
                <a:latin typeface="Verdana"/>
                <a:cs typeface="Verdana"/>
              </a:rPr>
              <a:t>every</a:t>
            </a:r>
            <a:r>
              <a:rPr sz="2000" b="1" spc="-85" dirty="0">
                <a:latin typeface="Verdana"/>
                <a:cs typeface="Verdana"/>
              </a:rPr>
              <a:t> </a:t>
            </a:r>
            <a:r>
              <a:rPr sz="2000" b="1" spc="-220" dirty="0">
                <a:latin typeface="Verdana"/>
                <a:cs typeface="Verdana"/>
              </a:rPr>
              <a:t>prefix</a:t>
            </a:r>
            <a:r>
              <a:rPr sz="2000" b="1" spc="-90" dirty="0">
                <a:latin typeface="Verdana"/>
                <a:cs typeface="Verdana"/>
              </a:rPr>
              <a:t> </a:t>
            </a:r>
            <a:r>
              <a:rPr sz="2000" dirty="0">
                <a:latin typeface="Verdana"/>
                <a:cs typeface="Verdana"/>
              </a:rPr>
              <a:t>of</a:t>
            </a:r>
            <a:r>
              <a:rPr sz="2000" spc="-125" dirty="0">
                <a:latin typeface="Verdana"/>
                <a:cs typeface="Verdana"/>
              </a:rPr>
              <a:t> </a:t>
            </a:r>
            <a:r>
              <a:rPr sz="2000" spc="-20" dirty="0">
                <a:latin typeface="Verdana"/>
                <a:cs typeface="Verdana"/>
              </a:rPr>
              <a:t>the</a:t>
            </a:r>
            <a:r>
              <a:rPr sz="2000" spc="-120" dirty="0">
                <a:latin typeface="Verdana"/>
                <a:cs typeface="Verdana"/>
              </a:rPr>
              <a:t> </a:t>
            </a:r>
            <a:r>
              <a:rPr sz="2000" spc="-25" dirty="0">
                <a:latin typeface="Verdana"/>
                <a:cs typeface="Verdana"/>
              </a:rPr>
              <a:t>ranked</a:t>
            </a:r>
            <a:r>
              <a:rPr sz="2000" spc="-114" dirty="0">
                <a:latin typeface="Verdana"/>
                <a:cs typeface="Verdana"/>
              </a:rPr>
              <a:t> </a:t>
            </a:r>
            <a:r>
              <a:rPr sz="2000" spc="-180" dirty="0">
                <a:latin typeface="Verdana"/>
                <a:cs typeface="Verdana"/>
              </a:rPr>
              <a:t>list,</a:t>
            </a:r>
            <a:r>
              <a:rPr sz="2000" spc="-125" dirty="0">
                <a:latin typeface="Verdana"/>
                <a:cs typeface="Verdana"/>
              </a:rPr>
              <a:t> </a:t>
            </a:r>
            <a:r>
              <a:rPr sz="2000" spc="-10" dirty="0">
                <a:latin typeface="Verdana"/>
                <a:cs typeface="Verdana"/>
              </a:rPr>
              <a:t>there 	</a:t>
            </a:r>
            <a:r>
              <a:rPr sz="2000" spc="-55" dirty="0">
                <a:latin typeface="Verdana"/>
                <a:cs typeface="Verdana"/>
              </a:rPr>
              <a:t>should</a:t>
            </a:r>
            <a:r>
              <a:rPr sz="2000" spc="-150" dirty="0">
                <a:latin typeface="Verdana"/>
                <a:cs typeface="Verdana"/>
              </a:rPr>
              <a:t> </a:t>
            </a:r>
            <a:r>
              <a:rPr sz="2000" spc="105" dirty="0">
                <a:latin typeface="Verdana"/>
                <a:cs typeface="Verdana"/>
              </a:rPr>
              <a:t>be</a:t>
            </a:r>
            <a:r>
              <a:rPr sz="2000" spc="-160" dirty="0">
                <a:latin typeface="Verdana"/>
                <a:cs typeface="Verdana"/>
              </a:rPr>
              <a:t> </a:t>
            </a:r>
            <a:r>
              <a:rPr sz="2000" dirty="0">
                <a:latin typeface="Verdana"/>
                <a:cs typeface="Verdana"/>
              </a:rPr>
              <a:t>group</a:t>
            </a:r>
            <a:r>
              <a:rPr sz="2000" spc="-155" dirty="0">
                <a:latin typeface="Verdana"/>
                <a:cs typeface="Verdana"/>
              </a:rPr>
              <a:t> </a:t>
            </a:r>
            <a:r>
              <a:rPr sz="2000" spc="-10" dirty="0">
                <a:latin typeface="Verdana"/>
                <a:cs typeface="Verdana"/>
              </a:rPr>
              <a:t>parity</a:t>
            </a:r>
            <a:endParaRPr sz="2000">
              <a:latin typeface="Verdana"/>
              <a:cs typeface="Verdana"/>
            </a:endParaRPr>
          </a:p>
        </p:txBody>
      </p:sp>
      <p:grpSp>
        <p:nvGrpSpPr>
          <p:cNvPr id="4" name="object 4"/>
          <p:cNvGrpSpPr/>
          <p:nvPr/>
        </p:nvGrpSpPr>
        <p:grpSpPr>
          <a:xfrm>
            <a:off x="2679837" y="2131482"/>
            <a:ext cx="398145" cy="398145"/>
            <a:chOff x="2679837" y="2131482"/>
            <a:chExt cx="398145" cy="398145"/>
          </a:xfrm>
        </p:grpSpPr>
        <p:sp>
          <p:nvSpPr>
            <p:cNvPr id="5" name="object 5"/>
            <p:cNvSpPr/>
            <p:nvPr/>
          </p:nvSpPr>
          <p:spPr>
            <a:xfrm>
              <a:off x="2698887" y="2150532"/>
              <a:ext cx="360045" cy="360045"/>
            </a:xfrm>
            <a:custGeom>
              <a:avLst/>
              <a:gdLst/>
              <a:ahLst/>
              <a:cxnLst/>
              <a:rect l="l" t="t" r="r" b="b"/>
              <a:pathLst>
                <a:path w="360044" h="360044">
                  <a:moveTo>
                    <a:pt x="359595" y="0"/>
                  </a:moveTo>
                  <a:lnTo>
                    <a:pt x="0" y="0"/>
                  </a:lnTo>
                  <a:lnTo>
                    <a:pt x="0" y="359595"/>
                  </a:lnTo>
                  <a:lnTo>
                    <a:pt x="359595" y="359595"/>
                  </a:lnTo>
                  <a:lnTo>
                    <a:pt x="359595" y="0"/>
                  </a:lnTo>
                  <a:close/>
                </a:path>
              </a:pathLst>
            </a:custGeom>
            <a:solidFill>
              <a:srgbClr val="4472C4"/>
            </a:solidFill>
          </p:spPr>
          <p:txBody>
            <a:bodyPr wrap="square" lIns="0" tIns="0" rIns="0" bIns="0" rtlCol="0"/>
            <a:lstStyle/>
            <a:p>
              <a:endParaRPr/>
            </a:p>
          </p:txBody>
        </p:sp>
        <p:sp>
          <p:nvSpPr>
            <p:cNvPr id="6" name="object 6"/>
            <p:cNvSpPr/>
            <p:nvPr/>
          </p:nvSpPr>
          <p:spPr>
            <a:xfrm>
              <a:off x="2698887" y="2150532"/>
              <a:ext cx="360045" cy="360045"/>
            </a:xfrm>
            <a:custGeom>
              <a:avLst/>
              <a:gdLst/>
              <a:ahLst/>
              <a:cxnLst/>
              <a:rect l="l" t="t" r="r" b="b"/>
              <a:pathLst>
                <a:path w="360044"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7" name="object 7"/>
          <p:cNvGrpSpPr/>
          <p:nvPr/>
        </p:nvGrpSpPr>
        <p:grpSpPr>
          <a:xfrm>
            <a:off x="3130186" y="2131482"/>
            <a:ext cx="398145" cy="398145"/>
            <a:chOff x="3130186" y="2131482"/>
            <a:chExt cx="398145" cy="398145"/>
          </a:xfrm>
        </p:grpSpPr>
        <p:sp>
          <p:nvSpPr>
            <p:cNvPr id="8" name="object 8"/>
            <p:cNvSpPr/>
            <p:nvPr/>
          </p:nvSpPr>
          <p:spPr>
            <a:xfrm>
              <a:off x="3149236" y="2150532"/>
              <a:ext cx="360045" cy="360045"/>
            </a:xfrm>
            <a:custGeom>
              <a:avLst/>
              <a:gdLst/>
              <a:ahLst/>
              <a:cxnLst/>
              <a:rect l="l" t="t" r="r" b="b"/>
              <a:pathLst>
                <a:path w="360045" h="360044">
                  <a:moveTo>
                    <a:pt x="359596" y="0"/>
                  </a:moveTo>
                  <a:lnTo>
                    <a:pt x="0" y="0"/>
                  </a:lnTo>
                  <a:lnTo>
                    <a:pt x="0" y="359595"/>
                  </a:lnTo>
                  <a:lnTo>
                    <a:pt x="359596" y="359595"/>
                  </a:lnTo>
                  <a:lnTo>
                    <a:pt x="359596" y="0"/>
                  </a:lnTo>
                  <a:close/>
                </a:path>
              </a:pathLst>
            </a:custGeom>
            <a:solidFill>
              <a:srgbClr val="ED7D31"/>
            </a:solidFill>
          </p:spPr>
          <p:txBody>
            <a:bodyPr wrap="square" lIns="0" tIns="0" rIns="0" bIns="0" rtlCol="0"/>
            <a:lstStyle/>
            <a:p>
              <a:endParaRPr/>
            </a:p>
          </p:txBody>
        </p:sp>
        <p:sp>
          <p:nvSpPr>
            <p:cNvPr id="9" name="object 9"/>
            <p:cNvSpPr/>
            <p:nvPr/>
          </p:nvSpPr>
          <p:spPr>
            <a:xfrm>
              <a:off x="3149236"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0" name="object 10"/>
          <p:cNvGrpSpPr/>
          <p:nvPr/>
        </p:nvGrpSpPr>
        <p:grpSpPr>
          <a:xfrm>
            <a:off x="4030887" y="2131482"/>
            <a:ext cx="398145" cy="398145"/>
            <a:chOff x="4030887" y="2131482"/>
            <a:chExt cx="398145" cy="398145"/>
          </a:xfrm>
        </p:grpSpPr>
        <p:sp>
          <p:nvSpPr>
            <p:cNvPr id="11" name="object 11"/>
            <p:cNvSpPr/>
            <p:nvPr/>
          </p:nvSpPr>
          <p:spPr>
            <a:xfrm>
              <a:off x="4049937" y="2150532"/>
              <a:ext cx="360045" cy="360045"/>
            </a:xfrm>
            <a:custGeom>
              <a:avLst/>
              <a:gdLst/>
              <a:ahLst/>
              <a:cxnLst/>
              <a:rect l="l" t="t" r="r" b="b"/>
              <a:pathLst>
                <a:path w="360045" h="360044">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12" name="object 12"/>
            <p:cNvSpPr/>
            <p:nvPr/>
          </p:nvSpPr>
          <p:spPr>
            <a:xfrm>
              <a:off x="4049937"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3" name="object 13"/>
          <p:cNvGrpSpPr/>
          <p:nvPr/>
        </p:nvGrpSpPr>
        <p:grpSpPr>
          <a:xfrm>
            <a:off x="4481236" y="2131482"/>
            <a:ext cx="398145" cy="398145"/>
            <a:chOff x="4481236" y="2131482"/>
            <a:chExt cx="398145" cy="398145"/>
          </a:xfrm>
        </p:grpSpPr>
        <p:sp>
          <p:nvSpPr>
            <p:cNvPr id="14" name="object 14"/>
            <p:cNvSpPr/>
            <p:nvPr/>
          </p:nvSpPr>
          <p:spPr>
            <a:xfrm>
              <a:off x="4500286" y="2150532"/>
              <a:ext cx="360045" cy="360045"/>
            </a:xfrm>
            <a:custGeom>
              <a:avLst/>
              <a:gdLst/>
              <a:ahLst/>
              <a:cxnLst/>
              <a:rect l="l" t="t" r="r" b="b"/>
              <a:pathLst>
                <a:path w="360045" h="360044">
                  <a:moveTo>
                    <a:pt x="359596" y="0"/>
                  </a:moveTo>
                  <a:lnTo>
                    <a:pt x="0" y="0"/>
                  </a:lnTo>
                  <a:lnTo>
                    <a:pt x="0" y="359595"/>
                  </a:lnTo>
                  <a:lnTo>
                    <a:pt x="359596" y="359595"/>
                  </a:lnTo>
                  <a:lnTo>
                    <a:pt x="359596" y="0"/>
                  </a:lnTo>
                  <a:close/>
                </a:path>
              </a:pathLst>
            </a:custGeom>
            <a:solidFill>
              <a:srgbClr val="4472C4"/>
            </a:solidFill>
          </p:spPr>
          <p:txBody>
            <a:bodyPr wrap="square" lIns="0" tIns="0" rIns="0" bIns="0" rtlCol="0"/>
            <a:lstStyle/>
            <a:p>
              <a:endParaRPr/>
            </a:p>
          </p:txBody>
        </p:sp>
        <p:sp>
          <p:nvSpPr>
            <p:cNvPr id="15" name="object 15"/>
            <p:cNvSpPr/>
            <p:nvPr/>
          </p:nvSpPr>
          <p:spPr>
            <a:xfrm>
              <a:off x="4500286"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6" name="object 16"/>
          <p:cNvGrpSpPr/>
          <p:nvPr/>
        </p:nvGrpSpPr>
        <p:grpSpPr>
          <a:xfrm>
            <a:off x="3580537" y="2132690"/>
            <a:ext cx="398145" cy="398145"/>
            <a:chOff x="3580537" y="2132690"/>
            <a:chExt cx="398145" cy="398145"/>
          </a:xfrm>
        </p:grpSpPr>
        <p:sp>
          <p:nvSpPr>
            <p:cNvPr id="17" name="object 17"/>
            <p:cNvSpPr/>
            <p:nvPr/>
          </p:nvSpPr>
          <p:spPr>
            <a:xfrm>
              <a:off x="3599587" y="2151740"/>
              <a:ext cx="360045" cy="360045"/>
            </a:xfrm>
            <a:custGeom>
              <a:avLst/>
              <a:gdLst/>
              <a:ahLst/>
              <a:cxnLst/>
              <a:rect l="l" t="t" r="r" b="b"/>
              <a:pathLst>
                <a:path w="360045" h="360044">
                  <a:moveTo>
                    <a:pt x="359595" y="0"/>
                  </a:moveTo>
                  <a:lnTo>
                    <a:pt x="0" y="0"/>
                  </a:lnTo>
                  <a:lnTo>
                    <a:pt x="0" y="359596"/>
                  </a:lnTo>
                  <a:lnTo>
                    <a:pt x="359595" y="359596"/>
                  </a:lnTo>
                  <a:lnTo>
                    <a:pt x="359595" y="0"/>
                  </a:lnTo>
                  <a:close/>
                </a:path>
              </a:pathLst>
            </a:custGeom>
            <a:solidFill>
              <a:srgbClr val="4472C4"/>
            </a:solidFill>
          </p:spPr>
          <p:txBody>
            <a:bodyPr wrap="square" lIns="0" tIns="0" rIns="0" bIns="0" rtlCol="0"/>
            <a:lstStyle/>
            <a:p>
              <a:endParaRPr/>
            </a:p>
          </p:txBody>
        </p:sp>
        <p:sp>
          <p:nvSpPr>
            <p:cNvPr id="18" name="object 18"/>
            <p:cNvSpPr/>
            <p:nvPr/>
          </p:nvSpPr>
          <p:spPr>
            <a:xfrm>
              <a:off x="3599587" y="2151740"/>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9" name="object 19"/>
          <p:cNvGrpSpPr/>
          <p:nvPr/>
        </p:nvGrpSpPr>
        <p:grpSpPr>
          <a:xfrm>
            <a:off x="4931586" y="2131482"/>
            <a:ext cx="398145" cy="398145"/>
            <a:chOff x="4931586" y="2131482"/>
            <a:chExt cx="398145" cy="398145"/>
          </a:xfrm>
        </p:grpSpPr>
        <p:sp>
          <p:nvSpPr>
            <p:cNvPr id="20" name="object 20"/>
            <p:cNvSpPr/>
            <p:nvPr/>
          </p:nvSpPr>
          <p:spPr>
            <a:xfrm>
              <a:off x="4950636" y="2150532"/>
              <a:ext cx="360045" cy="360045"/>
            </a:xfrm>
            <a:custGeom>
              <a:avLst/>
              <a:gdLst/>
              <a:ahLst/>
              <a:cxnLst/>
              <a:rect l="l" t="t" r="r" b="b"/>
              <a:pathLst>
                <a:path w="360045" h="360044">
                  <a:moveTo>
                    <a:pt x="359596" y="0"/>
                  </a:moveTo>
                  <a:lnTo>
                    <a:pt x="0" y="0"/>
                  </a:lnTo>
                  <a:lnTo>
                    <a:pt x="0" y="359595"/>
                  </a:lnTo>
                  <a:lnTo>
                    <a:pt x="359596" y="359595"/>
                  </a:lnTo>
                  <a:lnTo>
                    <a:pt x="359596" y="0"/>
                  </a:lnTo>
                  <a:close/>
                </a:path>
              </a:pathLst>
            </a:custGeom>
            <a:solidFill>
              <a:srgbClr val="ED7D31"/>
            </a:solidFill>
          </p:spPr>
          <p:txBody>
            <a:bodyPr wrap="square" lIns="0" tIns="0" rIns="0" bIns="0" rtlCol="0"/>
            <a:lstStyle/>
            <a:p>
              <a:endParaRPr/>
            </a:p>
          </p:txBody>
        </p:sp>
        <p:sp>
          <p:nvSpPr>
            <p:cNvPr id="21" name="object 21"/>
            <p:cNvSpPr/>
            <p:nvPr/>
          </p:nvSpPr>
          <p:spPr>
            <a:xfrm>
              <a:off x="4950636"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2" name="object 22"/>
          <p:cNvGrpSpPr/>
          <p:nvPr/>
        </p:nvGrpSpPr>
        <p:grpSpPr>
          <a:xfrm>
            <a:off x="5381937" y="2131482"/>
            <a:ext cx="398145" cy="398145"/>
            <a:chOff x="5381937" y="2131482"/>
            <a:chExt cx="398145" cy="398145"/>
          </a:xfrm>
        </p:grpSpPr>
        <p:sp>
          <p:nvSpPr>
            <p:cNvPr id="23" name="object 23"/>
            <p:cNvSpPr/>
            <p:nvPr/>
          </p:nvSpPr>
          <p:spPr>
            <a:xfrm>
              <a:off x="5400987" y="2150532"/>
              <a:ext cx="360045" cy="360045"/>
            </a:xfrm>
            <a:custGeom>
              <a:avLst/>
              <a:gdLst/>
              <a:ahLst/>
              <a:cxnLst/>
              <a:rect l="l" t="t" r="r" b="b"/>
              <a:pathLst>
                <a:path w="360045" h="360044">
                  <a:moveTo>
                    <a:pt x="359595" y="0"/>
                  </a:moveTo>
                  <a:lnTo>
                    <a:pt x="0" y="0"/>
                  </a:lnTo>
                  <a:lnTo>
                    <a:pt x="0" y="359595"/>
                  </a:lnTo>
                  <a:lnTo>
                    <a:pt x="359595" y="359595"/>
                  </a:lnTo>
                  <a:lnTo>
                    <a:pt x="359595" y="0"/>
                  </a:lnTo>
                  <a:close/>
                </a:path>
              </a:pathLst>
            </a:custGeom>
            <a:solidFill>
              <a:srgbClr val="0070C0"/>
            </a:solidFill>
          </p:spPr>
          <p:txBody>
            <a:bodyPr wrap="square" lIns="0" tIns="0" rIns="0" bIns="0" rtlCol="0"/>
            <a:lstStyle/>
            <a:p>
              <a:endParaRPr/>
            </a:p>
          </p:txBody>
        </p:sp>
        <p:sp>
          <p:nvSpPr>
            <p:cNvPr id="24" name="object 24"/>
            <p:cNvSpPr/>
            <p:nvPr/>
          </p:nvSpPr>
          <p:spPr>
            <a:xfrm>
              <a:off x="5400987"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5" name="object 25"/>
          <p:cNvGrpSpPr/>
          <p:nvPr/>
        </p:nvGrpSpPr>
        <p:grpSpPr>
          <a:xfrm>
            <a:off x="6282636" y="2131482"/>
            <a:ext cx="398145" cy="398145"/>
            <a:chOff x="6282636" y="2131482"/>
            <a:chExt cx="398145" cy="398145"/>
          </a:xfrm>
        </p:grpSpPr>
        <p:sp>
          <p:nvSpPr>
            <p:cNvPr id="26" name="object 26"/>
            <p:cNvSpPr/>
            <p:nvPr/>
          </p:nvSpPr>
          <p:spPr>
            <a:xfrm>
              <a:off x="6301686" y="2150532"/>
              <a:ext cx="360045" cy="360045"/>
            </a:xfrm>
            <a:custGeom>
              <a:avLst/>
              <a:gdLst/>
              <a:ahLst/>
              <a:cxnLst/>
              <a:rect l="l" t="t" r="r" b="b"/>
              <a:pathLst>
                <a:path w="360045" h="360044">
                  <a:moveTo>
                    <a:pt x="359596" y="0"/>
                  </a:moveTo>
                  <a:lnTo>
                    <a:pt x="0" y="0"/>
                  </a:lnTo>
                  <a:lnTo>
                    <a:pt x="0" y="359595"/>
                  </a:lnTo>
                  <a:lnTo>
                    <a:pt x="359596" y="359595"/>
                  </a:lnTo>
                  <a:lnTo>
                    <a:pt x="359596" y="0"/>
                  </a:lnTo>
                  <a:close/>
                </a:path>
              </a:pathLst>
            </a:custGeom>
            <a:solidFill>
              <a:srgbClr val="0070C0"/>
            </a:solidFill>
          </p:spPr>
          <p:txBody>
            <a:bodyPr wrap="square" lIns="0" tIns="0" rIns="0" bIns="0" rtlCol="0"/>
            <a:lstStyle/>
            <a:p>
              <a:endParaRPr/>
            </a:p>
          </p:txBody>
        </p:sp>
        <p:sp>
          <p:nvSpPr>
            <p:cNvPr id="27" name="object 27"/>
            <p:cNvSpPr/>
            <p:nvPr/>
          </p:nvSpPr>
          <p:spPr>
            <a:xfrm>
              <a:off x="6301686"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8" name="object 28"/>
          <p:cNvGrpSpPr/>
          <p:nvPr/>
        </p:nvGrpSpPr>
        <p:grpSpPr>
          <a:xfrm>
            <a:off x="6732987" y="2131482"/>
            <a:ext cx="398145" cy="398145"/>
            <a:chOff x="6732987" y="2131482"/>
            <a:chExt cx="398145" cy="398145"/>
          </a:xfrm>
        </p:grpSpPr>
        <p:sp>
          <p:nvSpPr>
            <p:cNvPr id="29" name="object 29"/>
            <p:cNvSpPr/>
            <p:nvPr/>
          </p:nvSpPr>
          <p:spPr>
            <a:xfrm>
              <a:off x="6752037" y="2150532"/>
              <a:ext cx="360045" cy="360045"/>
            </a:xfrm>
            <a:custGeom>
              <a:avLst/>
              <a:gdLst/>
              <a:ahLst/>
              <a:cxnLst/>
              <a:rect l="l" t="t" r="r" b="b"/>
              <a:pathLst>
                <a:path w="360045" h="360044">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30" name="object 30"/>
            <p:cNvSpPr/>
            <p:nvPr/>
          </p:nvSpPr>
          <p:spPr>
            <a:xfrm>
              <a:off x="6752037" y="2150532"/>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31" name="object 31"/>
          <p:cNvGrpSpPr/>
          <p:nvPr/>
        </p:nvGrpSpPr>
        <p:grpSpPr>
          <a:xfrm>
            <a:off x="5832287" y="2132690"/>
            <a:ext cx="398145" cy="398145"/>
            <a:chOff x="5832287" y="2132690"/>
            <a:chExt cx="398145" cy="398145"/>
          </a:xfrm>
        </p:grpSpPr>
        <p:sp>
          <p:nvSpPr>
            <p:cNvPr id="32" name="object 32"/>
            <p:cNvSpPr/>
            <p:nvPr/>
          </p:nvSpPr>
          <p:spPr>
            <a:xfrm>
              <a:off x="5851337" y="2151740"/>
              <a:ext cx="360045" cy="360045"/>
            </a:xfrm>
            <a:custGeom>
              <a:avLst/>
              <a:gdLst/>
              <a:ahLst/>
              <a:cxnLst/>
              <a:rect l="l" t="t" r="r" b="b"/>
              <a:pathLst>
                <a:path w="360045" h="360044">
                  <a:moveTo>
                    <a:pt x="359595" y="0"/>
                  </a:moveTo>
                  <a:lnTo>
                    <a:pt x="0" y="0"/>
                  </a:lnTo>
                  <a:lnTo>
                    <a:pt x="0" y="359596"/>
                  </a:lnTo>
                  <a:lnTo>
                    <a:pt x="359595" y="359596"/>
                  </a:lnTo>
                  <a:lnTo>
                    <a:pt x="359595" y="0"/>
                  </a:lnTo>
                  <a:close/>
                </a:path>
              </a:pathLst>
            </a:custGeom>
            <a:solidFill>
              <a:srgbClr val="ED7D31"/>
            </a:solidFill>
          </p:spPr>
          <p:txBody>
            <a:bodyPr wrap="square" lIns="0" tIns="0" rIns="0" bIns="0" rtlCol="0"/>
            <a:lstStyle/>
            <a:p>
              <a:endParaRPr/>
            </a:p>
          </p:txBody>
        </p:sp>
        <p:sp>
          <p:nvSpPr>
            <p:cNvPr id="33" name="object 33"/>
            <p:cNvSpPr/>
            <p:nvPr/>
          </p:nvSpPr>
          <p:spPr>
            <a:xfrm>
              <a:off x="5851337" y="2151740"/>
              <a:ext cx="360045" cy="360045"/>
            </a:xfrm>
            <a:custGeom>
              <a:avLst/>
              <a:gdLst/>
              <a:ahLst/>
              <a:cxnLst/>
              <a:rect l="l" t="t" r="r" b="b"/>
              <a:pathLst>
                <a:path w="360045" h="360044">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34" name="object 34"/>
          <p:cNvSpPr txBox="1"/>
          <p:nvPr/>
        </p:nvSpPr>
        <p:spPr>
          <a:xfrm>
            <a:off x="2205158" y="2642616"/>
            <a:ext cx="318135" cy="193040"/>
          </a:xfrm>
          <a:prstGeom prst="rect">
            <a:avLst/>
          </a:prstGeom>
        </p:spPr>
        <p:txBody>
          <a:bodyPr vert="horz" wrap="square" lIns="0" tIns="12700" rIns="0" bIns="0" rtlCol="0">
            <a:spAutoFit/>
          </a:bodyPr>
          <a:lstStyle/>
          <a:p>
            <a:pPr marL="12700">
              <a:lnSpc>
                <a:spcPct val="100000"/>
              </a:lnSpc>
              <a:spcBef>
                <a:spcPts val="100"/>
              </a:spcBef>
            </a:pPr>
            <a:r>
              <a:rPr sz="1100" i="1" spc="-40" dirty="0">
                <a:latin typeface="Verdana"/>
                <a:cs typeface="Verdana"/>
              </a:rPr>
              <a:t>rank</a:t>
            </a:r>
            <a:endParaRPr sz="1100">
              <a:latin typeface="Verdana"/>
              <a:cs typeface="Verdana"/>
            </a:endParaRPr>
          </a:p>
        </p:txBody>
      </p:sp>
      <p:sp>
        <p:nvSpPr>
          <p:cNvPr id="46" name="object 46"/>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30</a:t>
            </a:r>
            <a:endParaRPr sz="800"/>
          </a:p>
        </p:txBody>
      </p:sp>
      <p:sp>
        <p:nvSpPr>
          <p:cNvPr id="35" name="object 35"/>
          <p:cNvSpPr txBox="1"/>
          <p:nvPr/>
        </p:nvSpPr>
        <p:spPr>
          <a:xfrm>
            <a:off x="2827091" y="2667000"/>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1</a:t>
            </a:r>
            <a:endParaRPr sz="1100">
              <a:latin typeface="Verdana"/>
              <a:cs typeface="Verdana"/>
            </a:endParaRPr>
          </a:p>
        </p:txBody>
      </p:sp>
      <p:sp>
        <p:nvSpPr>
          <p:cNvPr id="36" name="object 36"/>
          <p:cNvSpPr txBox="1"/>
          <p:nvPr/>
        </p:nvSpPr>
        <p:spPr>
          <a:xfrm>
            <a:off x="3277440" y="2663951"/>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2</a:t>
            </a:r>
            <a:endParaRPr sz="1100">
              <a:latin typeface="Verdana"/>
              <a:cs typeface="Verdana"/>
            </a:endParaRPr>
          </a:p>
        </p:txBody>
      </p:sp>
      <p:sp>
        <p:nvSpPr>
          <p:cNvPr id="37" name="object 37"/>
          <p:cNvSpPr txBox="1"/>
          <p:nvPr/>
        </p:nvSpPr>
        <p:spPr>
          <a:xfrm>
            <a:off x="3727790" y="267309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3</a:t>
            </a:r>
            <a:endParaRPr sz="1100">
              <a:latin typeface="Verdana"/>
              <a:cs typeface="Verdana"/>
            </a:endParaRPr>
          </a:p>
        </p:txBody>
      </p:sp>
      <p:sp>
        <p:nvSpPr>
          <p:cNvPr id="38" name="object 38"/>
          <p:cNvSpPr txBox="1"/>
          <p:nvPr/>
        </p:nvSpPr>
        <p:spPr>
          <a:xfrm>
            <a:off x="4178141" y="2667000"/>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4</a:t>
            </a:r>
            <a:endParaRPr sz="1100">
              <a:latin typeface="Verdana"/>
              <a:cs typeface="Verdana"/>
            </a:endParaRPr>
          </a:p>
        </p:txBody>
      </p:sp>
      <p:sp>
        <p:nvSpPr>
          <p:cNvPr id="39" name="object 39"/>
          <p:cNvSpPr txBox="1"/>
          <p:nvPr/>
        </p:nvSpPr>
        <p:spPr>
          <a:xfrm>
            <a:off x="4628490" y="2667000"/>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5</a:t>
            </a:r>
            <a:endParaRPr sz="1100">
              <a:latin typeface="Verdana"/>
              <a:cs typeface="Verdana"/>
            </a:endParaRPr>
          </a:p>
        </p:txBody>
      </p:sp>
      <p:sp>
        <p:nvSpPr>
          <p:cNvPr id="40" name="object 40"/>
          <p:cNvSpPr txBox="1"/>
          <p:nvPr/>
        </p:nvSpPr>
        <p:spPr>
          <a:xfrm>
            <a:off x="5078840" y="2663951"/>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6</a:t>
            </a:r>
            <a:endParaRPr sz="1100">
              <a:latin typeface="Verdana"/>
              <a:cs typeface="Verdana"/>
            </a:endParaRPr>
          </a:p>
        </p:txBody>
      </p:sp>
      <p:sp>
        <p:nvSpPr>
          <p:cNvPr id="41" name="object 41"/>
          <p:cNvSpPr txBox="1"/>
          <p:nvPr/>
        </p:nvSpPr>
        <p:spPr>
          <a:xfrm>
            <a:off x="5529191" y="2673095"/>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7</a:t>
            </a:r>
            <a:endParaRPr sz="1100">
              <a:latin typeface="Verdana"/>
              <a:cs typeface="Verdana"/>
            </a:endParaRPr>
          </a:p>
        </p:txBody>
      </p:sp>
      <p:sp>
        <p:nvSpPr>
          <p:cNvPr id="42" name="object 42"/>
          <p:cNvSpPr txBox="1"/>
          <p:nvPr/>
        </p:nvSpPr>
        <p:spPr>
          <a:xfrm>
            <a:off x="5979540" y="2667000"/>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8</a:t>
            </a:r>
            <a:endParaRPr sz="1100">
              <a:latin typeface="Verdana"/>
              <a:cs typeface="Verdana"/>
            </a:endParaRPr>
          </a:p>
        </p:txBody>
      </p:sp>
      <p:sp>
        <p:nvSpPr>
          <p:cNvPr id="43" name="object 43"/>
          <p:cNvSpPr txBox="1"/>
          <p:nvPr/>
        </p:nvSpPr>
        <p:spPr>
          <a:xfrm>
            <a:off x="6433325" y="2667000"/>
            <a:ext cx="102870" cy="193040"/>
          </a:xfrm>
          <a:prstGeom prst="rect">
            <a:avLst/>
          </a:prstGeom>
        </p:spPr>
        <p:txBody>
          <a:bodyPr vert="horz" wrap="square" lIns="0" tIns="12700" rIns="0" bIns="0" rtlCol="0">
            <a:spAutoFit/>
          </a:bodyPr>
          <a:lstStyle/>
          <a:p>
            <a:pPr marL="12700">
              <a:lnSpc>
                <a:spcPct val="100000"/>
              </a:lnSpc>
              <a:spcBef>
                <a:spcPts val="100"/>
              </a:spcBef>
            </a:pPr>
            <a:r>
              <a:rPr sz="1100" i="1" spc="-50" dirty="0">
                <a:latin typeface="Verdana"/>
                <a:cs typeface="Verdana"/>
              </a:rPr>
              <a:t>9</a:t>
            </a:r>
            <a:endParaRPr sz="1100">
              <a:latin typeface="Verdana"/>
              <a:cs typeface="Verdana"/>
            </a:endParaRPr>
          </a:p>
        </p:txBody>
      </p:sp>
      <p:sp>
        <p:nvSpPr>
          <p:cNvPr id="44" name="object 44"/>
          <p:cNvSpPr txBox="1"/>
          <p:nvPr/>
        </p:nvSpPr>
        <p:spPr>
          <a:xfrm>
            <a:off x="6844782" y="2663951"/>
            <a:ext cx="180975" cy="193040"/>
          </a:xfrm>
          <a:prstGeom prst="rect">
            <a:avLst/>
          </a:prstGeom>
        </p:spPr>
        <p:txBody>
          <a:bodyPr vert="horz" wrap="square" lIns="0" tIns="12700" rIns="0" bIns="0" rtlCol="0">
            <a:spAutoFit/>
          </a:bodyPr>
          <a:lstStyle/>
          <a:p>
            <a:pPr marL="12700">
              <a:lnSpc>
                <a:spcPct val="100000"/>
              </a:lnSpc>
              <a:spcBef>
                <a:spcPts val="100"/>
              </a:spcBef>
            </a:pPr>
            <a:r>
              <a:rPr sz="1100" i="1" spc="-70" dirty="0">
                <a:latin typeface="Verdana"/>
                <a:cs typeface="Verdana"/>
              </a:rPr>
              <a:t>10</a:t>
            </a:r>
            <a:endParaRPr sz="1100">
              <a:latin typeface="Verdana"/>
              <a:cs typeface="Verdana"/>
            </a:endParaRPr>
          </a:p>
        </p:txBody>
      </p:sp>
      <p:sp>
        <p:nvSpPr>
          <p:cNvPr id="45" name="object 45"/>
          <p:cNvSpPr txBox="1"/>
          <p:nvPr/>
        </p:nvSpPr>
        <p:spPr>
          <a:xfrm>
            <a:off x="707390" y="3243805"/>
            <a:ext cx="7161530" cy="1032510"/>
          </a:xfrm>
          <a:prstGeom prst="rect">
            <a:avLst/>
          </a:prstGeom>
        </p:spPr>
        <p:txBody>
          <a:bodyPr vert="horz" wrap="square" lIns="0" tIns="40640" rIns="0" bIns="0" rtlCol="0">
            <a:spAutoFit/>
          </a:bodyPr>
          <a:lstStyle/>
          <a:p>
            <a:pPr marL="182880" indent="-170180">
              <a:lnSpc>
                <a:spcPct val="100000"/>
              </a:lnSpc>
              <a:spcBef>
                <a:spcPts val="320"/>
              </a:spcBef>
              <a:buChar char="•"/>
              <a:tabLst>
                <a:tab pos="182880" algn="l"/>
              </a:tabLst>
            </a:pPr>
            <a:r>
              <a:rPr sz="2000" dirty="0">
                <a:latin typeface="Arial MT"/>
                <a:cs typeface="Arial MT"/>
              </a:rPr>
              <a:t>generalize</a:t>
            </a:r>
            <a:r>
              <a:rPr sz="2000" spc="-55" dirty="0">
                <a:latin typeface="Arial MT"/>
                <a:cs typeface="Arial MT"/>
              </a:rPr>
              <a:t> </a:t>
            </a:r>
            <a:r>
              <a:rPr sz="2000" dirty="0">
                <a:latin typeface="Arial MT"/>
                <a:cs typeface="Arial MT"/>
              </a:rPr>
              <a:t>a</a:t>
            </a:r>
            <a:r>
              <a:rPr sz="2000" spc="-55" dirty="0">
                <a:latin typeface="Arial MT"/>
                <a:cs typeface="Arial MT"/>
              </a:rPr>
              <a:t> </a:t>
            </a:r>
            <a:r>
              <a:rPr sz="2000" dirty="0">
                <a:latin typeface="Arial MT"/>
                <a:cs typeface="Arial MT"/>
              </a:rPr>
              <a:t>bit:</a:t>
            </a:r>
            <a:r>
              <a:rPr sz="2000" spc="-45" dirty="0">
                <a:latin typeface="Arial MT"/>
                <a:cs typeface="Arial MT"/>
              </a:rPr>
              <a:t> </a:t>
            </a:r>
            <a:r>
              <a:rPr sz="2000" dirty="0">
                <a:latin typeface="Arial MT"/>
                <a:cs typeface="Arial MT"/>
              </a:rPr>
              <a:t>assume</a:t>
            </a:r>
            <a:r>
              <a:rPr sz="2000" spc="-45" dirty="0">
                <a:latin typeface="Arial MT"/>
                <a:cs typeface="Arial MT"/>
              </a:rPr>
              <a:t> </a:t>
            </a:r>
            <a:r>
              <a:rPr sz="2000" dirty="0">
                <a:latin typeface="Arial MT"/>
                <a:cs typeface="Arial MT"/>
              </a:rPr>
              <a:t>we</a:t>
            </a:r>
            <a:r>
              <a:rPr sz="2000" spc="-45" dirty="0">
                <a:latin typeface="Arial MT"/>
                <a:cs typeface="Arial MT"/>
              </a:rPr>
              <a:t> </a:t>
            </a:r>
            <a:r>
              <a:rPr sz="2000" dirty="0">
                <a:latin typeface="Arial MT"/>
                <a:cs typeface="Arial MT"/>
              </a:rPr>
              <a:t>have</a:t>
            </a:r>
            <a:r>
              <a:rPr sz="2000" spc="-40" dirty="0">
                <a:latin typeface="Arial MT"/>
                <a:cs typeface="Arial MT"/>
              </a:rPr>
              <a:t> </a:t>
            </a:r>
            <a:r>
              <a:rPr sz="2000" dirty="0">
                <a:latin typeface="Arial MT"/>
                <a:cs typeface="Arial MT"/>
              </a:rPr>
              <a:t>a</a:t>
            </a:r>
            <a:r>
              <a:rPr sz="2000" spc="-40" dirty="0">
                <a:latin typeface="Arial MT"/>
                <a:cs typeface="Arial MT"/>
              </a:rPr>
              <a:t> </a:t>
            </a:r>
            <a:r>
              <a:rPr sz="2000" b="1" dirty="0">
                <a:latin typeface="Arial"/>
                <a:cs typeface="Arial"/>
              </a:rPr>
              <a:t>target</a:t>
            </a:r>
            <a:r>
              <a:rPr sz="2000" b="1" spc="-45" dirty="0">
                <a:latin typeface="Arial"/>
                <a:cs typeface="Arial"/>
              </a:rPr>
              <a:t> </a:t>
            </a:r>
            <a:r>
              <a:rPr sz="2000" b="1" dirty="0">
                <a:latin typeface="Arial"/>
                <a:cs typeface="Arial"/>
              </a:rPr>
              <a:t>ratio</a:t>
            </a:r>
            <a:r>
              <a:rPr sz="2000" dirty="0">
                <a:latin typeface="Arial MT"/>
                <a:cs typeface="Arial MT"/>
              </a:rPr>
              <a:t>/mix</a:t>
            </a:r>
            <a:r>
              <a:rPr sz="2000" spc="-40" dirty="0">
                <a:latin typeface="Arial MT"/>
                <a:cs typeface="Arial MT"/>
              </a:rPr>
              <a:t> </a:t>
            </a:r>
            <a:r>
              <a:rPr sz="2000" dirty="0">
                <a:latin typeface="Arial MT"/>
                <a:cs typeface="Arial MT"/>
              </a:rPr>
              <a:t>of</a:t>
            </a:r>
            <a:r>
              <a:rPr sz="2000" spc="-50" dirty="0">
                <a:latin typeface="Arial MT"/>
                <a:cs typeface="Arial MT"/>
              </a:rPr>
              <a:t> </a:t>
            </a:r>
            <a:r>
              <a:rPr sz="2000" spc="-10" dirty="0">
                <a:latin typeface="Arial MT"/>
                <a:cs typeface="Arial MT"/>
              </a:rPr>
              <a:t>groups</a:t>
            </a:r>
            <a:endParaRPr sz="2000">
              <a:latin typeface="Arial MT"/>
              <a:cs typeface="Arial MT"/>
            </a:endParaRPr>
          </a:p>
          <a:p>
            <a:pPr marL="526415" lvl="1" indent="-170815">
              <a:lnSpc>
                <a:spcPct val="100000"/>
              </a:lnSpc>
              <a:spcBef>
                <a:spcPts val="200"/>
              </a:spcBef>
              <a:buChar char="•"/>
              <a:tabLst>
                <a:tab pos="526415" algn="l"/>
              </a:tabLst>
            </a:pPr>
            <a:r>
              <a:rPr sz="1800" dirty="0">
                <a:latin typeface="Arial MT"/>
                <a:cs typeface="Arial MT"/>
              </a:rPr>
              <a:t>e.g.,</a:t>
            </a:r>
            <a:r>
              <a:rPr sz="1800" spc="-20" dirty="0">
                <a:latin typeface="Arial MT"/>
                <a:cs typeface="Arial MT"/>
              </a:rPr>
              <a:t> </a:t>
            </a:r>
            <a:r>
              <a:rPr sz="1800" dirty="0">
                <a:latin typeface="Arial MT"/>
                <a:cs typeface="Arial MT"/>
              </a:rPr>
              <a:t>40%</a:t>
            </a:r>
            <a:r>
              <a:rPr sz="1800" spc="-20" dirty="0">
                <a:latin typeface="Arial MT"/>
                <a:cs typeface="Arial MT"/>
              </a:rPr>
              <a:t> </a:t>
            </a:r>
            <a:r>
              <a:rPr sz="1800" dirty="0">
                <a:latin typeface="Arial MT"/>
                <a:cs typeface="Arial MT"/>
              </a:rPr>
              <a:t>blue,</a:t>
            </a:r>
            <a:r>
              <a:rPr sz="1800" spc="-20" dirty="0">
                <a:latin typeface="Arial MT"/>
                <a:cs typeface="Arial MT"/>
              </a:rPr>
              <a:t> </a:t>
            </a:r>
            <a:r>
              <a:rPr sz="1800" dirty="0">
                <a:latin typeface="Arial MT"/>
                <a:cs typeface="Arial MT"/>
              </a:rPr>
              <a:t>60%</a:t>
            </a:r>
            <a:r>
              <a:rPr sz="1800" spc="-15" dirty="0">
                <a:latin typeface="Arial MT"/>
                <a:cs typeface="Arial MT"/>
              </a:rPr>
              <a:t> </a:t>
            </a:r>
            <a:r>
              <a:rPr sz="1800" spc="-10" dirty="0">
                <a:latin typeface="Arial MT"/>
                <a:cs typeface="Arial MT"/>
              </a:rPr>
              <a:t>orange</a:t>
            </a:r>
            <a:endParaRPr sz="1800">
              <a:latin typeface="Arial MT"/>
              <a:cs typeface="Arial MT"/>
            </a:endParaRPr>
          </a:p>
          <a:p>
            <a:pPr marL="182880" indent="-170180">
              <a:lnSpc>
                <a:spcPct val="100000"/>
              </a:lnSpc>
              <a:spcBef>
                <a:spcPts val="545"/>
              </a:spcBef>
              <a:buChar char="•"/>
              <a:tabLst>
                <a:tab pos="182880" algn="l"/>
              </a:tabLst>
            </a:pPr>
            <a:r>
              <a:rPr sz="2000" dirty="0">
                <a:latin typeface="Arial MT"/>
                <a:cs typeface="Arial MT"/>
              </a:rPr>
              <a:t>how</a:t>
            </a:r>
            <a:r>
              <a:rPr sz="2000" spc="-40" dirty="0">
                <a:latin typeface="Arial MT"/>
                <a:cs typeface="Arial MT"/>
              </a:rPr>
              <a:t> </a:t>
            </a:r>
            <a:r>
              <a:rPr sz="2000" dirty="0">
                <a:latin typeface="Arial MT"/>
                <a:cs typeface="Arial MT"/>
              </a:rPr>
              <a:t>can</a:t>
            </a:r>
            <a:r>
              <a:rPr sz="2000" spc="-45" dirty="0">
                <a:latin typeface="Arial MT"/>
                <a:cs typeface="Arial MT"/>
              </a:rPr>
              <a:t> </a:t>
            </a:r>
            <a:r>
              <a:rPr sz="2000" dirty="0">
                <a:latin typeface="Arial MT"/>
                <a:cs typeface="Arial MT"/>
              </a:rPr>
              <a:t>you</a:t>
            </a:r>
            <a:r>
              <a:rPr sz="2000" spc="-50" dirty="0">
                <a:latin typeface="Arial MT"/>
                <a:cs typeface="Arial MT"/>
              </a:rPr>
              <a:t> </a:t>
            </a:r>
            <a:r>
              <a:rPr sz="2000" dirty="0">
                <a:latin typeface="Arial MT"/>
                <a:cs typeface="Arial MT"/>
              </a:rPr>
              <a:t>achieve</a:t>
            </a:r>
            <a:r>
              <a:rPr sz="2000" spc="-45" dirty="0">
                <a:latin typeface="Arial MT"/>
                <a:cs typeface="Arial MT"/>
              </a:rPr>
              <a:t> </a:t>
            </a:r>
            <a:r>
              <a:rPr sz="2000" spc="-20" dirty="0">
                <a:latin typeface="Arial MT"/>
                <a:cs typeface="Arial MT"/>
              </a:rPr>
              <a:t>this?</a:t>
            </a:r>
            <a:endParaRPr sz="2000">
              <a:latin typeface="Arial MT"/>
              <a:cs typeface="Arial M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Exposure</a:t>
            </a:r>
            <a:r>
              <a:rPr spc="-195" dirty="0"/>
              <a:t> </a:t>
            </a:r>
            <a:r>
              <a:rPr spc="-145" dirty="0"/>
              <a:t>in</a:t>
            </a:r>
            <a:r>
              <a:rPr spc="-195" dirty="0"/>
              <a:t> </a:t>
            </a:r>
            <a:r>
              <a:rPr spc="-110" dirty="0"/>
              <a:t>rankings</a:t>
            </a:r>
          </a:p>
        </p:txBody>
      </p:sp>
      <p:grpSp>
        <p:nvGrpSpPr>
          <p:cNvPr id="3" name="object 3"/>
          <p:cNvGrpSpPr/>
          <p:nvPr/>
        </p:nvGrpSpPr>
        <p:grpSpPr>
          <a:xfrm>
            <a:off x="3502578" y="1645920"/>
            <a:ext cx="2706370" cy="510540"/>
            <a:chOff x="3502578" y="1645920"/>
            <a:chExt cx="2706370" cy="510540"/>
          </a:xfrm>
        </p:grpSpPr>
        <p:sp>
          <p:nvSpPr>
            <p:cNvPr id="4" name="object 4"/>
            <p:cNvSpPr/>
            <p:nvPr/>
          </p:nvSpPr>
          <p:spPr>
            <a:xfrm>
              <a:off x="3515278" y="2046905"/>
              <a:ext cx="407670" cy="97155"/>
            </a:xfrm>
            <a:custGeom>
              <a:avLst/>
              <a:gdLst/>
              <a:ahLst/>
              <a:cxnLst/>
              <a:rect l="l" t="t" r="r" b="b"/>
              <a:pathLst>
                <a:path w="407670" h="97155">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5" name="object 5"/>
            <p:cNvSpPr/>
            <p:nvPr/>
          </p:nvSpPr>
          <p:spPr>
            <a:xfrm>
              <a:off x="3970559" y="2046904"/>
              <a:ext cx="407670" cy="97155"/>
            </a:xfrm>
            <a:custGeom>
              <a:avLst/>
              <a:gdLst/>
              <a:ahLst/>
              <a:cxnLst/>
              <a:rect l="l" t="t" r="r" b="b"/>
              <a:pathLst>
                <a:path w="407670" h="97155">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6" name="object 6"/>
            <p:cNvSpPr/>
            <p:nvPr/>
          </p:nvSpPr>
          <p:spPr>
            <a:xfrm>
              <a:off x="4415979" y="2046904"/>
              <a:ext cx="407670" cy="97155"/>
            </a:xfrm>
            <a:custGeom>
              <a:avLst/>
              <a:gdLst/>
              <a:ahLst/>
              <a:cxnLst/>
              <a:rect l="l" t="t" r="r" b="b"/>
              <a:pathLst>
                <a:path w="407670" h="97155">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7" name="object 7"/>
            <p:cNvSpPr/>
            <p:nvPr/>
          </p:nvSpPr>
          <p:spPr>
            <a:xfrm>
              <a:off x="4866328" y="2046904"/>
              <a:ext cx="407670" cy="97155"/>
            </a:xfrm>
            <a:custGeom>
              <a:avLst/>
              <a:gdLst/>
              <a:ahLst/>
              <a:cxnLst/>
              <a:rect l="l" t="t" r="r" b="b"/>
              <a:pathLst>
                <a:path w="407670" h="97155">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8" name="object 8"/>
            <p:cNvSpPr/>
            <p:nvPr/>
          </p:nvSpPr>
          <p:spPr>
            <a:xfrm>
              <a:off x="5316679" y="2046904"/>
              <a:ext cx="407670" cy="97155"/>
            </a:xfrm>
            <a:custGeom>
              <a:avLst/>
              <a:gdLst/>
              <a:ahLst/>
              <a:cxnLst/>
              <a:rect l="l" t="t" r="r" b="b"/>
              <a:pathLst>
                <a:path w="407670" h="97155">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pic>
          <p:nvPicPr>
            <p:cNvPr id="9" name="object 9"/>
            <p:cNvPicPr/>
            <p:nvPr/>
          </p:nvPicPr>
          <p:blipFill>
            <a:blip r:embed="rId2" cstate="print"/>
            <a:stretch>
              <a:fillRect/>
            </a:stretch>
          </p:blipFill>
          <p:spPr>
            <a:xfrm>
              <a:off x="5748528" y="1645920"/>
              <a:ext cx="460248" cy="510232"/>
            </a:xfrm>
            <a:prstGeom prst="rect">
              <a:avLst/>
            </a:prstGeom>
          </p:spPr>
        </p:pic>
        <p:pic>
          <p:nvPicPr>
            <p:cNvPr id="10" name="object 10"/>
            <p:cNvPicPr/>
            <p:nvPr/>
          </p:nvPicPr>
          <p:blipFill>
            <a:blip r:embed="rId3" cstate="print"/>
            <a:stretch>
              <a:fillRect/>
            </a:stretch>
          </p:blipFill>
          <p:spPr>
            <a:xfrm>
              <a:off x="3508248" y="1664208"/>
              <a:ext cx="460248" cy="460248"/>
            </a:xfrm>
            <a:prstGeom prst="rect">
              <a:avLst/>
            </a:prstGeom>
          </p:spPr>
        </p:pic>
        <p:pic>
          <p:nvPicPr>
            <p:cNvPr id="11" name="object 11"/>
            <p:cNvPicPr/>
            <p:nvPr/>
          </p:nvPicPr>
          <p:blipFill>
            <a:blip r:embed="rId4" cstate="print"/>
            <a:stretch>
              <a:fillRect/>
            </a:stretch>
          </p:blipFill>
          <p:spPr>
            <a:xfrm>
              <a:off x="5279136" y="1661160"/>
              <a:ext cx="460248" cy="460248"/>
            </a:xfrm>
            <a:prstGeom prst="rect">
              <a:avLst/>
            </a:prstGeom>
          </p:spPr>
        </p:pic>
        <p:pic>
          <p:nvPicPr>
            <p:cNvPr id="12" name="object 12"/>
            <p:cNvPicPr/>
            <p:nvPr/>
          </p:nvPicPr>
          <p:blipFill>
            <a:blip r:embed="rId5" cstate="print"/>
            <a:stretch>
              <a:fillRect/>
            </a:stretch>
          </p:blipFill>
          <p:spPr>
            <a:xfrm>
              <a:off x="3941064" y="1658112"/>
              <a:ext cx="1371600" cy="460248"/>
            </a:xfrm>
            <a:prstGeom prst="rect">
              <a:avLst/>
            </a:prstGeom>
          </p:spPr>
        </p:pic>
      </p:grpSp>
      <p:sp>
        <p:nvSpPr>
          <p:cNvPr id="13" name="object 13"/>
          <p:cNvSpPr/>
          <p:nvPr/>
        </p:nvSpPr>
        <p:spPr>
          <a:xfrm>
            <a:off x="3540154" y="2546878"/>
            <a:ext cx="360045" cy="66675"/>
          </a:xfrm>
          <a:custGeom>
            <a:avLst/>
            <a:gdLst/>
            <a:ahLst/>
            <a:cxnLst/>
            <a:rect l="l" t="t" r="r" b="b"/>
            <a:pathLst>
              <a:path w="360045" h="66675">
                <a:moveTo>
                  <a:pt x="359595" y="0"/>
                </a:moveTo>
                <a:lnTo>
                  <a:pt x="0" y="0"/>
                </a:lnTo>
                <a:lnTo>
                  <a:pt x="0" y="66648"/>
                </a:lnTo>
                <a:lnTo>
                  <a:pt x="359595" y="66648"/>
                </a:lnTo>
                <a:lnTo>
                  <a:pt x="359595" y="0"/>
                </a:lnTo>
                <a:close/>
              </a:path>
            </a:pathLst>
          </a:custGeom>
          <a:solidFill>
            <a:srgbClr val="000000"/>
          </a:solidFill>
        </p:spPr>
        <p:txBody>
          <a:bodyPr wrap="square" lIns="0" tIns="0" rIns="0" bIns="0" rtlCol="0"/>
          <a:lstStyle/>
          <a:p>
            <a:endParaRPr/>
          </a:p>
        </p:txBody>
      </p:sp>
      <p:sp>
        <p:nvSpPr>
          <p:cNvPr id="14" name="object 14"/>
          <p:cNvSpPr/>
          <p:nvPr/>
        </p:nvSpPr>
        <p:spPr>
          <a:xfrm>
            <a:off x="4048606" y="2546878"/>
            <a:ext cx="288290" cy="66675"/>
          </a:xfrm>
          <a:custGeom>
            <a:avLst/>
            <a:gdLst/>
            <a:ahLst/>
            <a:cxnLst/>
            <a:rect l="l" t="t" r="r" b="b"/>
            <a:pathLst>
              <a:path w="288289" h="66675">
                <a:moveTo>
                  <a:pt x="288000" y="0"/>
                </a:moveTo>
                <a:lnTo>
                  <a:pt x="0" y="0"/>
                </a:lnTo>
                <a:lnTo>
                  <a:pt x="0" y="66649"/>
                </a:lnTo>
                <a:lnTo>
                  <a:pt x="288000" y="66649"/>
                </a:lnTo>
                <a:lnTo>
                  <a:pt x="288000" y="0"/>
                </a:lnTo>
                <a:close/>
              </a:path>
            </a:pathLst>
          </a:custGeom>
          <a:solidFill>
            <a:srgbClr val="000000"/>
          </a:solidFill>
        </p:spPr>
        <p:txBody>
          <a:bodyPr wrap="square" lIns="0" tIns="0" rIns="0" bIns="0" rtlCol="0"/>
          <a:lstStyle/>
          <a:p>
            <a:endParaRPr/>
          </a:p>
        </p:txBody>
      </p:sp>
      <p:sp>
        <p:nvSpPr>
          <p:cNvPr id="15" name="object 15"/>
          <p:cNvSpPr/>
          <p:nvPr/>
        </p:nvSpPr>
        <p:spPr>
          <a:xfrm>
            <a:off x="4506028" y="2546878"/>
            <a:ext cx="216535" cy="66675"/>
          </a:xfrm>
          <a:custGeom>
            <a:avLst/>
            <a:gdLst/>
            <a:ahLst/>
            <a:cxnLst/>
            <a:rect l="l" t="t" r="r" b="b"/>
            <a:pathLst>
              <a:path w="216535" h="66675">
                <a:moveTo>
                  <a:pt x="216000" y="0"/>
                </a:moveTo>
                <a:lnTo>
                  <a:pt x="0" y="0"/>
                </a:lnTo>
                <a:lnTo>
                  <a:pt x="0" y="66648"/>
                </a:lnTo>
                <a:lnTo>
                  <a:pt x="216000" y="66648"/>
                </a:lnTo>
                <a:lnTo>
                  <a:pt x="216000" y="0"/>
                </a:lnTo>
                <a:close/>
              </a:path>
            </a:pathLst>
          </a:custGeom>
          <a:solidFill>
            <a:srgbClr val="000000"/>
          </a:solidFill>
        </p:spPr>
        <p:txBody>
          <a:bodyPr wrap="square" lIns="0" tIns="0" rIns="0" bIns="0" rtlCol="0"/>
          <a:lstStyle/>
          <a:p>
            <a:endParaRPr/>
          </a:p>
        </p:txBody>
      </p:sp>
      <p:sp>
        <p:nvSpPr>
          <p:cNvPr id="16" name="object 16"/>
          <p:cNvSpPr/>
          <p:nvPr/>
        </p:nvSpPr>
        <p:spPr>
          <a:xfrm>
            <a:off x="4974291" y="2546878"/>
            <a:ext cx="180340" cy="66675"/>
          </a:xfrm>
          <a:custGeom>
            <a:avLst/>
            <a:gdLst/>
            <a:ahLst/>
            <a:cxnLst/>
            <a:rect l="l" t="t" r="r" b="b"/>
            <a:pathLst>
              <a:path w="180339" h="66675">
                <a:moveTo>
                  <a:pt x="180000" y="0"/>
                </a:moveTo>
                <a:lnTo>
                  <a:pt x="0" y="0"/>
                </a:lnTo>
                <a:lnTo>
                  <a:pt x="0" y="66648"/>
                </a:lnTo>
                <a:lnTo>
                  <a:pt x="180000" y="66648"/>
                </a:lnTo>
                <a:lnTo>
                  <a:pt x="180000" y="0"/>
                </a:lnTo>
                <a:close/>
              </a:path>
            </a:pathLst>
          </a:custGeom>
          <a:solidFill>
            <a:srgbClr val="000000"/>
          </a:solidFill>
        </p:spPr>
        <p:txBody>
          <a:bodyPr wrap="square" lIns="0" tIns="0" rIns="0" bIns="0" rtlCol="0"/>
          <a:lstStyle/>
          <a:p>
            <a:endParaRPr/>
          </a:p>
        </p:txBody>
      </p:sp>
      <p:sp>
        <p:nvSpPr>
          <p:cNvPr id="17" name="object 17"/>
          <p:cNvSpPr/>
          <p:nvPr/>
        </p:nvSpPr>
        <p:spPr>
          <a:xfrm>
            <a:off x="5444374" y="2546878"/>
            <a:ext cx="144145" cy="66675"/>
          </a:xfrm>
          <a:custGeom>
            <a:avLst/>
            <a:gdLst/>
            <a:ahLst/>
            <a:cxnLst/>
            <a:rect l="l" t="t" r="r" b="b"/>
            <a:pathLst>
              <a:path w="144145" h="66675">
                <a:moveTo>
                  <a:pt x="144000" y="0"/>
                </a:moveTo>
                <a:lnTo>
                  <a:pt x="0" y="0"/>
                </a:lnTo>
                <a:lnTo>
                  <a:pt x="0" y="66648"/>
                </a:lnTo>
                <a:lnTo>
                  <a:pt x="144000" y="66648"/>
                </a:lnTo>
                <a:lnTo>
                  <a:pt x="144000" y="0"/>
                </a:lnTo>
                <a:close/>
              </a:path>
            </a:pathLst>
          </a:custGeom>
          <a:solidFill>
            <a:srgbClr val="000000"/>
          </a:solidFill>
        </p:spPr>
        <p:txBody>
          <a:bodyPr wrap="square" lIns="0" tIns="0" rIns="0" bIns="0" rtlCol="0"/>
          <a:lstStyle/>
          <a:p>
            <a:endParaRPr/>
          </a:p>
        </p:txBody>
      </p:sp>
      <p:sp>
        <p:nvSpPr>
          <p:cNvPr id="18" name="object 18"/>
          <p:cNvSpPr/>
          <p:nvPr/>
        </p:nvSpPr>
        <p:spPr>
          <a:xfrm>
            <a:off x="5909788" y="2546878"/>
            <a:ext cx="108585" cy="66675"/>
          </a:xfrm>
          <a:custGeom>
            <a:avLst/>
            <a:gdLst/>
            <a:ahLst/>
            <a:cxnLst/>
            <a:rect l="l" t="t" r="r" b="b"/>
            <a:pathLst>
              <a:path w="108585" h="66675">
                <a:moveTo>
                  <a:pt x="107999" y="0"/>
                </a:moveTo>
                <a:lnTo>
                  <a:pt x="0" y="0"/>
                </a:lnTo>
                <a:lnTo>
                  <a:pt x="0" y="66648"/>
                </a:lnTo>
                <a:lnTo>
                  <a:pt x="107999" y="66648"/>
                </a:lnTo>
                <a:lnTo>
                  <a:pt x="107999" y="0"/>
                </a:lnTo>
                <a:close/>
              </a:path>
            </a:pathLst>
          </a:custGeom>
          <a:solidFill>
            <a:srgbClr val="000000"/>
          </a:solidFill>
        </p:spPr>
        <p:txBody>
          <a:bodyPr wrap="square" lIns="0" tIns="0" rIns="0" bIns="0" rtlCol="0"/>
          <a:lstStyle/>
          <a:p>
            <a:endParaRPr/>
          </a:p>
        </p:txBody>
      </p:sp>
      <p:sp>
        <p:nvSpPr>
          <p:cNvPr id="19" name="object 19"/>
          <p:cNvSpPr txBox="1"/>
          <p:nvPr/>
        </p:nvSpPr>
        <p:spPr>
          <a:xfrm>
            <a:off x="3660664" y="2183891"/>
            <a:ext cx="2376170" cy="238760"/>
          </a:xfrm>
          <a:prstGeom prst="rect">
            <a:avLst/>
          </a:prstGeom>
        </p:spPr>
        <p:txBody>
          <a:bodyPr vert="horz" wrap="square" lIns="0" tIns="12700" rIns="0" bIns="0" rtlCol="0">
            <a:spAutoFit/>
          </a:bodyPr>
          <a:lstStyle/>
          <a:p>
            <a:pPr marL="12700">
              <a:lnSpc>
                <a:spcPct val="100000"/>
              </a:lnSpc>
              <a:spcBef>
                <a:spcPts val="100"/>
              </a:spcBef>
              <a:tabLst>
                <a:tab pos="462915" algn="l"/>
                <a:tab pos="913130" algn="l"/>
                <a:tab pos="1363345" algn="l"/>
                <a:tab pos="1813560" algn="l"/>
                <a:tab pos="2263775" algn="l"/>
              </a:tabLst>
            </a:pPr>
            <a:r>
              <a:rPr sz="1400" i="1" spc="-50" dirty="0">
                <a:latin typeface="Verdana"/>
                <a:cs typeface="Verdana"/>
              </a:rPr>
              <a:t>1</a:t>
            </a:r>
            <a:r>
              <a:rPr sz="1400" i="1" dirty="0">
                <a:latin typeface="Verdana"/>
                <a:cs typeface="Verdana"/>
              </a:rPr>
              <a:t>	</a:t>
            </a:r>
            <a:r>
              <a:rPr sz="2100" i="1" spc="-75" baseline="1984" dirty="0">
                <a:latin typeface="Verdana"/>
                <a:cs typeface="Verdana"/>
              </a:rPr>
              <a:t>2</a:t>
            </a:r>
            <a:r>
              <a:rPr sz="2100" i="1" baseline="1984" dirty="0">
                <a:latin typeface="Verdana"/>
                <a:cs typeface="Verdana"/>
              </a:rPr>
              <a:t>	</a:t>
            </a:r>
            <a:r>
              <a:rPr sz="1400" i="1" spc="-50" dirty="0">
                <a:latin typeface="Verdana"/>
                <a:cs typeface="Verdana"/>
              </a:rPr>
              <a:t>3</a:t>
            </a:r>
            <a:r>
              <a:rPr sz="1400" i="1" dirty="0">
                <a:latin typeface="Verdana"/>
                <a:cs typeface="Verdana"/>
              </a:rPr>
              <a:t>	</a:t>
            </a:r>
            <a:r>
              <a:rPr sz="1400" i="1" spc="-50" dirty="0">
                <a:latin typeface="Verdana"/>
                <a:cs typeface="Verdana"/>
              </a:rPr>
              <a:t>4</a:t>
            </a:r>
            <a:r>
              <a:rPr sz="1400" i="1" dirty="0">
                <a:latin typeface="Verdana"/>
                <a:cs typeface="Verdana"/>
              </a:rPr>
              <a:t>	</a:t>
            </a:r>
            <a:r>
              <a:rPr sz="1400" i="1" spc="-50" dirty="0">
                <a:latin typeface="Verdana"/>
                <a:cs typeface="Verdana"/>
              </a:rPr>
              <a:t>5</a:t>
            </a:r>
            <a:r>
              <a:rPr sz="1400" i="1" dirty="0">
                <a:latin typeface="Verdana"/>
                <a:cs typeface="Verdana"/>
              </a:rPr>
              <a:t>	</a:t>
            </a:r>
            <a:r>
              <a:rPr sz="2100" i="1" spc="-89" baseline="1984" dirty="0">
                <a:latin typeface="Verdana"/>
                <a:cs typeface="Verdana"/>
              </a:rPr>
              <a:t>6</a:t>
            </a:r>
            <a:endParaRPr sz="2100" baseline="1984">
              <a:latin typeface="Verdana"/>
              <a:cs typeface="Verdana"/>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31</a:t>
            </a:r>
            <a:endParaRPr sz="800"/>
          </a:p>
        </p:txBody>
      </p:sp>
      <p:sp>
        <p:nvSpPr>
          <p:cNvPr id="20" name="object 20"/>
          <p:cNvSpPr txBox="1"/>
          <p:nvPr/>
        </p:nvSpPr>
        <p:spPr>
          <a:xfrm>
            <a:off x="707390" y="3064764"/>
            <a:ext cx="7221855" cy="2110740"/>
          </a:xfrm>
          <a:prstGeom prst="rect">
            <a:avLst/>
          </a:prstGeom>
        </p:spPr>
        <p:txBody>
          <a:bodyPr vert="horz" wrap="square" lIns="0" tIns="88900" rIns="0" bIns="0" rtlCol="0">
            <a:spAutoFit/>
          </a:bodyPr>
          <a:lstStyle/>
          <a:p>
            <a:pPr marL="182880" indent="-170180">
              <a:lnSpc>
                <a:spcPct val="100000"/>
              </a:lnSpc>
              <a:spcBef>
                <a:spcPts val="700"/>
              </a:spcBef>
              <a:buFont typeface="Arial MT"/>
              <a:buChar char="•"/>
              <a:tabLst>
                <a:tab pos="182880" algn="l"/>
              </a:tabLst>
            </a:pPr>
            <a:r>
              <a:rPr sz="2000" spc="155" dirty="0">
                <a:latin typeface="Verdana"/>
                <a:cs typeface="Verdana"/>
              </a:rPr>
              <a:t>a</a:t>
            </a:r>
            <a:r>
              <a:rPr sz="2000" spc="-155" dirty="0">
                <a:latin typeface="Verdana"/>
                <a:cs typeface="Verdana"/>
              </a:rPr>
              <a:t> </a:t>
            </a:r>
            <a:r>
              <a:rPr sz="2000" spc="-25" dirty="0">
                <a:latin typeface="Verdana"/>
                <a:cs typeface="Verdana"/>
              </a:rPr>
              <a:t>ranked</a:t>
            </a:r>
            <a:r>
              <a:rPr sz="2000" spc="-145" dirty="0">
                <a:latin typeface="Verdana"/>
                <a:cs typeface="Verdana"/>
              </a:rPr>
              <a:t> </a:t>
            </a:r>
            <a:r>
              <a:rPr sz="2000" spc="-180" dirty="0">
                <a:latin typeface="Verdana"/>
                <a:cs typeface="Verdana"/>
              </a:rPr>
              <a:t>list</a:t>
            </a:r>
            <a:r>
              <a:rPr sz="2000" spc="-150" dirty="0">
                <a:latin typeface="Verdana"/>
                <a:cs typeface="Verdana"/>
              </a:rPr>
              <a:t> </a:t>
            </a:r>
            <a:r>
              <a:rPr sz="2000" b="1" spc="-165" dirty="0">
                <a:latin typeface="Verdana"/>
                <a:cs typeface="Verdana"/>
              </a:rPr>
              <a:t>exposes</a:t>
            </a:r>
            <a:r>
              <a:rPr sz="2000" b="1" spc="-135" dirty="0">
                <a:latin typeface="Verdana"/>
                <a:cs typeface="Verdana"/>
              </a:rPr>
              <a:t> </a:t>
            </a:r>
            <a:r>
              <a:rPr sz="2000" spc="-105" dirty="0">
                <a:latin typeface="Verdana"/>
                <a:cs typeface="Verdana"/>
              </a:rPr>
              <a:t>items</a:t>
            </a:r>
            <a:r>
              <a:rPr sz="2000" spc="-145" dirty="0">
                <a:latin typeface="Verdana"/>
                <a:cs typeface="Verdana"/>
              </a:rPr>
              <a:t> </a:t>
            </a:r>
            <a:r>
              <a:rPr sz="2000" dirty="0">
                <a:latin typeface="Verdana"/>
                <a:cs typeface="Verdana"/>
              </a:rPr>
              <a:t>to</a:t>
            </a:r>
            <a:r>
              <a:rPr sz="2000" spc="-150" dirty="0">
                <a:latin typeface="Verdana"/>
                <a:cs typeface="Verdana"/>
              </a:rPr>
              <a:t> </a:t>
            </a:r>
            <a:r>
              <a:rPr sz="2000" spc="-20" dirty="0">
                <a:latin typeface="Verdana"/>
                <a:cs typeface="Verdana"/>
              </a:rPr>
              <a:t>the</a:t>
            </a:r>
            <a:r>
              <a:rPr sz="2000" spc="-150" dirty="0">
                <a:latin typeface="Verdana"/>
                <a:cs typeface="Verdana"/>
              </a:rPr>
              <a:t> </a:t>
            </a:r>
            <a:r>
              <a:rPr sz="2000" spc="-20" dirty="0">
                <a:latin typeface="Verdana"/>
                <a:cs typeface="Verdana"/>
              </a:rPr>
              <a:t>user</a:t>
            </a:r>
            <a:endParaRPr sz="2000">
              <a:latin typeface="Verdana"/>
              <a:cs typeface="Verdana"/>
            </a:endParaRPr>
          </a:p>
          <a:p>
            <a:pPr marL="182880" indent="-170180">
              <a:lnSpc>
                <a:spcPct val="100000"/>
              </a:lnSpc>
              <a:spcBef>
                <a:spcPts val="600"/>
              </a:spcBef>
              <a:buFont typeface="Arial MT"/>
              <a:buChar char="•"/>
              <a:tabLst>
                <a:tab pos="182880" algn="l"/>
              </a:tabLst>
            </a:pPr>
            <a:r>
              <a:rPr sz="2000" spc="-20" dirty="0">
                <a:latin typeface="Verdana"/>
                <a:cs typeface="Verdana"/>
              </a:rPr>
              <a:t>the</a:t>
            </a:r>
            <a:r>
              <a:rPr sz="2000" spc="-110" dirty="0">
                <a:latin typeface="Verdana"/>
                <a:cs typeface="Verdana"/>
              </a:rPr>
              <a:t> </a:t>
            </a:r>
            <a:r>
              <a:rPr sz="2000" spc="-10" dirty="0">
                <a:latin typeface="Verdana"/>
                <a:cs typeface="Verdana"/>
              </a:rPr>
              <a:t>amount</a:t>
            </a:r>
            <a:r>
              <a:rPr sz="2000" spc="-114" dirty="0">
                <a:latin typeface="Verdana"/>
                <a:cs typeface="Verdana"/>
              </a:rPr>
              <a:t> </a:t>
            </a:r>
            <a:r>
              <a:rPr sz="2000" dirty="0">
                <a:latin typeface="Verdana"/>
                <a:cs typeface="Verdana"/>
              </a:rPr>
              <a:t>of</a:t>
            </a:r>
            <a:r>
              <a:rPr sz="2000" spc="-120" dirty="0">
                <a:latin typeface="Verdana"/>
                <a:cs typeface="Verdana"/>
              </a:rPr>
              <a:t> </a:t>
            </a:r>
            <a:r>
              <a:rPr sz="2000" spc="-55" dirty="0">
                <a:latin typeface="Verdana"/>
                <a:cs typeface="Verdana"/>
              </a:rPr>
              <a:t>exposure</a:t>
            </a:r>
            <a:r>
              <a:rPr sz="2000" spc="-105" dirty="0">
                <a:latin typeface="Verdana"/>
                <a:cs typeface="Verdana"/>
              </a:rPr>
              <a:t> </a:t>
            </a:r>
            <a:r>
              <a:rPr sz="2000" dirty="0">
                <a:latin typeface="Verdana"/>
                <a:cs typeface="Verdana"/>
              </a:rPr>
              <a:t>depends</a:t>
            </a:r>
            <a:r>
              <a:rPr sz="2000" spc="-110" dirty="0">
                <a:latin typeface="Verdana"/>
                <a:cs typeface="Verdana"/>
              </a:rPr>
              <a:t> </a:t>
            </a:r>
            <a:r>
              <a:rPr sz="2000" dirty="0">
                <a:latin typeface="Verdana"/>
                <a:cs typeface="Verdana"/>
              </a:rPr>
              <a:t>on</a:t>
            </a:r>
            <a:r>
              <a:rPr sz="2000" spc="-105" dirty="0">
                <a:latin typeface="Verdana"/>
                <a:cs typeface="Verdana"/>
              </a:rPr>
              <a:t> </a:t>
            </a:r>
            <a:r>
              <a:rPr sz="2000" spc="-20" dirty="0">
                <a:latin typeface="Verdana"/>
                <a:cs typeface="Verdana"/>
              </a:rPr>
              <a:t>the</a:t>
            </a:r>
            <a:r>
              <a:rPr sz="2000" spc="-110" dirty="0">
                <a:latin typeface="Verdana"/>
                <a:cs typeface="Verdana"/>
              </a:rPr>
              <a:t> </a:t>
            </a:r>
            <a:r>
              <a:rPr sz="2000" b="1" spc="-195" dirty="0">
                <a:latin typeface="Verdana"/>
                <a:cs typeface="Verdana"/>
              </a:rPr>
              <a:t>ranking</a:t>
            </a:r>
            <a:r>
              <a:rPr sz="2000" b="1" spc="-75" dirty="0">
                <a:latin typeface="Verdana"/>
                <a:cs typeface="Verdana"/>
              </a:rPr>
              <a:t> </a:t>
            </a:r>
            <a:r>
              <a:rPr sz="2000" b="1" spc="-155" dirty="0">
                <a:latin typeface="Verdana"/>
                <a:cs typeface="Verdana"/>
              </a:rPr>
              <a:t>position</a:t>
            </a:r>
            <a:endParaRPr sz="2000">
              <a:latin typeface="Verdana"/>
              <a:cs typeface="Verdana"/>
            </a:endParaRPr>
          </a:p>
          <a:p>
            <a:pPr marL="526415" lvl="1" indent="-170815">
              <a:lnSpc>
                <a:spcPct val="100000"/>
              </a:lnSpc>
              <a:spcBef>
                <a:spcPts val="200"/>
              </a:spcBef>
              <a:buFont typeface="Arial MT"/>
              <a:buChar char="•"/>
              <a:tabLst>
                <a:tab pos="526415" algn="l"/>
              </a:tabLst>
            </a:pPr>
            <a:r>
              <a:rPr sz="1800" dirty="0">
                <a:latin typeface="Verdana"/>
                <a:cs typeface="Verdana"/>
              </a:rPr>
              <a:t>top</a:t>
            </a:r>
            <a:r>
              <a:rPr sz="1800" spc="-125" dirty="0">
                <a:latin typeface="Verdana"/>
                <a:cs typeface="Verdana"/>
              </a:rPr>
              <a:t> </a:t>
            </a:r>
            <a:r>
              <a:rPr sz="1800" spc="-80" dirty="0">
                <a:latin typeface="Verdana"/>
                <a:cs typeface="Verdana"/>
              </a:rPr>
              <a:t>positions</a:t>
            </a:r>
            <a:r>
              <a:rPr sz="1800" spc="-114" dirty="0">
                <a:latin typeface="Verdana"/>
                <a:cs typeface="Verdana"/>
              </a:rPr>
              <a:t> </a:t>
            </a:r>
            <a:r>
              <a:rPr sz="1800" spc="-10" dirty="0">
                <a:latin typeface="Verdana"/>
                <a:cs typeface="Verdana"/>
              </a:rPr>
              <a:t>give</a:t>
            </a:r>
            <a:r>
              <a:rPr sz="1800" spc="-110" dirty="0">
                <a:latin typeface="Verdana"/>
                <a:cs typeface="Verdana"/>
              </a:rPr>
              <a:t> </a:t>
            </a:r>
            <a:r>
              <a:rPr sz="1800" spc="-50" dirty="0">
                <a:latin typeface="Verdana"/>
                <a:cs typeface="Verdana"/>
              </a:rPr>
              <a:t>higher</a:t>
            </a:r>
            <a:r>
              <a:rPr sz="1800" spc="-120" dirty="0">
                <a:latin typeface="Verdana"/>
                <a:cs typeface="Verdana"/>
              </a:rPr>
              <a:t> </a:t>
            </a:r>
            <a:r>
              <a:rPr sz="1800" spc="-50" dirty="0">
                <a:latin typeface="Verdana"/>
                <a:cs typeface="Verdana"/>
              </a:rPr>
              <a:t>exposure</a:t>
            </a:r>
            <a:r>
              <a:rPr sz="1800" spc="-110" dirty="0">
                <a:latin typeface="Verdana"/>
                <a:cs typeface="Verdana"/>
              </a:rPr>
              <a:t> </a:t>
            </a:r>
            <a:r>
              <a:rPr sz="1800" dirty="0">
                <a:latin typeface="Verdana"/>
                <a:cs typeface="Verdana"/>
              </a:rPr>
              <a:t>(aka</a:t>
            </a:r>
            <a:r>
              <a:rPr sz="1800" spc="-110" dirty="0">
                <a:latin typeface="Verdana"/>
                <a:cs typeface="Verdana"/>
              </a:rPr>
              <a:t> </a:t>
            </a:r>
            <a:r>
              <a:rPr sz="1800" i="1" spc="-55" dirty="0">
                <a:latin typeface="Verdana"/>
                <a:cs typeface="Verdana"/>
              </a:rPr>
              <a:t>position</a:t>
            </a:r>
            <a:r>
              <a:rPr sz="1800" i="1" spc="-110" dirty="0">
                <a:latin typeface="Verdana"/>
                <a:cs typeface="Verdana"/>
              </a:rPr>
              <a:t> </a:t>
            </a:r>
            <a:r>
              <a:rPr sz="1800" i="1" spc="-10" dirty="0">
                <a:latin typeface="Verdana"/>
                <a:cs typeface="Verdana"/>
              </a:rPr>
              <a:t>bias</a:t>
            </a:r>
            <a:r>
              <a:rPr sz="1800" spc="-10" dirty="0">
                <a:latin typeface="Verdana"/>
                <a:cs typeface="Verdana"/>
              </a:rPr>
              <a:t>)</a:t>
            </a:r>
            <a:endParaRPr sz="1800">
              <a:latin typeface="Verdana"/>
              <a:cs typeface="Verdana"/>
            </a:endParaRPr>
          </a:p>
          <a:p>
            <a:pPr lvl="1">
              <a:lnSpc>
                <a:spcPct val="100000"/>
              </a:lnSpc>
              <a:spcBef>
                <a:spcPts val="1490"/>
              </a:spcBef>
              <a:buFont typeface="Arial MT"/>
              <a:buChar char="•"/>
            </a:pPr>
            <a:endParaRPr sz="1800">
              <a:latin typeface="Verdana"/>
              <a:cs typeface="Verdana"/>
            </a:endParaRPr>
          </a:p>
          <a:p>
            <a:pPr marL="182880" marR="131445" indent="-170180">
              <a:lnSpc>
                <a:spcPts val="2210"/>
              </a:lnSpc>
              <a:buFont typeface="Arial MT"/>
              <a:buChar char="•"/>
              <a:tabLst>
                <a:tab pos="184150" algn="l"/>
              </a:tabLst>
            </a:pPr>
            <a:r>
              <a:rPr sz="2000" spc="-20" dirty="0">
                <a:latin typeface="Verdana"/>
                <a:cs typeface="Verdana"/>
              </a:rPr>
              <a:t>the</a:t>
            </a:r>
            <a:r>
              <a:rPr sz="2000" spc="-130" dirty="0">
                <a:latin typeface="Verdana"/>
                <a:cs typeface="Verdana"/>
              </a:rPr>
              <a:t> </a:t>
            </a:r>
            <a:r>
              <a:rPr sz="2000" spc="-55" dirty="0">
                <a:latin typeface="Verdana"/>
                <a:cs typeface="Verdana"/>
              </a:rPr>
              <a:t>exposure</a:t>
            </a:r>
            <a:r>
              <a:rPr sz="2000" spc="-130" dirty="0">
                <a:latin typeface="Verdana"/>
                <a:cs typeface="Verdana"/>
              </a:rPr>
              <a:t> </a:t>
            </a:r>
            <a:r>
              <a:rPr sz="2000" dirty="0">
                <a:latin typeface="Verdana"/>
                <a:cs typeface="Verdana"/>
              </a:rPr>
              <a:t>of</a:t>
            </a:r>
            <a:r>
              <a:rPr sz="2000" spc="-135" dirty="0">
                <a:latin typeface="Verdana"/>
                <a:cs typeface="Verdana"/>
              </a:rPr>
              <a:t> </a:t>
            </a:r>
            <a:r>
              <a:rPr sz="2000" spc="50" dirty="0">
                <a:latin typeface="Verdana"/>
                <a:cs typeface="Verdana"/>
              </a:rPr>
              <a:t>an</a:t>
            </a:r>
            <a:r>
              <a:rPr sz="2000" spc="-120" dirty="0">
                <a:latin typeface="Verdana"/>
                <a:cs typeface="Verdana"/>
              </a:rPr>
              <a:t> </a:t>
            </a:r>
            <a:r>
              <a:rPr sz="2000" spc="-65" dirty="0">
                <a:latin typeface="Verdana"/>
                <a:cs typeface="Verdana"/>
              </a:rPr>
              <a:t>item</a:t>
            </a:r>
            <a:r>
              <a:rPr sz="2000" spc="-130" dirty="0">
                <a:latin typeface="Verdana"/>
                <a:cs typeface="Verdana"/>
              </a:rPr>
              <a:t> </a:t>
            </a:r>
            <a:r>
              <a:rPr sz="2000" b="1" spc="-150" dirty="0">
                <a:latin typeface="Verdana"/>
                <a:cs typeface="Verdana"/>
              </a:rPr>
              <a:t>does</a:t>
            </a:r>
            <a:r>
              <a:rPr sz="2000" b="1" spc="-100" dirty="0">
                <a:latin typeface="Verdana"/>
                <a:cs typeface="Verdana"/>
              </a:rPr>
              <a:t> </a:t>
            </a:r>
            <a:r>
              <a:rPr sz="2000" b="1" spc="-229" dirty="0">
                <a:latin typeface="Verdana"/>
                <a:cs typeface="Verdana"/>
              </a:rPr>
              <a:t>not</a:t>
            </a:r>
            <a:r>
              <a:rPr sz="2000" b="1" spc="-100" dirty="0">
                <a:latin typeface="Verdana"/>
                <a:cs typeface="Verdana"/>
              </a:rPr>
              <a:t> </a:t>
            </a:r>
            <a:r>
              <a:rPr sz="2000" b="1" spc="-110" dirty="0">
                <a:latin typeface="Verdana"/>
                <a:cs typeface="Verdana"/>
              </a:rPr>
              <a:t>depend</a:t>
            </a:r>
            <a:r>
              <a:rPr sz="2000" b="1" spc="-100" dirty="0">
                <a:latin typeface="Verdana"/>
                <a:cs typeface="Verdana"/>
              </a:rPr>
              <a:t> </a:t>
            </a:r>
            <a:r>
              <a:rPr sz="2000" dirty="0">
                <a:latin typeface="Verdana"/>
                <a:cs typeface="Verdana"/>
              </a:rPr>
              <a:t>on</a:t>
            </a:r>
            <a:r>
              <a:rPr sz="2000" spc="-125" dirty="0">
                <a:latin typeface="Verdana"/>
                <a:cs typeface="Verdana"/>
              </a:rPr>
              <a:t> </a:t>
            </a:r>
            <a:r>
              <a:rPr sz="2000" spc="-10" dirty="0">
                <a:latin typeface="Verdana"/>
                <a:cs typeface="Verdana"/>
              </a:rPr>
              <a:t>relevance, 	</a:t>
            </a:r>
            <a:r>
              <a:rPr sz="2000" spc="-135" dirty="0">
                <a:latin typeface="Verdana"/>
                <a:cs typeface="Verdana"/>
              </a:rPr>
              <a:t>utility,</a:t>
            </a:r>
            <a:r>
              <a:rPr sz="2000" spc="-130" dirty="0">
                <a:latin typeface="Verdana"/>
                <a:cs typeface="Verdana"/>
              </a:rPr>
              <a:t> </a:t>
            </a:r>
            <a:r>
              <a:rPr sz="2000" spc="-120" dirty="0">
                <a:latin typeface="Verdana"/>
                <a:cs typeface="Verdana"/>
              </a:rPr>
              <a:t>user </a:t>
            </a:r>
            <a:r>
              <a:rPr sz="2000" spc="-60" dirty="0">
                <a:latin typeface="Verdana"/>
                <a:cs typeface="Verdana"/>
              </a:rPr>
              <a:t>satisfaction,</a:t>
            </a:r>
            <a:r>
              <a:rPr sz="2000" spc="-125" dirty="0">
                <a:latin typeface="Verdana"/>
                <a:cs typeface="Verdana"/>
              </a:rPr>
              <a:t> </a:t>
            </a:r>
            <a:r>
              <a:rPr sz="2000" spc="-65" dirty="0">
                <a:latin typeface="Verdana"/>
                <a:cs typeface="Verdana"/>
              </a:rPr>
              <a:t>etc.;</a:t>
            </a:r>
            <a:r>
              <a:rPr sz="2000" spc="-125" dirty="0">
                <a:latin typeface="Verdana"/>
                <a:cs typeface="Verdana"/>
              </a:rPr>
              <a:t> </a:t>
            </a:r>
            <a:r>
              <a:rPr sz="2000" spc="-185" dirty="0">
                <a:latin typeface="Verdana"/>
                <a:cs typeface="Verdana"/>
              </a:rPr>
              <a:t>just</a:t>
            </a:r>
            <a:r>
              <a:rPr sz="2000" spc="-125" dirty="0">
                <a:latin typeface="Verdana"/>
                <a:cs typeface="Verdana"/>
              </a:rPr>
              <a:t> </a:t>
            </a:r>
            <a:r>
              <a:rPr sz="2000" dirty="0">
                <a:latin typeface="Verdana"/>
                <a:cs typeface="Verdana"/>
              </a:rPr>
              <a:t>on</a:t>
            </a:r>
            <a:r>
              <a:rPr sz="2000" spc="-114" dirty="0">
                <a:latin typeface="Verdana"/>
                <a:cs typeface="Verdana"/>
              </a:rPr>
              <a:t> </a:t>
            </a:r>
            <a:r>
              <a:rPr sz="2000" spc="-70" dirty="0">
                <a:latin typeface="Verdana"/>
                <a:cs typeface="Verdana"/>
              </a:rPr>
              <a:t>ranking</a:t>
            </a:r>
            <a:r>
              <a:rPr sz="2000" spc="-114" dirty="0">
                <a:latin typeface="Verdana"/>
                <a:cs typeface="Verdana"/>
              </a:rPr>
              <a:t> </a:t>
            </a:r>
            <a:r>
              <a:rPr sz="2000" spc="-10" dirty="0">
                <a:latin typeface="Verdana"/>
                <a:cs typeface="Verdana"/>
              </a:rPr>
              <a:t>position</a:t>
            </a:r>
            <a:endParaRPr sz="2000">
              <a:latin typeface="Verdana"/>
              <a:cs typeface="Verdana"/>
            </a:endParaRPr>
          </a:p>
        </p:txBody>
      </p:sp>
      <p:sp>
        <p:nvSpPr>
          <p:cNvPr id="21" name="object 21"/>
          <p:cNvSpPr txBox="1"/>
          <p:nvPr/>
        </p:nvSpPr>
        <p:spPr>
          <a:xfrm>
            <a:off x="1926671" y="2107691"/>
            <a:ext cx="1376680" cy="586740"/>
          </a:xfrm>
          <a:prstGeom prst="rect">
            <a:avLst/>
          </a:prstGeom>
        </p:spPr>
        <p:txBody>
          <a:bodyPr vert="horz" wrap="square" lIns="0" tIns="79375" rIns="0" bIns="0" rtlCol="0">
            <a:spAutoFit/>
          </a:bodyPr>
          <a:lstStyle/>
          <a:p>
            <a:pPr marR="5080" algn="r">
              <a:lnSpc>
                <a:spcPct val="100000"/>
              </a:lnSpc>
              <a:spcBef>
                <a:spcPts val="625"/>
              </a:spcBef>
            </a:pPr>
            <a:r>
              <a:rPr sz="1400" i="1" spc="-50" dirty="0">
                <a:latin typeface="Verdana"/>
                <a:cs typeface="Verdana"/>
              </a:rPr>
              <a:t>ranking</a:t>
            </a:r>
            <a:r>
              <a:rPr sz="1400" i="1" spc="-80" dirty="0">
                <a:latin typeface="Verdana"/>
                <a:cs typeface="Verdana"/>
              </a:rPr>
              <a:t> </a:t>
            </a:r>
            <a:r>
              <a:rPr sz="1400" i="1" spc="-30" dirty="0">
                <a:latin typeface="Verdana"/>
                <a:cs typeface="Verdana"/>
              </a:rPr>
              <a:t>position</a:t>
            </a:r>
            <a:endParaRPr sz="1400">
              <a:latin typeface="Verdana"/>
              <a:cs typeface="Verdana"/>
            </a:endParaRPr>
          </a:p>
          <a:p>
            <a:pPr marR="8255" algn="r">
              <a:lnSpc>
                <a:spcPct val="100000"/>
              </a:lnSpc>
              <a:spcBef>
                <a:spcPts val="530"/>
              </a:spcBef>
            </a:pPr>
            <a:r>
              <a:rPr sz="1400" i="1" spc="-10" dirty="0">
                <a:latin typeface="Verdana"/>
                <a:cs typeface="Verdana"/>
              </a:rPr>
              <a:t>exposure</a:t>
            </a:r>
            <a:endParaRPr sz="140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dirty="0"/>
              <a:t>of</a:t>
            </a:r>
            <a:r>
              <a:rPr spc="-200" dirty="0"/>
              <a:t> </a:t>
            </a:r>
            <a:r>
              <a:rPr spc="-110" dirty="0"/>
              <a:t>Exposure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32</a:t>
            </a:r>
            <a:endParaRPr sz="800"/>
          </a:p>
        </p:txBody>
      </p:sp>
      <p:sp>
        <p:nvSpPr>
          <p:cNvPr id="3" name="object 3"/>
          <p:cNvSpPr txBox="1"/>
          <p:nvPr/>
        </p:nvSpPr>
        <p:spPr>
          <a:xfrm>
            <a:off x="707390" y="1186744"/>
            <a:ext cx="6334125" cy="709930"/>
          </a:xfrm>
          <a:prstGeom prst="rect">
            <a:avLst/>
          </a:prstGeom>
        </p:spPr>
        <p:txBody>
          <a:bodyPr vert="horz" wrap="square" lIns="0" tIns="67945" rIns="0" bIns="0" rtlCol="0">
            <a:spAutoFit/>
          </a:bodyPr>
          <a:lstStyle/>
          <a:p>
            <a:pPr marL="182880" indent="-170180">
              <a:lnSpc>
                <a:spcPct val="100000"/>
              </a:lnSpc>
              <a:spcBef>
                <a:spcPts val="535"/>
              </a:spcBef>
              <a:buFont typeface="Arial MT"/>
              <a:buChar char="•"/>
              <a:tabLst>
                <a:tab pos="182880" algn="l"/>
              </a:tabLst>
            </a:pPr>
            <a:r>
              <a:rPr sz="2000" spc="155" dirty="0">
                <a:latin typeface="Verdana"/>
                <a:cs typeface="Verdana"/>
              </a:rPr>
              <a:t>a</a:t>
            </a:r>
            <a:r>
              <a:rPr sz="2000" spc="-135" dirty="0">
                <a:latin typeface="Verdana"/>
                <a:cs typeface="Verdana"/>
              </a:rPr>
              <a:t> </a:t>
            </a:r>
            <a:r>
              <a:rPr sz="2000" spc="-70" dirty="0">
                <a:latin typeface="Verdana"/>
                <a:cs typeface="Verdana"/>
              </a:rPr>
              <a:t>ranking</a:t>
            </a:r>
            <a:r>
              <a:rPr sz="2000" spc="-120" dirty="0">
                <a:latin typeface="Verdana"/>
                <a:cs typeface="Verdana"/>
              </a:rPr>
              <a:t> </a:t>
            </a:r>
            <a:r>
              <a:rPr sz="2000" b="1" spc="-165" dirty="0">
                <a:latin typeface="Verdana"/>
                <a:cs typeface="Verdana"/>
              </a:rPr>
              <a:t>exposes</a:t>
            </a:r>
            <a:r>
              <a:rPr sz="2000" b="1" spc="-110" dirty="0">
                <a:latin typeface="Verdana"/>
                <a:cs typeface="Verdana"/>
              </a:rPr>
              <a:t> </a:t>
            </a:r>
            <a:r>
              <a:rPr sz="2000" spc="-20" dirty="0">
                <a:latin typeface="Verdana"/>
                <a:cs typeface="Verdana"/>
              </a:rPr>
              <a:t>objects</a:t>
            </a:r>
            <a:r>
              <a:rPr sz="2000" spc="-125" dirty="0">
                <a:latin typeface="Verdana"/>
                <a:cs typeface="Verdana"/>
              </a:rPr>
              <a:t> </a:t>
            </a:r>
            <a:r>
              <a:rPr sz="2000" dirty="0">
                <a:latin typeface="Verdana"/>
                <a:cs typeface="Verdana"/>
              </a:rPr>
              <a:t>at</a:t>
            </a:r>
            <a:r>
              <a:rPr sz="2000" spc="-130" dirty="0">
                <a:latin typeface="Verdana"/>
                <a:cs typeface="Verdana"/>
              </a:rPr>
              <a:t> </a:t>
            </a:r>
            <a:r>
              <a:rPr sz="2000" spc="-65" dirty="0">
                <a:latin typeface="Verdana"/>
                <a:cs typeface="Verdana"/>
              </a:rPr>
              <a:t>varying</a:t>
            </a:r>
            <a:r>
              <a:rPr sz="2000" spc="-125" dirty="0">
                <a:latin typeface="Verdana"/>
                <a:cs typeface="Verdana"/>
              </a:rPr>
              <a:t> </a:t>
            </a:r>
            <a:r>
              <a:rPr sz="2000" spc="-10" dirty="0">
                <a:latin typeface="Verdana"/>
                <a:cs typeface="Verdana"/>
              </a:rPr>
              <a:t>degrees</a:t>
            </a:r>
            <a:endParaRPr sz="2000">
              <a:latin typeface="Verdana"/>
              <a:cs typeface="Verdana"/>
            </a:endParaRPr>
          </a:p>
          <a:p>
            <a:pPr marL="526415" lvl="1" indent="-170815">
              <a:lnSpc>
                <a:spcPct val="100000"/>
              </a:lnSpc>
              <a:spcBef>
                <a:spcPts val="390"/>
              </a:spcBef>
              <a:buFont typeface="Arial MT"/>
              <a:buChar char="•"/>
              <a:tabLst>
                <a:tab pos="526415" algn="l"/>
              </a:tabLst>
            </a:pPr>
            <a:r>
              <a:rPr sz="1800" b="1" spc="-185" dirty="0">
                <a:latin typeface="Verdana"/>
                <a:cs typeface="Verdana"/>
              </a:rPr>
              <a:t>position</a:t>
            </a:r>
            <a:r>
              <a:rPr sz="1800" b="1" spc="-105" dirty="0">
                <a:latin typeface="Verdana"/>
                <a:cs typeface="Verdana"/>
              </a:rPr>
              <a:t> </a:t>
            </a:r>
            <a:r>
              <a:rPr sz="1800" b="1" spc="-180" dirty="0">
                <a:latin typeface="Verdana"/>
                <a:cs typeface="Verdana"/>
              </a:rPr>
              <a:t>bias</a:t>
            </a:r>
            <a:r>
              <a:rPr sz="1800" spc="-180" dirty="0">
                <a:latin typeface="Verdana"/>
                <a:cs typeface="Verdana"/>
              </a:rPr>
              <a:t>:</a:t>
            </a:r>
            <a:r>
              <a:rPr sz="1800" spc="-114" dirty="0">
                <a:latin typeface="Verdana"/>
                <a:cs typeface="Verdana"/>
              </a:rPr>
              <a:t> </a:t>
            </a:r>
            <a:r>
              <a:rPr sz="1800" spc="-50" dirty="0">
                <a:latin typeface="Verdana"/>
                <a:cs typeface="Verdana"/>
              </a:rPr>
              <a:t>higher</a:t>
            </a:r>
            <a:r>
              <a:rPr sz="1800" spc="-120" dirty="0">
                <a:latin typeface="Verdana"/>
                <a:cs typeface="Verdana"/>
              </a:rPr>
              <a:t> </a:t>
            </a:r>
            <a:r>
              <a:rPr sz="1800" spc="-20" dirty="0">
                <a:latin typeface="Verdana"/>
                <a:cs typeface="Verdana"/>
              </a:rPr>
              <a:t>ranked</a:t>
            </a:r>
            <a:r>
              <a:rPr sz="1800" spc="-105" dirty="0">
                <a:latin typeface="Verdana"/>
                <a:cs typeface="Verdana"/>
              </a:rPr>
              <a:t> </a:t>
            </a:r>
            <a:r>
              <a:rPr sz="1800" spc="-100" dirty="0">
                <a:latin typeface="Verdana"/>
                <a:cs typeface="Verdana"/>
              </a:rPr>
              <a:t>items</a:t>
            </a:r>
            <a:r>
              <a:rPr sz="1800" spc="-114" dirty="0">
                <a:latin typeface="Verdana"/>
                <a:cs typeface="Verdana"/>
              </a:rPr>
              <a:t> </a:t>
            </a:r>
            <a:r>
              <a:rPr sz="1800" dirty="0">
                <a:latin typeface="Verdana"/>
                <a:cs typeface="Verdana"/>
              </a:rPr>
              <a:t>are</a:t>
            </a:r>
            <a:r>
              <a:rPr sz="1800" spc="-110" dirty="0">
                <a:latin typeface="Verdana"/>
                <a:cs typeface="Verdana"/>
              </a:rPr>
              <a:t> </a:t>
            </a:r>
            <a:r>
              <a:rPr sz="1800" dirty="0">
                <a:latin typeface="Verdana"/>
                <a:cs typeface="Verdana"/>
              </a:rPr>
              <a:t>exposed</a:t>
            </a:r>
            <a:r>
              <a:rPr sz="1800" spc="-105" dirty="0">
                <a:latin typeface="Verdana"/>
                <a:cs typeface="Verdana"/>
              </a:rPr>
              <a:t> </a:t>
            </a:r>
            <a:r>
              <a:rPr sz="1800" spc="-20" dirty="0">
                <a:latin typeface="Verdana"/>
                <a:cs typeface="Verdana"/>
              </a:rPr>
              <a:t>more</a:t>
            </a:r>
            <a:endParaRPr sz="1800">
              <a:latin typeface="Verdana"/>
              <a:cs typeface="Verdana"/>
            </a:endParaRPr>
          </a:p>
        </p:txBody>
      </p:sp>
      <p:sp>
        <p:nvSpPr>
          <p:cNvPr id="4" name="object 4"/>
          <p:cNvSpPr txBox="1"/>
          <p:nvPr/>
        </p:nvSpPr>
        <p:spPr>
          <a:xfrm>
            <a:off x="707390" y="2722936"/>
            <a:ext cx="7585709" cy="990600"/>
          </a:xfrm>
          <a:prstGeom prst="rect">
            <a:avLst/>
          </a:prstGeom>
        </p:spPr>
        <p:txBody>
          <a:bodyPr vert="horz" wrap="square" lIns="0" tIns="67945" rIns="0" bIns="0" rtlCol="0">
            <a:spAutoFit/>
          </a:bodyPr>
          <a:lstStyle/>
          <a:p>
            <a:pPr marL="182880" indent="-170180">
              <a:lnSpc>
                <a:spcPct val="100000"/>
              </a:lnSpc>
              <a:spcBef>
                <a:spcPts val="535"/>
              </a:spcBef>
              <a:buFont typeface="Arial MT"/>
              <a:buChar char="•"/>
              <a:tabLst>
                <a:tab pos="182880" algn="l"/>
              </a:tabLst>
            </a:pPr>
            <a:r>
              <a:rPr sz="2000" spc="-110" dirty="0">
                <a:latin typeface="Verdana"/>
                <a:cs typeface="Verdana"/>
              </a:rPr>
              <a:t>fairness</a:t>
            </a:r>
            <a:r>
              <a:rPr sz="2000" spc="-135" dirty="0">
                <a:latin typeface="Verdana"/>
                <a:cs typeface="Verdana"/>
              </a:rPr>
              <a:t> </a:t>
            </a:r>
            <a:r>
              <a:rPr sz="2000" spc="-25" dirty="0">
                <a:latin typeface="Verdana"/>
                <a:cs typeface="Verdana"/>
              </a:rPr>
              <a:t>aspect:</a:t>
            </a:r>
            <a:r>
              <a:rPr sz="2000" spc="-135" dirty="0">
                <a:latin typeface="Verdana"/>
                <a:cs typeface="Verdana"/>
              </a:rPr>
              <a:t> </a:t>
            </a:r>
            <a:r>
              <a:rPr sz="2000" b="1" spc="-185" dirty="0">
                <a:latin typeface="Verdana"/>
                <a:cs typeface="Verdana"/>
              </a:rPr>
              <a:t>exposure</a:t>
            </a:r>
            <a:r>
              <a:rPr sz="2000" b="1" spc="-114" dirty="0">
                <a:latin typeface="Verdana"/>
                <a:cs typeface="Verdana"/>
              </a:rPr>
              <a:t> </a:t>
            </a:r>
            <a:r>
              <a:rPr sz="2000" spc="-55" dirty="0">
                <a:latin typeface="Verdana"/>
                <a:cs typeface="Verdana"/>
              </a:rPr>
              <a:t>should</a:t>
            </a:r>
            <a:r>
              <a:rPr sz="2000" spc="-125" dirty="0">
                <a:latin typeface="Verdana"/>
                <a:cs typeface="Verdana"/>
              </a:rPr>
              <a:t> </a:t>
            </a:r>
            <a:r>
              <a:rPr sz="2000" spc="105" dirty="0">
                <a:latin typeface="Verdana"/>
                <a:cs typeface="Verdana"/>
              </a:rPr>
              <a:t>be</a:t>
            </a:r>
            <a:r>
              <a:rPr sz="2000" spc="-130" dirty="0">
                <a:latin typeface="Verdana"/>
                <a:cs typeface="Verdana"/>
              </a:rPr>
              <a:t> </a:t>
            </a:r>
            <a:r>
              <a:rPr sz="2000" b="1" spc="-190" dirty="0">
                <a:latin typeface="Verdana"/>
                <a:cs typeface="Verdana"/>
              </a:rPr>
              <a:t>proportional</a:t>
            </a:r>
            <a:r>
              <a:rPr sz="2000" b="1" spc="-114" dirty="0">
                <a:latin typeface="Verdana"/>
                <a:cs typeface="Verdana"/>
              </a:rPr>
              <a:t> </a:t>
            </a:r>
            <a:r>
              <a:rPr sz="2000" spc="-10" dirty="0">
                <a:latin typeface="Verdana"/>
                <a:cs typeface="Verdana"/>
              </a:rPr>
              <a:t>to</a:t>
            </a:r>
            <a:r>
              <a:rPr sz="2000" spc="-130" dirty="0">
                <a:latin typeface="Verdana"/>
                <a:cs typeface="Verdana"/>
              </a:rPr>
              <a:t> </a:t>
            </a:r>
            <a:r>
              <a:rPr sz="2000" b="1" spc="-10" dirty="0">
                <a:latin typeface="Verdana"/>
                <a:cs typeface="Verdana"/>
              </a:rPr>
              <a:t>merit</a:t>
            </a:r>
            <a:endParaRPr sz="2000">
              <a:latin typeface="Verdana"/>
              <a:cs typeface="Verdana"/>
            </a:endParaRPr>
          </a:p>
          <a:p>
            <a:pPr marL="527050" marR="5080" lvl="1" indent="-171450">
              <a:lnSpc>
                <a:spcPct val="102200"/>
              </a:lnSpc>
              <a:spcBef>
                <a:spcPts val="345"/>
              </a:spcBef>
              <a:buFont typeface="Arial MT"/>
              <a:buChar char="•"/>
              <a:tabLst>
                <a:tab pos="527050" algn="l"/>
              </a:tabLst>
            </a:pPr>
            <a:r>
              <a:rPr sz="1800" spc="-114" dirty="0">
                <a:latin typeface="Verdana"/>
                <a:cs typeface="Verdana"/>
              </a:rPr>
              <a:t>if</a:t>
            </a:r>
            <a:r>
              <a:rPr sz="1800" spc="-130" dirty="0">
                <a:latin typeface="Verdana"/>
                <a:cs typeface="Verdana"/>
              </a:rPr>
              <a:t> </a:t>
            </a:r>
            <a:r>
              <a:rPr sz="1800" spc="50" dirty="0">
                <a:latin typeface="Verdana"/>
                <a:cs typeface="Verdana"/>
              </a:rPr>
              <a:t>an</a:t>
            </a:r>
            <a:r>
              <a:rPr sz="1800" spc="-125" dirty="0">
                <a:latin typeface="Verdana"/>
                <a:cs typeface="Verdana"/>
              </a:rPr>
              <a:t> </a:t>
            </a:r>
            <a:r>
              <a:rPr sz="1800" spc="-60" dirty="0">
                <a:latin typeface="Verdana"/>
                <a:cs typeface="Verdana"/>
              </a:rPr>
              <a:t>item</a:t>
            </a:r>
            <a:r>
              <a:rPr sz="1800" spc="-125" dirty="0">
                <a:latin typeface="Verdana"/>
                <a:cs typeface="Verdana"/>
              </a:rPr>
              <a:t> </a:t>
            </a:r>
            <a:r>
              <a:rPr sz="1800" spc="-200" dirty="0">
                <a:latin typeface="Verdana"/>
                <a:cs typeface="Verdana"/>
              </a:rPr>
              <a:t>is</a:t>
            </a:r>
            <a:r>
              <a:rPr sz="1800" spc="-120" dirty="0">
                <a:latin typeface="Verdana"/>
                <a:cs typeface="Verdana"/>
              </a:rPr>
              <a:t> </a:t>
            </a:r>
            <a:r>
              <a:rPr sz="1800" spc="-210" dirty="0">
                <a:latin typeface="Verdana"/>
                <a:cs typeface="Verdana"/>
              </a:rPr>
              <a:t>x</a:t>
            </a:r>
            <a:r>
              <a:rPr sz="1800" spc="-125" dirty="0">
                <a:latin typeface="Verdana"/>
                <a:cs typeface="Verdana"/>
              </a:rPr>
              <a:t> </a:t>
            </a:r>
            <a:r>
              <a:rPr sz="1800" spc="-100" dirty="0">
                <a:latin typeface="Verdana"/>
                <a:cs typeface="Verdana"/>
              </a:rPr>
              <a:t>times</a:t>
            </a:r>
            <a:r>
              <a:rPr sz="1800" spc="-125" dirty="0">
                <a:latin typeface="Verdana"/>
                <a:cs typeface="Verdana"/>
              </a:rPr>
              <a:t> </a:t>
            </a:r>
            <a:r>
              <a:rPr sz="1800" spc="-30" dirty="0">
                <a:latin typeface="Verdana"/>
                <a:cs typeface="Verdana"/>
              </a:rPr>
              <a:t>better</a:t>
            </a:r>
            <a:r>
              <a:rPr sz="1800" spc="-130" dirty="0">
                <a:latin typeface="Verdana"/>
                <a:cs typeface="Verdana"/>
              </a:rPr>
              <a:t> </a:t>
            </a:r>
            <a:r>
              <a:rPr sz="1800" spc="-10" dirty="0">
                <a:latin typeface="Verdana"/>
                <a:cs typeface="Verdana"/>
              </a:rPr>
              <a:t>than</a:t>
            </a:r>
            <a:r>
              <a:rPr sz="1800" spc="-120" dirty="0">
                <a:latin typeface="Verdana"/>
                <a:cs typeface="Verdana"/>
              </a:rPr>
              <a:t> </a:t>
            </a:r>
            <a:r>
              <a:rPr sz="1800" spc="-35" dirty="0">
                <a:latin typeface="Verdana"/>
                <a:cs typeface="Verdana"/>
              </a:rPr>
              <a:t>another,</a:t>
            </a:r>
            <a:r>
              <a:rPr sz="1800" spc="-125" dirty="0">
                <a:latin typeface="Verdana"/>
                <a:cs typeface="Verdana"/>
              </a:rPr>
              <a:t> </a:t>
            </a:r>
            <a:r>
              <a:rPr sz="1800" spc="-130" dirty="0">
                <a:latin typeface="Verdana"/>
                <a:cs typeface="Verdana"/>
              </a:rPr>
              <a:t>it</a:t>
            </a:r>
            <a:r>
              <a:rPr sz="1800" spc="-125" dirty="0">
                <a:latin typeface="Verdana"/>
                <a:cs typeface="Verdana"/>
              </a:rPr>
              <a:t> </a:t>
            </a:r>
            <a:r>
              <a:rPr sz="1800" spc="-45" dirty="0">
                <a:latin typeface="Verdana"/>
                <a:cs typeface="Verdana"/>
              </a:rPr>
              <a:t>should</a:t>
            </a:r>
            <a:r>
              <a:rPr sz="1800" spc="-120" dirty="0">
                <a:latin typeface="Verdana"/>
                <a:cs typeface="Verdana"/>
              </a:rPr>
              <a:t> </a:t>
            </a:r>
            <a:r>
              <a:rPr sz="1800" dirty="0">
                <a:latin typeface="Verdana"/>
                <a:cs typeface="Verdana"/>
              </a:rPr>
              <a:t>receive</a:t>
            </a:r>
            <a:r>
              <a:rPr sz="1800" spc="-114" dirty="0">
                <a:latin typeface="Verdana"/>
                <a:cs typeface="Verdana"/>
              </a:rPr>
              <a:t> </a:t>
            </a:r>
            <a:r>
              <a:rPr sz="1800" spc="-210" dirty="0">
                <a:latin typeface="Verdana"/>
                <a:cs typeface="Verdana"/>
              </a:rPr>
              <a:t>x</a:t>
            </a:r>
            <a:r>
              <a:rPr sz="1800" spc="-125" dirty="0">
                <a:latin typeface="Verdana"/>
                <a:cs typeface="Verdana"/>
              </a:rPr>
              <a:t> </a:t>
            </a:r>
            <a:r>
              <a:rPr sz="1800" spc="-50" dirty="0">
                <a:latin typeface="Verdana"/>
                <a:cs typeface="Verdana"/>
              </a:rPr>
              <a:t>times </a:t>
            </a:r>
            <a:r>
              <a:rPr sz="1800" spc="-40" dirty="0">
                <a:latin typeface="Verdana"/>
                <a:cs typeface="Verdana"/>
              </a:rPr>
              <a:t>more</a:t>
            </a:r>
            <a:r>
              <a:rPr sz="1800" spc="-95" dirty="0">
                <a:latin typeface="Verdana"/>
                <a:cs typeface="Verdana"/>
              </a:rPr>
              <a:t> </a:t>
            </a:r>
            <a:r>
              <a:rPr sz="1800" spc="-10" dirty="0">
                <a:latin typeface="Verdana"/>
                <a:cs typeface="Verdana"/>
              </a:rPr>
              <a:t>exposure</a:t>
            </a:r>
            <a:endParaRPr sz="1800">
              <a:latin typeface="Verdana"/>
              <a:cs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dirty="0"/>
              <a:t>of</a:t>
            </a:r>
            <a:r>
              <a:rPr spc="-200" dirty="0"/>
              <a:t> </a:t>
            </a:r>
            <a:r>
              <a:rPr spc="-110" dirty="0"/>
              <a:t>Exposure</a:t>
            </a:r>
          </a:p>
        </p:txBody>
      </p:sp>
      <p:sp>
        <p:nvSpPr>
          <p:cNvPr id="3" name="object 3"/>
          <p:cNvSpPr txBox="1"/>
          <p:nvPr/>
        </p:nvSpPr>
        <p:spPr>
          <a:xfrm>
            <a:off x="707390" y="1126235"/>
            <a:ext cx="4932680" cy="1379855"/>
          </a:xfrm>
          <a:prstGeom prst="rect">
            <a:avLst/>
          </a:prstGeom>
        </p:spPr>
        <p:txBody>
          <a:bodyPr vert="horz" wrap="square" lIns="0" tIns="88900" rIns="0" bIns="0" rtlCol="0">
            <a:spAutoFit/>
          </a:bodyPr>
          <a:lstStyle/>
          <a:p>
            <a:pPr marL="182880" indent="-170180">
              <a:lnSpc>
                <a:spcPct val="100000"/>
              </a:lnSpc>
              <a:spcBef>
                <a:spcPts val="700"/>
              </a:spcBef>
              <a:buFont typeface="Arial MT"/>
              <a:buChar char="•"/>
              <a:tabLst>
                <a:tab pos="182880" algn="l"/>
              </a:tabLst>
            </a:pPr>
            <a:r>
              <a:rPr sz="2000" spc="-110" dirty="0">
                <a:latin typeface="Verdana"/>
                <a:cs typeface="Verdana"/>
              </a:rPr>
              <a:t>fairness</a:t>
            </a:r>
            <a:r>
              <a:rPr sz="2000" spc="-130" dirty="0">
                <a:latin typeface="Verdana"/>
                <a:cs typeface="Verdana"/>
              </a:rPr>
              <a:t> </a:t>
            </a:r>
            <a:r>
              <a:rPr sz="2000" spc="-430" dirty="0">
                <a:latin typeface="Verdana"/>
                <a:cs typeface="Verdana"/>
              </a:rPr>
              <a:t>=</a:t>
            </a:r>
            <a:r>
              <a:rPr sz="2000" spc="-130" dirty="0">
                <a:latin typeface="Verdana"/>
                <a:cs typeface="Verdana"/>
              </a:rPr>
              <a:t> </a:t>
            </a:r>
            <a:r>
              <a:rPr sz="2000" spc="-55" dirty="0">
                <a:latin typeface="Verdana"/>
                <a:cs typeface="Verdana"/>
              </a:rPr>
              <a:t>exposure</a:t>
            </a:r>
            <a:r>
              <a:rPr sz="2000" spc="-125" dirty="0">
                <a:latin typeface="Verdana"/>
                <a:cs typeface="Verdana"/>
              </a:rPr>
              <a:t> </a:t>
            </a:r>
            <a:r>
              <a:rPr sz="2000" spc="-430" dirty="0">
                <a:latin typeface="Verdana"/>
                <a:cs typeface="Verdana"/>
              </a:rPr>
              <a:t>~</a:t>
            </a:r>
            <a:r>
              <a:rPr sz="2000" spc="-130" dirty="0">
                <a:latin typeface="Verdana"/>
                <a:cs typeface="Verdana"/>
              </a:rPr>
              <a:t> </a:t>
            </a:r>
            <a:r>
              <a:rPr sz="2000" spc="-105" dirty="0">
                <a:latin typeface="Verdana"/>
                <a:cs typeface="Verdana"/>
              </a:rPr>
              <a:t>merit</a:t>
            </a:r>
            <a:r>
              <a:rPr sz="2000" spc="-135" dirty="0">
                <a:latin typeface="Verdana"/>
                <a:cs typeface="Verdana"/>
              </a:rPr>
              <a:t> </a:t>
            </a:r>
            <a:r>
              <a:rPr sz="2000" spc="-10" dirty="0">
                <a:latin typeface="Verdana"/>
                <a:cs typeface="Verdana"/>
              </a:rPr>
              <a:t>(relevance)</a:t>
            </a:r>
            <a:endParaRPr sz="2000">
              <a:latin typeface="Verdana"/>
              <a:cs typeface="Verdana"/>
            </a:endParaRPr>
          </a:p>
          <a:p>
            <a:pPr marL="182880" indent="-170180">
              <a:lnSpc>
                <a:spcPct val="100000"/>
              </a:lnSpc>
              <a:spcBef>
                <a:spcPts val="600"/>
              </a:spcBef>
              <a:buFont typeface="Arial MT"/>
              <a:buChar char="•"/>
              <a:tabLst>
                <a:tab pos="182880" algn="l"/>
              </a:tabLst>
            </a:pPr>
            <a:r>
              <a:rPr sz="2000" spc="114" dirty="0">
                <a:latin typeface="Verdana"/>
                <a:cs typeface="Verdana"/>
              </a:rPr>
              <a:t>can</a:t>
            </a:r>
            <a:r>
              <a:rPr sz="2000" spc="-140" dirty="0">
                <a:latin typeface="Verdana"/>
                <a:cs typeface="Verdana"/>
              </a:rPr>
              <a:t> </a:t>
            </a:r>
            <a:r>
              <a:rPr sz="2000" spc="60" dirty="0">
                <a:latin typeface="Verdana"/>
                <a:cs typeface="Verdana"/>
              </a:rPr>
              <a:t>we</a:t>
            </a:r>
            <a:r>
              <a:rPr sz="2000" spc="-140" dirty="0">
                <a:latin typeface="Verdana"/>
                <a:cs typeface="Verdana"/>
              </a:rPr>
              <a:t> </a:t>
            </a:r>
            <a:r>
              <a:rPr sz="2000" spc="45" dirty="0">
                <a:latin typeface="Verdana"/>
                <a:cs typeface="Verdana"/>
              </a:rPr>
              <a:t>achieve</a:t>
            </a:r>
            <a:r>
              <a:rPr sz="2000" spc="-145" dirty="0">
                <a:latin typeface="Verdana"/>
                <a:cs typeface="Verdana"/>
              </a:rPr>
              <a:t> </a:t>
            </a:r>
            <a:r>
              <a:rPr sz="2000" spc="-100" dirty="0">
                <a:latin typeface="Verdana"/>
                <a:cs typeface="Verdana"/>
              </a:rPr>
              <a:t>this?</a:t>
            </a:r>
            <a:r>
              <a:rPr sz="2000" spc="-135" dirty="0">
                <a:latin typeface="Verdana"/>
                <a:cs typeface="Verdana"/>
              </a:rPr>
              <a:t> </a:t>
            </a:r>
            <a:r>
              <a:rPr sz="2000" spc="-65" dirty="0">
                <a:latin typeface="Verdana"/>
                <a:cs typeface="Verdana"/>
              </a:rPr>
              <a:t>almost</a:t>
            </a:r>
            <a:r>
              <a:rPr sz="2000" spc="-150" dirty="0">
                <a:latin typeface="Verdana"/>
                <a:cs typeface="Verdana"/>
              </a:rPr>
              <a:t> </a:t>
            </a:r>
            <a:r>
              <a:rPr sz="2000" spc="-10" dirty="0">
                <a:latin typeface="Verdana"/>
                <a:cs typeface="Verdana"/>
              </a:rPr>
              <a:t>never</a:t>
            </a:r>
            <a:endParaRPr sz="2000">
              <a:latin typeface="Verdana"/>
              <a:cs typeface="Verdana"/>
            </a:endParaRPr>
          </a:p>
          <a:p>
            <a:pPr marL="526415" lvl="1" indent="-170815">
              <a:lnSpc>
                <a:spcPct val="100000"/>
              </a:lnSpc>
              <a:spcBef>
                <a:spcPts val="200"/>
              </a:spcBef>
              <a:buFont typeface="Arial MT"/>
              <a:buChar char="•"/>
              <a:tabLst>
                <a:tab pos="526415" algn="l"/>
              </a:tabLst>
            </a:pPr>
            <a:r>
              <a:rPr sz="1800" spc="-50" dirty="0">
                <a:latin typeface="Verdana"/>
                <a:cs typeface="Verdana"/>
              </a:rPr>
              <a:t>exposure</a:t>
            </a:r>
            <a:r>
              <a:rPr sz="1800" spc="-100" dirty="0">
                <a:latin typeface="Verdana"/>
                <a:cs typeface="Verdana"/>
              </a:rPr>
              <a:t> </a:t>
            </a:r>
            <a:r>
              <a:rPr sz="1800" spc="-200" dirty="0">
                <a:latin typeface="Verdana"/>
                <a:cs typeface="Verdana"/>
              </a:rPr>
              <a:t>is</a:t>
            </a:r>
            <a:r>
              <a:rPr sz="1800" spc="-105" dirty="0">
                <a:latin typeface="Verdana"/>
                <a:cs typeface="Verdana"/>
              </a:rPr>
              <a:t> </a:t>
            </a:r>
            <a:r>
              <a:rPr sz="1800" b="1" spc="-20" dirty="0">
                <a:latin typeface="Verdana"/>
                <a:cs typeface="Verdana"/>
              </a:rPr>
              <a:t>fixed</a:t>
            </a:r>
            <a:endParaRPr sz="1800">
              <a:latin typeface="Verdana"/>
              <a:cs typeface="Verdana"/>
            </a:endParaRPr>
          </a:p>
          <a:p>
            <a:pPr marL="526415" lvl="1" indent="-170815">
              <a:lnSpc>
                <a:spcPct val="100000"/>
              </a:lnSpc>
              <a:spcBef>
                <a:spcPts val="145"/>
              </a:spcBef>
              <a:buFont typeface="Arial MT"/>
              <a:buChar char="•"/>
              <a:tabLst>
                <a:tab pos="526415" algn="l"/>
              </a:tabLst>
            </a:pPr>
            <a:r>
              <a:rPr sz="1800" spc="-90" dirty="0">
                <a:latin typeface="Verdana"/>
                <a:cs typeface="Verdana"/>
              </a:rPr>
              <a:t>merit</a:t>
            </a:r>
            <a:r>
              <a:rPr sz="1800" spc="-105" dirty="0">
                <a:latin typeface="Verdana"/>
                <a:cs typeface="Verdana"/>
              </a:rPr>
              <a:t> </a:t>
            </a:r>
            <a:r>
              <a:rPr sz="1800" b="1" spc="-125" dirty="0">
                <a:latin typeface="Verdana"/>
                <a:cs typeface="Verdana"/>
              </a:rPr>
              <a:t>depends</a:t>
            </a:r>
            <a:r>
              <a:rPr sz="1800" b="1" spc="-95" dirty="0">
                <a:latin typeface="Verdana"/>
                <a:cs typeface="Verdana"/>
              </a:rPr>
              <a:t> </a:t>
            </a:r>
            <a:r>
              <a:rPr sz="1800" dirty="0">
                <a:latin typeface="Verdana"/>
                <a:cs typeface="Verdana"/>
              </a:rPr>
              <a:t>on</a:t>
            </a:r>
            <a:r>
              <a:rPr sz="1800" spc="-105" dirty="0">
                <a:latin typeface="Verdana"/>
                <a:cs typeface="Verdana"/>
              </a:rPr>
              <a:t> </a:t>
            </a:r>
            <a:r>
              <a:rPr sz="1800" spc="-65" dirty="0">
                <a:latin typeface="Verdana"/>
                <a:cs typeface="Verdana"/>
              </a:rPr>
              <a:t>ranking</a:t>
            </a:r>
            <a:r>
              <a:rPr sz="1800" spc="-110" dirty="0">
                <a:latin typeface="Verdana"/>
                <a:cs typeface="Verdana"/>
              </a:rPr>
              <a:t> </a:t>
            </a:r>
            <a:r>
              <a:rPr sz="1800" spc="-10" dirty="0">
                <a:latin typeface="Verdana"/>
                <a:cs typeface="Verdana"/>
              </a:rPr>
              <a:t>scores</a:t>
            </a:r>
            <a:endParaRPr sz="1800">
              <a:latin typeface="Verdana"/>
              <a:cs typeface="Verdana"/>
            </a:endParaRPr>
          </a:p>
        </p:txBody>
      </p:sp>
      <p:sp>
        <p:nvSpPr>
          <p:cNvPr id="4" name="object 4"/>
          <p:cNvSpPr txBox="1"/>
          <p:nvPr/>
        </p:nvSpPr>
        <p:spPr>
          <a:xfrm>
            <a:off x="8652481" y="5344159"/>
            <a:ext cx="15303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898989"/>
                </a:solidFill>
                <a:latin typeface="Arial MT"/>
                <a:cs typeface="Arial MT"/>
              </a:rPr>
              <a:t>33</a:t>
            </a:r>
            <a:endParaRPr sz="900">
              <a:latin typeface="Arial MT"/>
              <a:cs typeface="Arial MT"/>
            </a:endParaRPr>
          </a:p>
        </p:txBody>
      </p:sp>
      <p:pic>
        <p:nvPicPr>
          <p:cNvPr id="5" name="object 5"/>
          <p:cNvPicPr/>
          <p:nvPr/>
        </p:nvPicPr>
        <p:blipFill>
          <a:blip r:embed="rId2" cstate="print"/>
          <a:stretch>
            <a:fillRect/>
          </a:stretch>
        </p:blipFill>
        <p:spPr>
          <a:xfrm>
            <a:off x="3111903" y="2806897"/>
            <a:ext cx="3827504" cy="2650901"/>
          </a:xfrm>
          <a:prstGeom prst="rect">
            <a:avLst/>
          </a:prstGeom>
        </p:spPr>
      </p:pic>
      <p:sp>
        <p:nvSpPr>
          <p:cNvPr id="6" name="object 6"/>
          <p:cNvSpPr txBox="1"/>
          <p:nvPr/>
        </p:nvSpPr>
        <p:spPr>
          <a:xfrm>
            <a:off x="1888647" y="2885948"/>
            <a:ext cx="1083310" cy="208279"/>
          </a:xfrm>
          <a:prstGeom prst="rect">
            <a:avLst/>
          </a:prstGeom>
        </p:spPr>
        <p:txBody>
          <a:bodyPr vert="horz" wrap="square" lIns="0" tIns="12700" rIns="0" bIns="0" rtlCol="0">
            <a:spAutoFit/>
          </a:bodyPr>
          <a:lstStyle/>
          <a:p>
            <a:pPr marL="12700">
              <a:lnSpc>
                <a:spcPct val="100000"/>
              </a:lnSpc>
              <a:spcBef>
                <a:spcPts val="100"/>
              </a:spcBef>
            </a:pPr>
            <a:r>
              <a:rPr sz="1200" i="1" spc="-20" dirty="0">
                <a:latin typeface="Verdana"/>
                <a:cs typeface="Verdana"/>
              </a:rPr>
              <a:t>job</a:t>
            </a:r>
            <a:r>
              <a:rPr sz="1200" i="1" spc="-80" dirty="0">
                <a:latin typeface="Verdana"/>
                <a:cs typeface="Verdana"/>
              </a:rPr>
              <a:t> </a:t>
            </a:r>
            <a:r>
              <a:rPr sz="1200" i="1" spc="-10" dirty="0">
                <a:latin typeface="Verdana"/>
                <a:cs typeface="Verdana"/>
              </a:rPr>
              <a:t>applicants</a:t>
            </a:r>
            <a:endParaRPr sz="1200">
              <a:latin typeface="Verdana"/>
              <a:cs typeface="Verdana"/>
            </a:endParaRPr>
          </a:p>
        </p:txBody>
      </p:sp>
      <p:sp>
        <p:nvSpPr>
          <p:cNvPr id="9" name="object 9"/>
          <p:cNvSpPr txBox="1"/>
          <p:nvPr/>
        </p:nvSpPr>
        <p:spPr>
          <a:xfrm>
            <a:off x="338982" y="5571614"/>
            <a:ext cx="3467735" cy="139700"/>
          </a:xfrm>
          <a:prstGeom prst="rect">
            <a:avLst/>
          </a:prstGeom>
        </p:spPr>
        <p:txBody>
          <a:bodyPr vert="horz" wrap="square" lIns="0" tIns="0" rIns="0" bIns="0" rtlCol="0">
            <a:spAutoFit/>
          </a:bodyPr>
          <a:lstStyle/>
          <a:p>
            <a:pPr marL="12700">
              <a:lnSpc>
                <a:spcPts val="975"/>
              </a:lnSpc>
            </a:pPr>
            <a:r>
              <a:rPr sz="900" dirty="0">
                <a:latin typeface="Arial MT"/>
                <a:cs typeface="Arial MT"/>
              </a:rPr>
              <a:t>[2018</a:t>
            </a:r>
            <a:r>
              <a:rPr sz="900" spc="-25" dirty="0">
                <a:latin typeface="Arial MT"/>
                <a:cs typeface="Arial MT"/>
              </a:rPr>
              <a:t> </a:t>
            </a:r>
            <a:r>
              <a:rPr sz="900" dirty="0">
                <a:latin typeface="Arial MT"/>
                <a:cs typeface="Arial MT"/>
              </a:rPr>
              <a:t>KDD</a:t>
            </a:r>
            <a:r>
              <a:rPr sz="900" spc="-20" dirty="0">
                <a:latin typeface="Arial MT"/>
                <a:cs typeface="Arial MT"/>
              </a:rPr>
              <a:t> </a:t>
            </a:r>
            <a:r>
              <a:rPr sz="900" dirty="0">
                <a:latin typeface="Arial MT"/>
                <a:cs typeface="Arial MT"/>
              </a:rPr>
              <a:t>A.</a:t>
            </a:r>
            <a:r>
              <a:rPr sz="900" spc="-20" dirty="0">
                <a:latin typeface="Arial MT"/>
                <a:cs typeface="Arial MT"/>
              </a:rPr>
              <a:t> </a:t>
            </a:r>
            <a:r>
              <a:rPr sz="900" dirty="0">
                <a:latin typeface="Arial MT"/>
                <a:cs typeface="Arial MT"/>
              </a:rPr>
              <a:t>Singh</a:t>
            </a:r>
            <a:r>
              <a:rPr sz="900" spc="-20" dirty="0">
                <a:latin typeface="Arial MT"/>
                <a:cs typeface="Arial MT"/>
              </a:rPr>
              <a:t> </a:t>
            </a:r>
            <a:r>
              <a:rPr sz="900" dirty="0">
                <a:latin typeface="Arial MT"/>
                <a:cs typeface="Arial MT"/>
              </a:rPr>
              <a:t>T.</a:t>
            </a:r>
            <a:r>
              <a:rPr sz="900" spc="-20" dirty="0">
                <a:latin typeface="Arial MT"/>
                <a:cs typeface="Arial MT"/>
              </a:rPr>
              <a:t> </a:t>
            </a:r>
            <a:r>
              <a:rPr sz="900" dirty="0">
                <a:latin typeface="Arial MT"/>
                <a:cs typeface="Arial MT"/>
              </a:rPr>
              <a:t>Joachims]</a:t>
            </a:r>
            <a:r>
              <a:rPr sz="900" spc="-20" dirty="0">
                <a:latin typeface="Arial MT"/>
                <a:cs typeface="Arial MT"/>
              </a:rPr>
              <a:t> </a:t>
            </a:r>
            <a:r>
              <a:rPr sz="900" i="1" dirty="0">
                <a:latin typeface="Arial"/>
                <a:cs typeface="Arial"/>
              </a:rPr>
              <a:t>Fairness</a:t>
            </a:r>
            <a:r>
              <a:rPr sz="900" i="1" spc="-20" dirty="0">
                <a:latin typeface="Arial"/>
                <a:cs typeface="Arial"/>
              </a:rPr>
              <a:t> </a:t>
            </a:r>
            <a:r>
              <a:rPr sz="900" i="1" dirty="0">
                <a:latin typeface="Arial"/>
                <a:cs typeface="Arial"/>
              </a:rPr>
              <a:t>of</a:t>
            </a:r>
            <a:r>
              <a:rPr sz="900" i="1" spc="-20" dirty="0">
                <a:latin typeface="Arial"/>
                <a:cs typeface="Arial"/>
              </a:rPr>
              <a:t> </a:t>
            </a:r>
            <a:r>
              <a:rPr sz="900" i="1" dirty="0">
                <a:latin typeface="Arial"/>
                <a:cs typeface="Arial"/>
              </a:rPr>
              <a:t>Exposure</a:t>
            </a:r>
            <a:r>
              <a:rPr sz="900" i="1" spc="-20" dirty="0">
                <a:latin typeface="Arial"/>
                <a:cs typeface="Arial"/>
              </a:rPr>
              <a:t> </a:t>
            </a:r>
            <a:r>
              <a:rPr sz="900" i="1" dirty="0">
                <a:latin typeface="Arial"/>
                <a:cs typeface="Arial"/>
              </a:rPr>
              <a:t>in</a:t>
            </a:r>
            <a:r>
              <a:rPr sz="900" i="1" spc="-20" dirty="0">
                <a:latin typeface="Arial"/>
                <a:cs typeface="Arial"/>
              </a:rPr>
              <a:t> </a:t>
            </a:r>
            <a:r>
              <a:rPr sz="900" i="1" spc="-10" dirty="0">
                <a:latin typeface="Arial"/>
                <a:cs typeface="Arial"/>
              </a:rPr>
              <a:t>Rankings</a:t>
            </a:r>
            <a:endParaRPr sz="900">
              <a:latin typeface="Arial"/>
              <a:cs typeface="Arial"/>
            </a:endParaRPr>
          </a:p>
        </p:txBody>
      </p:sp>
      <p:sp>
        <p:nvSpPr>
          <p:cNvPr id="7" name="object 7"/>
          <p:cNvSpPr txBox="1"/>
          <p:nvPr/>
        </p:nvSpPr>
        <p:spPr>
          <a:xfrm>
            <a:off x="1881769" y="4172203"/>
            <a:ext cx="800735" cy="385445"/>
          </a:xfrm>
          <a:prstGeom prst="rect">
            <a:avLst/>
          </a:prstGeom>
        </p:spPr>
        <p:txBody>
          <a:bodyPr vert="horz" wrap="square" lIns="0" tIns="23495" rIns="0" bIns="0" rtlCol="0">
            <a:spAutoFit/>
          </a:bodyPr>
          <a:lstStyle/>
          <a:p>
            <a:pPr marL="214629" marR="5080" indent="-202565">
              <a:lnSpc>
                <a:spcPts val="1390"/>
              </a:lnSpc>
              <a:spcBef>
                <a:spcPts val="185"/>
              </a:spcBef>
            </a:pPr>
            <a:r>
              <a:rPr sz="1200" i="1" spc="-45" dirty="0">
                <a:latin typeface="Verdana"/>
                <a:cs typeface="Verdana"/>
              </a:rPr>
              <a:t>ranking</a:t>
            </a:r>
            <a:r>
              <a:rPr sz="1200" i="1" spc="-40" dirty="0">
                <a:latin typeface="Verdana"/>
                <a:cs typeface="Verdana"/>
              </a:rPr>
              <a:t> </a:t>
            </a:r>
            <a:r>
              <a:rPr sz="1200" i="1" spc="-25" dirty="0">
                <a:latin typeface="Verdana"/>
                <a:cs typeface="Verdana"/>
              </a:rPr>
              <a:t>by </a:t>
            </a:r>
            <a:r>
              <a:rPr sz="1200" i="1" spc="-10" dirty="0">
                <a:latin typeface="Verdana"/>
                <a:cs typeface="Verdana"/>
              </a:rPr>
              <a:t>merit</a:t>
            </a:r>
            <a:endParaRPr sz="1200">
              <a:latin typeface="Verdana"/>
              <a:cs typeface="Verdana"/>
            </a:endParaRPr>
          </a:p>
        </p:txBody>
      </p:sp>
      <p:sp>
        <p:nvSpPr>
          <p:cNvPr id="8" name="object 8"/>
          <p:cNvSpPr txBox="1"/>
          <p:nvPr/>
        </p:nvSpPr>
        <p:spPr>
          <a:xfrm>
            <a:off x="7172589" y="3954768"/>
            <a:ext cx="1266825" cy="600710"/>
          </a:xfrm>
          <a:prstGeom prst="rect">
            <a:avLst/>
          </a:prstGeom>
          <a:ln w="38100">
            <a:solidFill>
              <a:srgbClr val="FF0000"/>
            </a:solidFill>
          </a:ln>
        </p:spPr>
        <p:txBody>
          <a:bodyPr vert="horz" wrap="square" lIns="0" tIns="45720" rIns="0" bIns="0" rtlCol="0">
            <a:spAutoFit/>
          </a:bodyPr>
          <a:lstStyle/>
          <a:p>
            <a:pPr marL="103505" marR="95885" indent="-1270" algn="ctr">
              <a:lnSpc>
                <a:spcPct val="99100"/>
              </a:lnSpc>
              <a:spcBef>
                <a:spcPts val="360"/>
              </a:spcBef>
            </a:pPr>
            <a:r>
              <a:rPr sz="1100" i="1" spc="-20" dirty="0">
                <a:latin typeface="Verdana"/>
                <a:cs typeface="Verdana"/>
              </a:rPr>
              <a:t>high </a:t>
            </a:r>
            <a:r>
              <a:rPr sz="1100" i="1" dirty="0">
                <a:latin typeface="Verdana"/>
                <a:cs typeface="Verdana"/>
              </a:rPr>
              <a:t>discrepancy</a:t>
            </a:r>
            <a:r>
              <a:rPr sz="1100" i="1" spc="-70" dirty="0">
                <a:latin typeface="Verdana"/>
                <a:cs typeface="Verdana"/>
              </a:rPr>
              <a:t> </a:t>
            </a:r>
            <a:r>
              <a:rPr sz="1100" i="1" spc="-25" dirty="0">
                <a:latin typeface="Verdana"/>
                <a:cs typeface="Verdana"/>
              </a:rPr>
              <a:t>in </a:t>
            </a:r>
            <a:r>
              <a:rPr sz="1100" i="1" spc="-10" dirty="0">
                <a:latin typeface="Verdana"/>
                <a:cs typeface="Verdana"/>
              </a:rPr>
              <a:t>group</a:t>
            </a:r>
            <a:r>
              <a:rPr sz="1100" i="1" spc="-75" dirty="0">
                <a:latin typeface="Verdana"/>
                <a:cs typeface="Verdana"/>
              </a:rPr>
              <a:t> </a:t>
            </a:r>
            <a:r>
              <a:rPr sz="1100" i="1" spc="-35" dirty="0">
                <a:latin typeface="Verdana"/>
                <a:cs typeface="Verdana"/>
              </a:rPr>
              <a:t>exposure</a:t>
            </a:r>
            <a:endParaRPr sz="110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dirty="0"/>
              <a:t>of</a:t>
            </a:r>
            <a:r>
              <a:rPr spc="-200" dirty="0"/>
              <a:t> </a:t>
            </a:r>
            <a:r>
              <a:rPr spc="-110" dirty="0"/>
              <a:t>Exposure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34</a:t>
            </a:r>
            <a:endParaRPr sz="800"/>
          </a:p>
        </p:txBody>
      </p:sp>
      <p:sp>
        <p:nvSpPr>
          <p:cNvPr id="3" name="object 3"/>
          <p:cNvSpPr txBox="1"/>
          <p:nvPr/>
        </p:nvSpPr>
        <p:spPr>
          <a:xfrm>
            <a:off x="707390" y="1186744"/>
            <a:ext cx="7187565" cy="2767330"/>
          </a:xfrm>
          <a:prstGeom prst="rect">
            <a:avLst/>
          </a:prstGeom>
        </p:spPr>
        <p:txBody>
          <a:bodyPr vert="horz" wrap="square" lIns="0" tIns="67945" rIns="0" bIns="0" rtlCol="0">
            <a:spAutoFit/>
          </a:bodyPr>
          <a:lstStyle/>
          <a:p>
            <a:pPr marL="182880" indent="-170180">
              <a:lnSpc>
                <a:spcPct val="100000"/>
              </a:lnSpc>
              <a:spcBef>
                <a:spcPts val="535"/>
              </a:spcBef>
              <a:buFont typeface="Arial MT"/>
              <a:buChar char="•"/>
              <a:tabLst>
                <a:tab pos="182880" algn="l"/>
              </a:tabLst>
            </a:pPr>
            <a:r>
              <a:rPr sz="2000" dirty="0">
                <a:latin typeface="Verdana"/>
                <a:cs typeface="Verdana"/>
              </a:rPr>
              <a:t>what</a:t>
            </a:r>
            <a:r>
              <a:rPr sz="2000" spc="-155" dirty="0">
                <a:latin typeface="Verdana"/>
                <a:cs typeface="Verdana"/>
              </a:rPr>
              <a:t> </a:t>
            </a:r>
            <a:r>
              <a:rPr sz="2000" spc="114" dirty="0">
                <a:latin typeface="Verdana"/>
                <a:cs typeface="Verdana"/>
              </a:rPr>
              <a:t>can</a:t>
            </a:r>
            <a:r>
              <a:rPr sz="2000" spc="-140" dirty="0">
                <a:latin typeface="Verdana"/>
                <a:cs typeface="Verdana"/>
              </a:rPr>
              <a:t> </a:t>
            </a:r>
            <a:r>
              <a:rPr sz="2000" spc="60" dirty="0">
                <a:latin typeface="Verdana"/>
                <a:cs typeface="Verdana"/>
              </a:rPr>
              <a:t>we</a:t>
            </a:r>
            <a:r>
              <a:rPr sz="2000" spc="-145" dirty="0">
                <a:latin typeface="Verdana"/>
                <a:cs typeface="Verdana"/>
              </a:rPr>
              <a:t> </a:t>
            </a:r>
            <a:r>
              <a:rPr sz="2000" spc="100" dirty="0">
                <a:latin typeface="Verdana"/>
                <a:cs typeface="Verdana"/>
              </a:rPr>
              <a:t>do</a:t>
            </a:r>
            <a:r>
              <a:rPr sz="2000" spc="-150" dirty="0">
                <a:latin typeface="Verdana"/>
                <a:cs typeface="Verdana"/>
              </a:rPr>
              <a:t> </a:t>
            </a:r>
            <a:r>
              <a:rPr sz="2000" spc="-20" dirty="0">
                <a:latin typeface="Verdana"/>
                <a:cs typeface="Verdana"/>
              </a:rPr>
              <a:t>then?</a:t>
            </a:r>
            <a:endParaRPr sz="2000">
              <a:latin typeface="Verdana"/>
              <a:cs typeface="Verdana"/>
            </a:endParaRPr>
          </a:p>
          <a:p>
            <a:pPr marL="526415" lvl="1" indent="-170815">
              <a:lnSpc>
                <a:spcPct val="100000"/>
              </a:lnSpc>
              <a:spcBef>
                <a:spcPts val="390"/>
              </a:spcBef>
              <a:buFont typeface="Arial MT"/>
              <a:buChar char="•"/>
              <a:tabLst>
                <a:tab pos="526415" algn="l"/>
              </a:tabLst>
            </a:pPr>
            <a:r>
              <a:rPr sz="1800" spc="85" dirty="0">
                <a:latin typeface="Verdana"/>
                <a:cs typeface="Verdana"/>
              </a:rPr>
              <a:t>be</a:t>
            </a:r>
            <a:r>
              <a:rPr sz="1800" spc="-114" dirty="0">
                <a:latin typeface="Verdana"/>
                <a:cs typeface="Verdana"/>
              </a:rPr>
              <a:t> </a:t>
            </a:r>
            <a:r>
              <a:rPr sz="1800" spc="-80" dirty="0">
                <a:latin typeface="Verdana"/>
                <a:cs typeface="Verdana"/>
              </a:rPr>
              <a:t>fair</a:t>
            </a:r>
            <a:r>
              <a:rPr sz="1800" spc="-125" dirty="0">
                <a:latin typeface="Verdana"/>
                <a:cs typeface="Verdana"/>
              </a:rPr>
              <a:t> </a:t>
            </a:r>
            <a:r>
              <a:rPr sz="1800" spc="-100" dirty="0">
                <a:latin typeface="Verdana"/>
                <a:cs typeface="Verdana"/>
              </a:rPr>
              <a:t>in</a:t>
            </a:r>
            <a:r>
              <a:rPr sz="1800" spc="-110" dirty="0">
                <a:latin typeface="Verdana"/>
                <a:cs typeface="Verdana"/>
              </a:rPr>
              <a:t> </a:t>
            </a:r>
            <a:r>
              <a:rPr sz="1800" spc="-20" dirty="0">
                <a:latin typeface="Verdana"/>
                <a:cs typeface="Verdana"/>
              </a:rPr>
              <a:t>the</a:t>
            </a:r>
            <a:r>
              <a:rPr sz="1800" spc="-114" dirty="0">
                <a:latin typeface="Verdana"/>
                <a:cs typeface="Verdana"/>
              </a:rPr>
              <a:t> </a:t>
            </a:r>
            <a:r>
              <a:rPr sz="1800" spc="-55" dirty="0">
                <a:latin typeface="Verdana"/>
                <a:cs typeface="Verdana"/>
              </a:rPr>
              <a:t>long-</a:t>
            </a:r>
            <a:r>
              <a:rPr sz="1800" spc="-130" dirty="0">
                <a:latin typeface="Verdana"/>
                <a:cs typeface="Verdana"/>
              </a:rPr>
              <a:t>term:</a:t>
            </a:r>
            <a:r>
              <a:rPr sz="1800" spc="-114" dirty="0">
                <a:latin typeface="Verdana"/>
                <a:cs typeface="Verdana"/>
              </a:rPr>
              <a:t> </a:t>
            </a:r>
            <a:r>
              <a:rPr sz="1800" b="1" spc="-175" dirty="0">
                <a:latin typeface="Verdana"/>
                <a:cs typeface="Verdana"/>
              </a:rPr>
              <a:t>amortized</a:t>
            </a:r>
            <a:r>
              <a:rPr sz="1800" b="1" spc="-100" dirty="0">
                <a:latin typeface="Verdana"/>
                <a:cs typeface="Verdana"/>
              </a:rPr>
              <a:t> </a:t>
            </a:r>
            <a:r>
              <a:rPr sz="1800" b="1" spc="-70" dirty="0">
                <a:latin typeface="Verdana"/>
                <a:cs typeface="Verdana"/>
              </a:rPr>
              <a:t>fairness</a:t>
            </a:r>
            <a:endParaRPr sz="1800">
              <a:latin typeface="Verdana"/>
              <a:cs typeface="Verdana"/>
            </a:endParaRPr>
          </a:p>
          <a:p>
            <a:pPr marL="526415" lvl="1" indent="-170815">
              <a:lnSpc>
                <a:spcPct val="100000"/>
              </a:lnSpc>
              <a:spcBef>
                <a:spcPts val="335"/>
              </a:spcBef>
              <a:buFont typeface="Arial MT"/>
              <a:buChar char="•"/>
              <a:tabLst>
                <a:tab pos="526415" algn="l"/>
              </a:tabLst>
            </a:pPr>
            <a:r>
              <a:rPr sz="1800" spc="-85" dirty="0">
                <a:latin typeface="Verdana"/>
                <a:cs typeface="Verdana"/>
              </a:rPr>
              <a:t>or</a:t>
            </a:r>
            <a:r>
              <a:rPr sz="1800" spc="-95" dirty="0">
                <a:latin typeface="Verdana"/>
                <a:cs typeface="Verdana"/>
              </a:rPr>
              <a:t> </a:t>
            </a:r>
            <a:r>
              <a:rPr sz="1800" spc="90" dirty="0">
                <a:latin typeface="Verdana"/>
                <a:cs typeface="Verdana"/>
              </a:rPr>
              <a:t>be</a:t>
            </a:r>
            <a:r>
              <a:rPr sz="1800" spc="-85" dirty="0">
                <a:latin typeface="Verdana"/>
                <a:cs typeface="Verdana"/>
              </a:rPr>
              <a:t> </a:t>
            </a:r>
            <a:r>
              <a:rPr sz="1800" spc="-80" dirty="0">
                <a:latin typeface="Verdana"/>
                <a:cs typeface="Verdana"/>
              </a:rPr>
              <a:t>fair</a:t>
            </a:r>
            <a:r>
              <a:rPr sz="1800" spc="-95" dirty="0">
                <a:latin typeface="Verdana"/>
                <a:cs typeface="Verdana"/>
              </a:rPr>
              <a:t> </a:t>
            </a:r>
            <a:r>
              <a:rPr sz="1800" b="1" spc="-160" dirty="0">
                <a:latin typeface="Verdana"/>
                <a:cs typeface="Verdana"/>
              </a:rPr>
              <a:t>probabilistically</a:t>
            </a:r>
            <a:r>
              <a:rPr sz="1800" spc="-160" dirty="0">
                <a:latin typeface="Verdana"/>
                <a:cs typeface="Verdana"/>
              </a:rPr>
              <a:t>:</a:t>
            </a:r>
            <a:r>
              <a:rPr sz="1800" spc="-90" dirty="0">
                <a:latin typeface="Verdana"/>
                <a:cs typeface="Verdana"/>
              </a:rPr>
              <a:t> </a:t>
            </a:r>
            <a:r>
              <a:rPr sz="1800" spc="-35" dirty="0">
                <a:latin typeface="Verdana"/>
                <a:cs typeface="Verdana"/>
              </a:rPr>
              <a:t>probabilistic</a:t>
            </a:r>
            <a:r>
              <a:rPr sz="1800" spc="-85" dirty="0">
                <a:latin typeface="Verdana"/>
                <a:cs typeface="Verdana"/>
              </a:rPr>
              <a:t> </a:t>
            </a:r>
            <a:r>
              <a:rPr sz="1800" spc="-10" dirty="0">
                <a:latin typeface="Verdana"/>
                <a:cs typeface="Verdana"/>
              </a:rPr>
              <a:t>rankings</a:t>
            </a:r>
            <a:endParaRPr sz="1800">
              <a:latin typeface="Verdana"/>
              <a:cs typeface="Verdana"/>
            </a:endParaRPr>
          </a:p>
          <a:p>
            <a:pPr lvl="1">
              <a:lnSpc>
                <a:spcPct val="100000"/>
              </a:lnSpc>
              <a:spcBef>
                <a:spcPts val="1860"/>
              </a:spcBef>
              <a:buFont typeface="Arial MT"/>
              <a:buChar char="•"/>
            </a:pPr>
            <a:endParaRPr sz="1800">
              <a:latin typeface="Verdana"/>
              <a:cs typeface="Verdana"/>
            </a:endParaRPr>
          </a:p>
          <a:p>
            <a:pPr marL="182880" indent="-170180">
              <a:lnSpc>
                <a:spcPct val="100000"/>
              </a:lnSpc>
              <a:buFont typeface="Arial MT"/>
              <a:buChar char="•"/>
              <a:tabLst>
                <a:tab pos="182880" algn="l"/>
              </a:tabLst>
            </a:pPr>
            <a:r>
              <a:rPr sz="2000" spc="-50" dirty="0">
                <a:latin typeface="Verdana"/>
                <a:cs typeface="Verdana"/>
              </a:rPr>
              <a:t>formulate</a:t>
            </a:r>
            <a:r>
              <a:rPr sz="2000" spc="-110" dirty="0">
                <a:latin typeface="Verdana"/>
                <a:cs typeface="Verdana"/>
              </a:rPr>
              <a:t> </a:t>
            </a:r>
            <a:r>
              <a:rPr sz="2000" spc="50" dirty="0">
                <a:latin typeface="Verdana"/>
                <a:cs typeface="Verdana"/>
              </a:rPr>
              <a:t>an</a:t>
            </a:r>
            <a:r>
              <a:rPr sz="2000" spc="-105" dirty="0">
                <a:latin typeface="Verdana"/>
                <a:cs typeface="Verdana"/>
              </a:rPr>
              <a:t> </a:t>
            </a:r>
            <a:r>
              <a:rPr sz="2000" spc="-55" dirty="0">
                <a:latin typeface="Verdana"/>
                <a:cs typeface="Verdana"/>
              </a:rPr>
              <a:t>optimization</a:t>
            </a:r>
            <a:r>
              <a:rPr sz="2000" spc="-105" dirty="0">
                <a:latin typeface="Verdana"/>
                <a:cs typeface="Verdana"/>
              </a:rPr>
              <a:t> </a:t>
            </a:r>
            <a:r>
              <a:rPr sz="2000" spc="-10" dirty="0">
                <a:latin typeface="Verdana"/>
                <a:cs typeface="Verdana"/>
              </a:rPr>
              <a:t>problem</a:t>
            </a:r>
            <a:endParaRPr sz="2000">
              <a:latin typeface="Verdana"/>
              <a:cs typeface="Verdana"/>
            </a:endParaRPr>
          </a:p>
          <a:p>
            <a:pPr marL="526415" lvl="1" indent="-170815">
              <a:lnSpc>
                <a:spcPct val="100000"/>
              </a:lnSpc>
              <a:spcBef>
                <a:spcPts val="395"/>
              </a:spcBef>
              <a:buFont typeface="Arial MT"/>
              <a:buChar char="•"/>
              <a:tabLst>
                <a:tab pos="526415" algn="l"/>
              </a:tabLst>
            </a:pPr>
            <a:r>
              <a:rPr sz="1800" b="1" spc="-170" dirty="0">
                <a:latin typeface="Verdana"/>
                <a:cs typeface="Verdana"/>
              </a:rPr>
              <a:t>maximize</a:t>
            </a:r>
            <a:r>
              <a:rPr sz="1800" b="1" spc="-55" dirty="0">
                <a:latin typeface="Verdana"/>
                <a:cs typeface="Verdana"/>
              </a:rPr>
              <a:t> </a:t>
            </a:r>
            <a:r>
              <a:rPr sz="1800" dirty="0">
                <a:latin typeface="Verdana"/>
                <a:cs typeface="Verdana"/>
              </a:rPr>
              <a:t>relevance</a:t>
            </a:r>
            <a:r>
              <a:rPr sz="1800" spc="-65" dirty="0">
                <a:latin typeface="Verdana"/>
                <a:cs typeface="Verdana"/>
              </a:rPr>
              <a:t> </a:t>
            </a:r>
            <a:r>
              <a:rPr sz="1800" b="1" spc="-165" dirty="0">
                <a:latin typeface="Verdana"/>
                <a:cs typeface="Verdana"/>
              </a:rPr>
              <a:t>subject</a:t>
            </a:r>
            <a:r>
              <a:rPr sz="1800" b="1" spc="-55" dirty="0">
                <a:latin typeface="Verdana"/>
                <a:cs typeface="Verdana"/>
              </a:rPr>
              <a:t> </a:t>
            </a:r>
            <a:r>
              <a:rPr sz="1800" b="1" spc="-200" dirty="0">
                <a:latin typeface="Verdana"/>
                <a:cs typeface="Verdana"/>
              </a:rPr>
              <a:t>to</a:t>
            </a:r>
            <a:r>
              <a:rPr sz="1800" b="1" spc="-45" dirty="0">
                <a:latin typeface="Verdana"/>
                <a:cs typeface="Verdana"/>
              </a:rPr>
              <a:t> </a:t>
            </a:r>
            <a:r>
              <a:rPr sz="1800" dirty="0">
                <a:latin typeface="Verdana"/>
                <a:cs typeface="Verdana"/>
              </a:rPr>
              <a:t>equal</a:t>
            </a:r>
            <a:r>
              <a:rPr sz="1800" spc="-65" dirty="0">
                <a:latin typeface="Verdana"/>
                <a:cs typeface="Verdana"/>
              </a:rPr>
              <a:t> </a:t>
            </a:r>
            <a:r>
              <a:rPr sz="1800" spc="-60" dirty="0">
                <a:latin typeface="Verdana"/>
                <a:cs typeface="Verdana"/>
              </a:rPr>
              <a:t>exposure,</a:t>
            </a:r>
            <a:r>
              <a:rPr sz="1800" spc="-65" dirty="0">
                <a:latin typeface="Verdana"/>
                <a:cs typeface="Verdana"/>
              </a:rPr>
              <a:t> </a:t>
            </a:r>
            <a:r>
              <a:rPr sz="1800" spc="-25" dirty="0">
                <a:latin typeface="Verdana"/>
                <a:cs typeface="Verdana"/>
              </a:rPr>
              <a:t>or</a:t>
            </a:r>
            <a:endParaRPr sz="1800">
              <a:latin typeface="Verdana"/>
              <a:cs typeface="Verdana"/>
            </a:endParaRPr>
          </a:p>
          <a:p>
            <a:pPr marL="527050" marR="5080" lvl="1" indent="-171450">
              <a:lnSpc>
                <a:spcPct val="102200"/>
              </a:lnSpc>
              <a:spcBef>
                <a:spcPts val="290"/>
              </a:spcBef>
              <a:buFont typeface="Arial MT"/>
              <a:buChar char="•"/>
              <a:tabLst>
                <a:tab pos="527050" algn="l"/>
              </a:tabLst>
            </a:pPr>
            <a:r>
              <a:rPr sz="1800" b="1" spc="-190" dirty="0">
                <a:latin typeface="Verdana"/>
                <a:cs typeface="Verdana"/>
              </a:rPr>
              <a:t>minimize</a:t>
            </a:r>
            <a:r>
              <a:rPr sz="1800" b="1" spc="-70" dirty="0">
                <a:latin typeface="Verdana"/>
                <a:cs typeface="Verdana"/>
              </a:rPr>
              <a:t> </a:t>
            </a:r>
            <a:r>
              <a:rPr sz="1800" spc="-50" dirty="0">
                <a:latin typeface="Verdana"/>
                <a:cs typeface="Verdana"/>
              </a:rPr>
              <a:t>exposure</a:t>
            </a:r>
            <a:r>
              <a:rPr sz="1800" spc="-65" dirty="0">
                <a:latin typeface="Verdana"/>
                <a:cs typeface="Verdana"/>
              </a:rPr>
              <a:t> </a:t>
            </a:r>
            <a:r>
              <a:rPr sz="1800" dirty="0">
                <a:latin typeface="Verdana"/>
                <a:cs typeface="Verdana"/>
              </a:rPr>
              <a:t>discrepancy</a:t>
            </a:r>
            <a:r>
              <a:rPr sz="1800" spc="-80" dirty="0">
                <a:latin typeface="Verdana"/>
                <a:cs typeface="Verdana"/>
              </a:rPr>
              <a:t> </a:t>
            </a:r>
            <a:r>
              <a:rPr sz="1800" b="1" spc="-165" dirty="0">
                <a:latin typeface="Verdana"/>
                <a:cs typeface="Verdana"/>
              </a:rPr>
              <a:t>subject</a:t>
            </a:r>
            <a:r>
              <a:rPr sz="1800" b="1" spc="-60" dirty="0">
                <a:latin typeface="Verdana"/>
                <a:cs typeface="Verdana"/>
              </a:rPr>
              <a:t> </a:t>
            </a:r>
            <a:r>
              <a:rPr sz="1800" b="1" spc="-200" dirty="0">
                <a:latin typeface="Verdana"/>
                <a:cs typeface="Verdana"/>
              </a:rPr>
              <a:t>to</a:t>
            </a:r>
            <a:r>
              <a:rPr sz="1800" b="1" spc="-55" dirty="0">
                <a:latin typeface="Verdana"/>
                <a:cs typeface="Verdana"/>
              </a:rPr>
              <a:t> </a:t>
            </a:r>
            <a:r>
              <a:rPr sz="1800" dirty="0">
                <a:latin typeface="Verdana"/>
                <a:cs typeface="Verdana"/>
              </a:rPr>
              <a:t>relevance</a:t>
            </a:r>
            <a:r>
              <a:rPr sz="1800" spc="-65" dirty="0">
                <a:latin typeface="Verdana"/>
                <a:cs typeface="Verdana"/>
              </a:rPr>
              <a:t> </a:t>
            </a:r>
            <a:r>
              <a:rPr sz="1800" spc="-10" dirty="0">
                <a:latin typeface="Verdana"/>
                <a:cs typeface="Verdana"/>
              </a:rPr>
              <a:t>quality </a:t>
            </a:r>
            <a:r>
              <a:rPr sz="1800" spc="-20" dirty="0">
                <a:latin typeface="Verdana"/>
                <a:cs typeface="Verdana"/>
              </a:rPr>
              <a:t>drop</a:t>
            </a:r>
            <a:endParaRPr sz="1800">
              <a:latin typeface="Verdana"/>
              <a:cs typeface="Verdana"/>
            </a:endParaRPr>
          </a:p>
        </p:txBody>
      </p:sp>
      <p:sp>
        <p:nvSpPr>
          <p:cNvPr id="4" name="object 4"/>
          <p:cNvSpPr txBox="1"/>
          <p:nvPr/>
        </p:nvSpPr>
        <p:spPr>
          <a:xfrm>
            <a:off x="4032671" y="4783328"/>
            <a:ext cx="4604385" cy="287655"/>
          </a:xfrm>
          <a:prstGeom prst="rect">
            <a:avLst/>
          </a:prstGeom>
        </p:spPr>
        <p:txBody>
          <a:bodyPr vert="horz" wrap="square" lIns="0" tIns="12700" rIns="0" bIns="0" rtlCol="0">
            <a:spAutoFit/>
          </a:bodyPr>
          <a:lstStyle/>
          <a:p>
            <a:pPr marL="12700">
              <a:lnSpc>
                <a:spcPts val="1030"/>
              </a:lnSpc>
              <a:spcBef>
                <a:spcPts val="100"/>
              </a:spcBef>
            </a:pPr>
            <a:r>
              <a:rPr sz="900" dirty="0">
                <a:latin typeface="Arial MT"/>
                <a:cs typeface="Arial MT"/>
              </a:rPr>
              <a:t>[2018</a:t>
            </a:r>
            <a:r>
              <a:rPr sz="900" spc="-25" dirty="0">
                <a:latin typeface="Arial MT"/>
                <a:cs typeface="Arial MT"/>
              </a:rPr>
              <a:t> </a:t>
            </a:r>
            <a:r>
              <a:rPr sz="900" dirty="0">
                <a:latin typeface="Arial MT"/>
                <a:cs typeface="Arial MT"/>
              </a:rPr>
              <a:t>SIGIR</a:t>
            </a:r>
            <a:r>
              <a:rPr sz="900" spc="-20" dirty="0">
                <a:latin typeface="Arial MT"/>
                <a:cs typeface="Arial MT"/>
              </a:rPr>
              <a:t> </a:t>
            </a:r>
            <a:r>
              <a:rPr sz="900" dirty="0">
                <a:latin typeface="Arial MT"/>
                <a:cs typeface="Arial MT"/>
              </a:rPr>
              <a:t>A.</a:t>
            </a:r>
            <a:r>
              <a:rPr sz="900" spc="-20" dirty="0">
                <a:latin typeface="Arial MT"/>
                <a:cs typeface="Arial MT"/>
              </a:rPr>
              <a:t> </a:t>
            </a:r>
            <a:r>
              <a:rPr sz="900" dirty="0">
                <a:latin typeface="Arial MT"/>
                <a:cs typeface="Arial MT"/>
              </a:rPr>
              <a:t>Biega</a:t>
            </a:r>
            <a:r>
              <a:rPr sz="900" spc="-20" dirty="0">
                <a:latin typeface="Arial MT"/>
                <a:cs typeface="Arial MT"/>
              </a:rPr>
              <a:t> </a:t>
            </a:r>
            <a:r>
              <a:rPr sz="900" dirty="0">
                <a:latin typeface="Arial MT"/>
                <a:cs typeface="Arial MT"/>
              </a:rPr>
              <a:t>et</a:t>
            </a:r>
            <a:r>
              <a:rPr sz="900" spc="-25" dirty="0">
                <a:latin typeface="Arial MT"/>
                <a:cs typeface="Arial MT"/>
              </a:rPr>
              <a:t> </a:t>
            </a:r>
            <a:r>
              <a:rPr sz="900" dirty="0">
                <a:latin typeface="Arial MT"/>
                <a:cs typeface="Arial MT"/>
              </a:rPr>
              <a:t>al.]</a:t>
            </a:r>
            <a:r>
              <a:rPr sz="900" spc="-20" dirty="0">
                <a:latin typeface="Arial MT"/>
                <a:cs typeface="Arial MT"/>
              </a:rPr>
              <a:t> </a:t>
            </a:r>
            <a:r>
              <a:rPr sz="900" i="1" dirty="0">
                <a:latin typeface="Arial"/>
                <a:cs typeface="Arial"/>
              </a:rPr>
              <a:t>Equity</a:t>
            </a:r>
            <a:r>
              <a:rPr sz="900" i="1" spc="-20" dirty="0">
                <a:latin typeface="Arial"/>
                <a:cs typeface="Arial"/>
              </a:rPr>
              <a:t> </a:t>
            </a:r>
            <a:r>
              <a:rPr sz="900" i="1" dirty="0">
                <a:latin typeface="Arial"/>
                <a:cs typeface="Arial"/>
              </a:rPr>
              <a:t>of</a:t>
            </a:r>
            <a:r>
              <a:rPr sz="900" i="1" spc="-20" dirty="0">
                <a:latin typeface="Arial"/>
                <a:cs typeface="Arial"/>
              </a:rPr>
              <a:t> </a:t>
            </a:r>
            <a:r>
              <a:rPr sz="900" i="1" dirty="0">
                <a:latin typeface="Arial"/>
                <a:cs typeface="Arial"/>
              </a:rPr>
              <a:t>Attention:</a:t>
            </a:r>
            <a:r>
              <a:rPr sz="900" i="1" spc="-25" dirty="0">
                <a:latin typeface="Arial"/>
                <a:cs typeface="Arial"/>
              </a:rPr>
              <a:t> </a:t>
            </a:r>
            <a:r>
              <a:rPr sz="900" i="1" dirty="0">
                <a:latin typeface="Arial"/>
                <a:cs typeface="Arial"/>
              </a:rPr>
              <a:t>Amortizing</a:t>
            </a:r>
            <a:r>
              <a:rPr sz="900" i="1" spc="-20" dirty="0">
                <a:latin typeface="Arial"/>
                <a:cs typeface="Arial"/>
              </a:rPr>
              <a:t> </a:t>
            </a:r>
            <a:r>
              <a:rPr sz="900" i="1" dirty="0">
                <a:latin typeface="Arial"/>
                <a:cs typeface="Arial"/>
              </a:rPr>
              <a:t>Individual</a:t>
            </a:r>
            <a:r>
              <a:rPr sz="900" i="1" spc="-20" dirty="0">
                <a:latin typeface="Arial"/>
                <a:cs typeface="Arial"/>
              </a:rPr>
              <a:t> </a:t>
            </a:r>
            <a:r>
              <a:rPr sz="900" i="1" dirty="0">
                <a:latin typeface="Arial"/>
                <a:cs typeface="Arial"/>
              </a:rPr>
              <a:t>Fairness</a:t>
            </a:r>
            <a:r>
              <a:rPr sz="900" i="1" spc="-15" dirty="0">
                <a:latin typeface="Arial"/>
                <a:cs typeface="Arial"/>
              </a:rPr>
              <a:t> </a:t>
            </a:r>
            <a:r>
              <a:rPr sz="900" i="1" dirty="0">
                <a:latin typeface="Arial"/>
                <a:cs typeface="Arial"/>
              </a:rPr>
              <a:t>in</a:t>
            </a:r>
            <a:r>
              <a:rPr sz="900" i="1" spc="-25" dirty="0">
                <a:latin typeface="Arial"/>
                <a:cs typeface="Arial"/>
              </a:rPr>
              <a:t> </a:t>
            </a:r>
            <a:r>
              <a:rPr sz="900" i="1" spc="-10" dirty="0">
                <a:latin typeface="Arial"/>
                <a:cs typeface="Arial"/>
              </a:rPr>
              <a:t>Rankings</a:t>
            </a:r>
            <a:endParaRPr sz="900">
              <a:latin typeface="Arial"/>
              <a:cs typeface="Arial"/>
            </a:endParaRPr>
          </a:p>
          <a:p>
            <a:pPr marL="12700">
              <a:lnSpc>
                <a:spcPts val="1030"/>
              </a:lnSpc>
            </a:pPr>
            <a:r>
              <a:rPr sz="900" dirty="0">
                <a:latin typeface="Arial MT"/>
                <a:cs typeface="Arial MT"/>
              </a:rPr>
              <a:t>[2018</a:t>
            </a:r>
            <a:r>
              <a:rPr sz="900" spc="-25" dirty="0">
                <a:latin typeface="Arial MT"/>
                <a:cs typeface="Arial MT"/>
              </a:rPr>
              <a:t> </a:t>
            </a:r>
            <a:r>
              <a:rPr sz="900" dirty="0">
                <a:latin typeface="Arial MT"/>
                <a:cs typeface="Arial MT"/>
              </a:rPr>
              <a:t>KDD</a:t>
            </a:r>
            <a:r>
              <a:rPr sz="900" spc="-20" dirty="0">
                <a:latin typeface="Arial MT"/>
                <a:cs typeface="Arial MT"/>
              </a:rPr>
              <a:t> </a:t>
            </a:r>
            <a:r>
              <a:rPr sz="900" dirty="0">
                <a:latin typeface="Arial MT"/>
                <a:cs typeface="Arial MT"/>
              </a:rPr>
              <a:t>A.</a:t>
            </a:r>
            <a:r>
              <a:rPr sz="900" spc="-20" dirty="0">
                <a:latin typeface="Arial MT"/>
                <a:cs typeface="Arial MT"/>
              </a:rPr>
              <a:t> </a:t>
            </a:r>
            <a:r>
              <a:rPr sz="900" dirty="0">
                <a:latin typeface="Arial MT"/>
                <a:cs typeface="Arial MT"/>
              </a:rPr>
              <a:t>Singh</a:t>
            </a:r>
            <a:r>
              <a:rPr sz="900" spc="-20" dirty="0">
                <a:latin typeface="Arial MT"/>
                <a:cs typeface="Arial MT"/>
              </a:rPr>
              <a:t> </a:t>
            </a:r>
            <a:r>
              <a:rPr sz="900" dirty="0">
                <a:latin typeface="Arial MT"/>
                <a:cs typeface="Arial MT"/>
              </a:rPr>
              <a:t>T.</a:t>
            </a:r>
            <a:r>
              <a:rPr sz="900" spc="-20" dirty="0">
                <a:latin typeface="Arial MT"/>
                <a:cs typeface="Arial MT"/>
              </a:rPr>
              <a:t> </a:t>
            </a:r>
            <a:r>
              <a:rPr sz="900" dirty="0">
                <a:latin typeface="Arial MT"/>
                <a:cs typeface="Arial MT"/>
              </a:rPr>
              <a:t>Joachims]</a:t>
            </a:r>
            <a:r>
              <a:rPr sz="900" spc="-20" dirty="0">
                <a:latin typeface="Arial MT"/>
                <a:cs typeface="Arial MT"/>
              </a:rPr>
              <a:t> </a:t>
            </a:r>
            <a:r>
              <a:rPr sz="900" i="1" dirty="0">
                <a:latin typeface="Arial"/>
                <a:cs typeface="Arial"/>
              </a:rPr>
              <a:t>Fairness</a:t>
            </a:r>
            <a:r>
              <a:rPr sz="900" i="1" spc="-20" dirty="0">
                <a:latin typeface="Arial"/>
                <a:cs typeface="Arial"/>
              </a:rPr>
              <a:t> </a:t>
            </a:r>
            <a:r>
              <a:rPr sz="900" i="1" dirty="0">
                <a:latin typeface="Arial"/>
                <a:cs typeface="Arial"/>
              </a:rPr>
              <a:t>of</a:t>
            </a:r>
            <a:r>
              <a:rPr sz="900" i="1" spc="-20" dirty="0">
                <a:latin typeface="Arial"/>
                <a:cs typeface="Arial"/>
              </a:rPr>
              <a:t> </a:t>
            </a:r>
            <a:r>
              <a:rPr sz="900" i="1" dirty="0">
                <a:latin typeface="Arial"/>
                <a:cs typeface="Arial"/>
              </a:rPr>
              <a:t>Exposure</a:t>
            </a:r>
            <a:r>
              <a:rPr sz="900" i="1" spc="-20" dirty="0">
                <a:latin typeface="Arial"/>
                <a:cs typeface="Arial"/>
              </a:rPr>
              <a:t> </a:t>
            </a:r>
            <a:r>
              <a:rPr sz="900" i="1" dirty="0">
                <a:latin typeface="Arial"/>
                <a:cs typeface="Arial"/>
              </a:rPr>
              <a:t>in</a:t>
            </a:r>
            <a:r>
              <a:rPr sz="900" i="1" spc="-20" dirty="0">
                <a:latin typeface="Arial"/>
                <a:cs typeface="Arial"/>
              </a:rPr>
              <a:t> </a:t>
            </a:r>
            <a:r>
              <a:rPr sz="900" i="1" spc="-10" dirty="0">
                <a:latin typeface="Arial"/>
                <a:cs typeface="Arial"/>
              </a:rPr>
              <a:t>Rankings</a:t>
            </a:r>
            <a:endParaRPr sz="9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Responsible</a:t>
            </a:r>
            <a:r>
              <a:rPr spc="-145" dirty="0"/>
              <a:t> </a:t>
            </a:r>
            <a:r>
              <a:rPr spc="-50" dirty="0"/>
              <a:t>AI/ML/Data</a:t>
            </a:r>
            <a:r>
              <a:rPr spc="-145" dirty="0"/>
              <a:t> </a:t>
            </a:r>
            <a:r>
              <a:rPr spc="-10" dirty="0"/>
              <a:t>Science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975"/>
              </a:lnSpc>
            </a:pPr>
            <a:fld id="{81D60167-4931-47E6-BA6A-407CBD079E47}" type="slidenum">
              <a:rPr spc="-50" dirty="0"/>
              <a:t>4</a:t>
            </a:fld>
            <a:endParaRPr spc="-50" dirty="0"/>
          </a:p>
        </p:txBody>
      </p:sp>
      <p:sp>
        <p:nvSpPr>
          <p:cNvPr id="3" name="object 3"/>
          <p:cNvSpPr txBox="1"/>
          <p:nvPr/>
        </p:nvSpPr>
        <p:spPr>
          <a:xfrm>
            <a:off x="707390" y="1216152"/>
            <a:ext cx="7349490" cy="3701415"/>
          </a:xfrm>
          <a:prstGeom prst="rect">
            <a:avLst/>
          </a:prstGeom>
        </p:spPr>
        <p:txBody>
          <a:bodyPr vert="horz" wrap="square" lIns="0" tIns="45719" rIns="0" bIns="0" rtlCol="0">
            <a:spAutoFit/>
          </a:bodyPr>
          <a:lstStyle/>
          <a:p>
            <a:pPr marL="184150" marR="628015" indent="-171450">
              <a:lnSpc>
                <a:spcPts val="1800"/>
              </a:lnSpc>
              <a:spcBef>
                <a:spcPts val="359"/>
              </a:spcBef>
              <a:buFont typeface="Arial MT"/>
              <a:buChar char="•"/>
              <a:tabLst>
                <a:tab pos="184150" algn="l"/>
              </a:tabLst>
            </a:pPr>
            <a:r>
              <a:rPr sz="1700" spc="-40" dirty="0">
                <a:latin typeface="Verdana"/>
                <a:cs typeface="Verdana"/>
              </a:rPr>
              <a:t>Algorithmic</a:t>
            </a:r>
            <a:r>
              <a:rPr sz="1700" spc="-100" dirty="0">
                <a:latin typeface="Verdana"/>
                <a:cs typeface="Verdana"/>
              </a:rPr>
              <a:t> </a:t>
            </a:r>
            <a:r>
              <a:rPr sz="1700" spc="-55" dirty="0">
                <a:latin typeface="Verdana"/>
                <a:cs typeface="Verdana"/>
              </a:rPr>
              <a:t>Decisions</a:t>
            </a:r>
            <a:r>
              <a:rPr sz="1700" spc="-95" dirty="0">
                <a:latin typeface="Verdana"/>
                <a:cs typeface="Verdana"/>
              </a:rPr>
              <a:t> </a:t>
            </a:r>
            <a:r>
              <a:rPr sz="1700" spc="-75" dirty="0">
                <a:latin typeface="Verdana"/>
                <a:cs typeface="Verdana"/>
              </a:rPr>
              <a:t>(e.g.,</a:t>
            </a:r>
            <a:r>
              <a:rPr sz="1700" spc="-95" dirty="0">
                <a:latin typeface="Verdana"/>
                <a:cs typeface="Verdana"/>
              </a:rPr>
              <a:t> </a:t>
            </a:r>
            <a:r>
              <a:rPr sz="1700" spc="-75" dirty="0">
                <a:latin typeface="Verdana"/>
                <a:cs typeface="Verdana"/>
              </a:rPr>
              <a:t>from</a:t>
            </a:r>
            <a:r>
              <a:rPr sz="1700" spc="-95" dirty="0">
                <a:latin typeface="Verdana"/>
                <a:cs typeface="Verdana"/>
              </a:rPr>
              <a:t> </a:t>
            </a:r>
            <a:r>
              <a:rPr sz="1700" spc="-80" dirty="0">
                <a:latin typeface="Verdana"/>
                <a:cs typeface="Verdana"/>
              </a:rPr>
              <a:t>ML/AI</a:t>
            </a:r>
            <a:r>
              <a:rPr sz="1700" spc="-95" dirty="0">
                <a:latin typeface="Verdana"/>
                <a:cs typeface="Verdana"/>
              </a:rPr>
              <a:t> </a:t>
            </a:r>
            <a:r>
              <a:rPr sz="1700" spc="-50" dirty="0">
                <a:latin typeface="Verdana"/>
                <a:cs typeface="Verdana"/>
              </a:rPr>
              <a:t>models)</a:t>
            </a:r>
            <a:r>
              <a:rPr sz="1700" spc="-100" dirty="0">
                <a:latin typeface="Verdana"/>
                <a:cs typeface="Verdana"/>
              </a:rPr>
              <a:t> </a:t>
            </a:r>
            <a:r>
              <a:rPr sz="1700" dirty="0">
                <a:latin typeface="Verdana"/>
                <a:cs typeface="Verdana"/>
              </a:rPr>
              <a:t>are</a:t>
            </a:r>
            <a:r>
              <a:rPr sz="1700" spc="-105" dirty="0">
                <a:latin typeface="Verdana"/>
                <a:cs typeface="Verdana"/>
              </a:rPr>
              <a:t> </a:t>
            </a:r>
            <a:r>
              <a:rPr sz="1700" spc="-30" dirty="0">
                <a:latin typeface="Verdana"/>
                <a:cs typeface="Verdana"/>
              </a:rPr>
              <a:t>ubiquitous, </a:t>
            </a:r>
            <a:r>
              <a:rPr sz="1700" dirty="0">
                <a:latin typeface="Verdana"/>
                <a:cs typeface="Verdana"/>
              </a:rPr>
              <a:t>permeate</a:t>
            </a:r>
            <a:r>
              <a:rPr sz="1700" spc="-110" dirty="0">
                <a:latin typeface="Verdana"/>
                <a:cs typeface="Verdana"/>
              </a:rPr>
              <a:t> </a:t>
            </a:r>
            <a:r>
              <a:rPr sz="1700" spc="-20" dirty="0">
                <a:latin typeface="Verdana"/>
                <a:cs typeface="Verdana"/>
              </a:rPr>
              <a:t>many</a:t>
            </a:r>
            <a:r>
              <a:rPr sz="1700" spc="-100" dirty="0">
                <a:latin typeface="Verdana"/>
                <a:cs typeface="Verdana"/>
              </a:rPr>
              <a:t> </a:t>
            </a:r>
            <a:r>
              <a:rPr sz="1700" spc="-10" dirty="0">
                <a:latin typeface="Verdana"/>
                <a:cs typeface="Verdana"/>
              </a:rPr>
              <a:t>aspects</a:t>
            </a:r>
            <a:r>
              <a:rPr sz="1700" spc="-95" dirty="0">
                <a:latin typeface="Verdana"/>
                <a:cs typeface="Verdana"/>
              </a:rPr>
              <a:t> </a:t>
            </a:r>
            <a:r>
              <a:rPr sz="1700" dirty="0">
                <a:latin typeface="Verdana"/>
                <a:cs typeface="Verdana"/>
              </a:rPr>
              <a:t>of</a:t>
            </a:r>
            <a:r>
              <a:rPr sz="1700" spc="-95" dirty="0">
                <a:latin typeface="Verdana"/>
                <a:cs typeface="Verdana"/>
              </a:rPr>
              <a:t> </a:t>
            </a:r>
            <a:r>
              <a:rPr sz="1700" b="1" spc="-10" dirty="0">
                <a:latin typeface="Verdana"/>
                <a:cs typeface="Verdana"/>
              </a:rPr>
              <a:t>society</a:t>
            </a:r>
            <a:endParaRPr sz="1700">
              <a:latin typeface="Verdana"/>
              <a:cs typeface="Verdana"/>
            </a:endParaRPr>
          </a:p>
          <a:p>
            <a:pPr marL="184785" marR="1614805" indent="-172085">
              <a:lnSpc>
                <a:spcPts val="2710"/>
              </a:lnSpc>
              <a:spcBef>
                <a:spcPts val="60"/>
              </a:spcBef>
              <a:buFont typeface="Arial MT"/>
              <a:buChar char="•"/>
              <a:tabLst>
                <a:tab pos="495300" algn="l"/>
                <a:tab pos="1596390" algn="l"/>
                <a:tab pos="3368675" algn="l"/>
                <a:tab pos="5138420" algn="l"/>
              </a:tabLst>
            </a:pPr>
            <a:r>
              <a:rPr sz="1700" spc="-35" dirty="0">
                <a:latin typeface="Verdana"/>
                <a:cs typeface="Verdana"/>
              </a:rPr>
              <a:t>more</a:t>
            </a:r>
            <a:r>
              <a:rPr sz="1700" spc="-110" dirty="0">
                <a:latin typeface="Verdana"/>
                <a:cs typeface="Verdana"/>
              </a:rPr>
              <a:t> </a:t>
            </a:r>
            <a:r>
              <a:rPr sz="1700" spc="60" dirty="0">
                <a:latin typeface="Verdana"/>
                <a:cs typeface="Verdana"/>
              </a:rPr>
              <a:t>and</a:t>
            </a:r>
            <a:r>
              <a:rPr sz="1700" spc="-105" dirty="0">
                <a:latin typeface="Verdana"/>
                <a:cs typeface="Verdana"/>
              </a:rPr>
              <a:t> </a:t>
            </a:r>
            <a:r>
              <a:rPr sz="1700" spc="-35" dirty="0">
                <a:latin typeface="Verdana"/>
                <a:cs typeface="Verdana"/>
              </a:rPr>
              <a:t>more</a:t>
            </a:r>
            <a:r>
              <a:rPr sz="1700" spc="-110" dirty="0">
                <a:latin typeface="Verdana"/>
                <a:cs typeface="Verdana"/>
              </a:rPr>
              <a:t> </a:t>
            </a:r>
            <a:r>
              <a:rPr sz="1700" spc="-65" dirty="0">
                <a:latin typeface="Verdana"/>
                <a:cs typeface="Verdana"/>
              </a:rPr>
              <a:t>questions</a:t>
            </a:r>
            <a:r>
              <a:rPr sz="1700" spc="-105" dirty="0">
                <a:latin typeface="Verdana"/>
                <a:cs typeface="Verdana"/>
              </a:rPr>
              <a:t> </a:t>
            </a:r>
            <a:r>
              <a:rPr sz="1700" dirty="0">
                <a:latin typeface="Verdana"/>
                <a:cs typeface="Verdana"/>
              </a:rPr>
              <a:t>of</a:t>
            </a:r>
            <a:r>
              <a:rPr sz="1700" spc="-100" dirty="0">
                <a:latin typeface="Verdana"/>
                <a:cs typeface="Verdana"/>
              </a:rPr>
              <a:t> </a:t>
            </a:r>
            <a:r>
              <a:rPr sz="1700" b="1" spc="-160" dirty="0">
                <a:latin typeface="Verdana"/>
                <a:cs typeface="Verdana"/>
              </a:rPr>
              <a:t>responsible</a:t>
            </a:r>
            <a:r>
              <a:rPr sz="1700" b="1" spc="-90" dirty="0">
                <a:latin typeface="Verdana"/>
                <a:cs typeface="Verdana"/>
              </a:rPr>
              <a:t> </a:t>
            </a:r>
            <a:r>
              <a:rPr sz="1700" b="1" spc="-175" dirty="0">
                <a:latin typeface="Verdana"/>
                <a:cs typeface="Verdana"/>
              </a:rPr>
              <a:t>use</a:t>
            </a:r>
            <a:r>
              <a:rPr sz="1700" b="1" spc="-90" dirty="0">
                <a:latin typeface="Verdana"/>
                <a:cs typeface="Verdana"/>
              </a:rPr>
              <a:t> </a:t>
            </a:r>
            <a:r>
              <a:rPr sz="1700" spc="-10" dirty="0">
                <a:latin typeface="Verdana"/>
                <a:cs typeface="Verdana"/>
              </a:rPr>
              <a:t>arise 	</a:t>
            </a:r>
            <a:r>
              <a:rPr sz="1700" u="sng" spc="-10" dirty="0">
                <a:uFill>
                  <a:solidFill>
                    <a:srgbClr val="000000"/>
                  </a:solidFill>
                </a:uFill>
                <a:latin typeface="Verdana"/>
                <a:cs typeface="Verdana"/>
              </a:rPr>
              <a:t>Fairness</a:t>
            </a:r>
            <a:r>
              <a:rPr sz="1700" dirty="0">
                <a:latin typeface="Verdana"/>
                <a:cs typeface="Verdana"/>
              </a:rPr>
              <a:t>	</a:t>
            </a:r>
            <a:r>
              <a:rPr sz="1700" spc="-10" dirty="0">
                <a:latin typeface="Verdana"/>
                <a:cs typeface="Verdana"/>
              </a:rPr>
              <a:t>Accountability</a:t>
            </a:r>
            <a:r>
              <a:rPr sz="1700" dirty="0">
                <a:latin typeface="Verdana"/>
                <a:cs typeface="Verdana"/>
              </a:rPr>
              <a:t>	</a:t>
            </a:r>
            <a:r>
              <a:rPr sz="1700" spc="-10" dirty="0">
                <a:latin typeface="Verdana"/>
                <a:cs typeface="Verdana"/>
              </a:rPr>
              <a:t>Transparency</a:t>
            </a:r>
            <a:r>
              <a:rPr sz="1700" dirty="0">
                <a:latin typeface="Verdana"/>
                <a:cs typeface="Verdana"/>
              </a:rPr>
              <a:t>	</a:t>
            </a:r>
            <a:r>
              <a:rPr sz="1700" spc="-85" dirty="0">
                <a:latin typeface="Verdana"/>
                <a:cs typeface="Verdana"/>
              </a:rPr>
              <a:t>Ethics</a:t>
            </a:r>
            <a:endParaRPr sz="1700">
              <a:latin typeface="Verdana"/>
              <a:cs typeface="Verdana"/>
            </a:endParaRPr>
          </a:p>
          <a:p>
            <a:pPr>
              <a:lnSpc>
                <a:spcPct val="100000"/>
              </a:lnSpc>
              <a:spcBef>
                <a:spcPts val="880"/>
              </a:spcBef>
              <a:buFont typeface="Arial MT"/>
              <a:buChar char="•"/>
            </a:pPr>
            <a:endParaRPr sz="1700">
              <a:latin typeface="Verdana"/>
              <a:cs typeface="Verdana"/>
            </a:endParaRPr>
          </a:p>
          <a:p>
            <a:pPr marL="184785" indent="-172085">
              <a:lnSpc>
                <a:spcPct val="100000"/>
              </a:lnSpc>
              <a:buFont typeface="Arial MT"/>
              <a:buChar char="•"/>
              <a:tabLst>
                <a:tab pos="184785" algn="l"/>
              </a:tabLst>
            </a:pPr>
            <a:r>
              <a:rPr sz="1700" spc="55" dirty="0">
                <a:latin typeface="Verdana"/>
                <a:cs typeface="Verdana"/>
              </a:rPr>
              <a:t>dedicated</a:t>
            </a:r>
            <a:r>
              <a:rPr sz="1700" spc="-100" dirty="0">
                <a:latin typeface="Verdana"/>
                <a:cs typeface="Verdana"/>
              </a:rPr>
              <a:t> </a:t>
            </a:r>
            <a:r>
              <a:rPr sz="1700" spc="-10" dirty="0">
                <a:latin typeface="Verdana"/>
                <a:cs typeface="Verdana"/>
              </a:rPr>
              <a:t>conferences</a:t>
            </a:r>
            <a:endParaRPr sz="1700">
              <a:latin typeface="Verdana"/>
              <a:cs typeface="Verdana"/>
            </a:endParaRPr>
          </a:p>
          <a:p>
            <a:pPr marL="525780" lvl="1" indent="-170180">
              <a:lnSpc>
                <a:spcPct val="100000"/>
              </a:lnSpc>
              <a:spcBef>
                <a:spcPts val="270"/>
              </a:spcBef>
              <a:buFont typeface="Arial MT"/>
              <a:buChar char="•"/>
              <a:tabLst>
                <a:tab pos="525780" algn="l"/>
              </a:tabLst>
            </a:pPr>
            <a:r>
              <a:rPr sz="1500" spc="120" dirty="0">
                <a:latin typeface="Verdana"/>
                <a:cs typeface="Verdana"/>
              </a:rPr>
              <a:t>ACM</a:t>
            </a:r>
            <a:r>
              <a:rPr sz="1500" spc="-40" dirty="0">
                <a:latin typeface="Verdana"/>
                <a:cs typeface="Verdana"/>
              </a:rPr>
              <a:t> </a:t>
            </a:r>
            <a:r>
              <a:rPr sz="1500" dirty="0">
                <a:latin typeface="Verdana"/>
                <a:cs typeface="Verdana"/>
              </a:rPr>
              <a:t>Conference</a:t>
            </a:r>
            <a:r>
              <a:rPr sz="1500" spc="-35" dirty="0">
                <a:latin typeface="Verdana"/>
                <a:cs typeface="Verdana"/>
              </a:rPr>
              <a:t> </a:t>
            </a:r>
            <a:r>
              <a:rPr sz="1500" dirty="0">
                <a:latin typeface="Verdana"/>
                <a:cs typeface="Verdana"/>
              </a:rPr>
              <a:t>on</a:t>
            </a:r>
            <a:r>
              <a:rPr sz="1500" spc="-40" dirty="0">
                <a:latin typeface="Verdana"/>
                <a:cs typeface="Verdana"/>
              </a:rPr>
              <a:t> </a:t>
            </a:r>
            <a:r>
              <a:rPr sz="1500" spc="-100" dirty="0">
                <a:latin typeface="Verdana"/>
                <a:cs typeface="Verdana"/>
              </a:rPr>
              <a:t>Fairness,</a:t>
            </a:r>
            <a:r>
              <a:rPr sz="1500" spc="-40" dirty="0">
                <a:latin typeface="Verdana"/>
                <a:cs typeface="Verdana"/>
              </a:rPr>
              <a:t> </a:t>
            </a:r>
            <a:r>
              <a:rPr sz="1500" spc="-10" dirty="0">
                <a:latin typeface="Verdana"/>
                <a:cs typeface="Verdana"/>
              </a:rPr>
              <a:t>Accountability,</a:t>
            </a:r>
            <a:r>
              <a:rPr sz="1500" spc="-40" dirty="0">
                <a:latin typeface="Verdana"/>
                <a:cs typeface="Verdana"/>
              </a:rPr>
              <a:t> </a:t>
            </a:r>
            <a:r>
              <a:rPr sz="1500" spc="50" dirty="0">
                <a:latin typeface="Verdana"/>
                <a:cs typeface="Verdana"/>
              </a:rPr>
              <a:t>and</a:t>
            </a:r>
            <a:r>
              <a:rPr sz="1500" spc="-40" dirty="0">
                <a:latin typeface="Verdana"/>
                <a:cs typeface="Verdana"/>
              </a:rPr>
              <a:t> </a:t>
            </a:r>
            <a:r>
              <a:rPr sz="1500" spc="-50" dirty="0">
                <a:latin typeface="Verdana"/>
                <a:cs typeface="Verdana"/>
              </a:rPr>
              <a:t>Transparency</a:t>
            </a:r>
            <a:r>
              <a:rPr sz="1500" spc="-40" dirty="0">
                <a:latin typeface="Verdana"/>
                <a:cs typeface="Verdana"/>
              </a:rPr>
              <a:t> </a:t>
            </a:r>
            <a:r>
              <a:rPr sz="1500" spc="-10" dirty="0">
                <a:latin typeface="Verdana"/>
                <a:cs typeface="Verdana"/>
              </a:rPr>
              <a:t>(</a:t>
            </a:r>
            <a:r>
              <a:rPr sz="1500" u="sng" spc="-10" dirty="0">
                <a:solidFill>
                  <a:srgbClr val="0563C1"/>
                </a:solidFill>
                <a:uFill>
                  <a:solidFill>
                    <a:srgbClr val="0563C1"/>
                  </a:solidFill>
                </a:uFill>
                <a:latin typeface="Verdana"/>
                <a:cs typeface="Verdana"/>
              </a:rPr>
              <a:t>FAccT</a:t>
            </a:r>
            <a:r>
              <a:rPr sz="1500" spc="-10" dirty="0">
                <a:latin typeface="Verdana"/>
                <a:cs typeface="Verdana"/>
              </a:rPr>
              <a:t>)</a:t>
            </a:r>
            <a:endParaRPr sz="1500">
              <a:latin typeface="Verdana"/>
              <a:cs typeface="Verdana"/>
            </a:endParaRPr>
          </a:p>
          <a:p>
            <a:pPr marL="525780" lvl="1" indent="-170180">
              <a:lnSpc>
                <a:spcPct val="100000"/>
              </a:lnSpc>
              <a:spcBef>
                <a:spcPts val="195"/>
              </a:spcBef>
              <a:buFont typeface="Arial MT"/>
              <a:buChar char="•"/>
              <a:tabLst>
                <a:tab pos="525780" algn="l"/>
              </a:tabLst>
            </a:pPr>
            <a:r>
              <a:rPr sz="1500" dirty="0">
                <a:latin typeface="Verdana"/>
                <a:cs typeface="Verdana"/>
              </a:rPr>
              <a:t>AAAI/ACM</a:t>
            </a:r>
            <a:r>
              <a:rPr sz="1500" spc="-15" dirty="0">
                <a:latin typeface="Verdana"/>
                <a:cs typeface="Verdana"/>
              </a:rPr>
              <a:t> </a:t>
            </a:r>
            <a:r>
              <a:rPr sz="1500" dirty="0">
                <a:latin typeface="Verdana"/>
                <a:cs typeface="Verdana"/>
              </a:rPr>
              <a:t>Conference</a:t>
            </a:r>
            <a:r>
              <a:rPr sz="1500" spc="-10" dirty="0">
                <a:latin typeface="Verdana"/>
                <a:cs typeface="Verdana"/>
              </a:rPr>
              <a:t> </a:t>
            </a:r>
            <a:r>
              <a:rPr sz="1500" dirty="0">
                <a:latin typeface="Verdana"/>
                <a:cs typeface="Verdana"/>
              </a:rPr>
              <a:t>on</a:t>
            </a:r>
            <a:r>
              <a:rPr sz="1500" spc="-15" dirty="0">
                <a:latin typeface="Verdana"/>
                <a:cs typeface="Verdana"/>
              </a:rPr>
              <a:t> </a:t>
            </a:r>
            <a:r>
              <a:rPr sz="1500" spc="-50" dirty="0">
                <a:latin typeface="Verdana"/>
                <a:cs typeface="Verdana"/>
              </a:rPr>
              <a:t>Artificial</a:t>
            </a:r>
            <a:r>
              <a:rPr sz="1500" spc="-15" dirty="0">
                <a:latin typeface="Verdana"/>
                <a:cs typeface="Verdana"/>
              </a:rPr>
              <a:t> </a:t>
            </a:r>
            <a:r>
              <a:rPr sz="1500" spc="-40" dirty="0">
                <a:latin typeface="Verdana"/>
                <a:cs typeface="Verdana"/>
              </a:rPr>
              <a:t>Intelligence,</a:t>
            </a:r>
            <a:r>
              <a:rPr sz="1500" spc="-15" dirty="0">
                <a:latin typeface="Verdana"/>
                <a:cs typeface="Verdana"/>
              </a:rPr>
              <a:t> </a:t>
            </a:r>
            <a:r>
              <a:rPr sz="1500" spc="-85" dirty="0">
                <a:latin typeface="Verdana"/>
                <a:cs typeface="Verdana"/>
              </a:rPr>
              <a:t>Ethics,</a:t>
            </a:r>
            <a:r>
              <a:rPr sz="1500" spc="-15" dirty="0">
                <a:latin typeface="Verdana"/>
                <a:cs typeface="Verdana"/>
              </a:rPr>
              <a:t> </a:t>
            </a:r>
            <a:r>
              <a:rPr sz="1500" spc="50" dirty="0">
                <a:latin typeface="Verdana"/>
                <a:cs typeface="Verdana"/>
              </a:rPr>
              <a:t>and</a:t>
            </a:r>
            <a:r>
              <a:rPr sz="1500" spc="-10" dirty="0">
                <a:latin typeface="Verdana"/>
                <a:cs typeface="Verdana"/>
              </a:rPr>
              <a:t> </a:t>
            </a:r>
            <a:r>
              <a:rPr sz="1500" spc="-40" dirty="0">
                <a:latin typeface="Verdana"/>
                <a:cs typeface="Verdana"/>
              </a:rPr>
              <a:t>Society</a:t>
            </a:r>
            <a:r>
              <a:rPr sz="1500" spc="-15" dirty="0">
                <a:latin typeface="Verdana"/>
                <a:cs typeface="Verdana"/>
              </a:rPr>
              <a:t> </a:t>
            </a:r>
            <a:r>
              <a:rPr sz="1500" spc="-80" dirty="0">
                <a:latin typeface="Verdana"/>
                <a:cs typeface="Verdana"/>
              </a:rPr>
              <a:t>(</a:t>
            </a:r>
            <a:r>
              <a:rPr sz="1500" u="sng" spc="-80" dirty="0">
                <a:solidFill>
                  <a:srgbClr val="0563C1"/>
                </a:solidFill>
                <a:uFill>
                  <a:solidFill>
                    <a:srgbClr val="0563C1"/>
                  </a:solidFill>
                </a:uFill>
                <a:latin typeface="Verdana"/>
                <a:cs typeface="Verdana"/>
              </a:rPr>
              <a:t>AIES</a:t>
            </a:r>
            <a:r>
              <a:rPr sz="1500" spc="-80" dirty="0">
                <a:latin typeface="Verdana"/>
                <a:cs typeface="Verdana"/>
              </a:rPr>
              <a:t>)</a:t>
            </a:r>
            <a:endParaRPr sz="1500">
              <a:latin typeface="Verdana"/>
              <a:cs typeface="Verdana"/>
            </a:endParaRPr>
          </a:p>
          <a:p>
            <a:pPr marL="184785" indent="-172085">
              <a:lnSpc>
                <a:spcPct val="100000"/>
              </a:lnSpc>
              <a:spcBef>
                <a:spcPts val="615"/>
              </a:spcBef>
              <a:buFont typeface="Arial MT"/>
              <a:buChar char="•"/>
              <a:tabLst>
                <a:tab pos="184785" algn="l"/>
              </a:tabLst>
            </a:pPr>
            <a:r>
              <a:rPr sz="1700" spc="-20" dirty="0">
                <a:latin typeface="Verdana"/>
                <a:cs typeface="Verdana"/>
              </a:rPr>
              <a:t>topics</a:t>
            </a:r>
            <a:r>
              <a:rPr sz="1700" spc="-105" dirty="0">
                <a:latin typeface="Verdana"/>
                <a:cs typeface="Verdana"/>
              </a:rPr>
              <a:t> </a:t>
            </a:r>
            <a:r>
              <a:rPr sz="1700" spc="50" dirty="0">
                <a:latin typeface="Verdana"/>
                <a:cs typeface="Verdana"/>
              </a:rPr>
              <a:t>appear</a:t>
            </a:r>
            <a:r>
              <a:rPr sz="1700" spc="-105" dirty="0">
                <a:latin typeface="Verdana"/>
                <a:cs typeface="Verdana"/>
              </a:rPr>
              <a:t> </a:t>
            </a:r>
            <a:r>
              <a:rPr sz="1700" spc="-95" dirty="0">
                <a:latin typeface="Verdana"/>
                <a:cs typeface="Verdana"/>
              </a:rPr>
              <a:t>in</a:t>
            </a:r>
            <a:r>
              <a:rPr sz="1700" spc="-105" dirty="0">
                <a:latin typeface="Verdana"/>
                <a:cs typeface="Verdana"/>
              </a:rPr>
              <a:t> </a:t>
            </a:r>
            <a:r>
              <a:rPr sz="1700" spc="-55" dirty="0">
                <a:latin typeface="Verdana"/>
                <a:cs typeface="Verdana"/>
              </a:rPr>
              <a:t>almost</a:t>
            </a:r>
            <a:r>
              <a:rPr sz="1700" spc="-105" dirty="0">
                <a:latin typeface="Verdana"/>
                <a:cs typeface="Verdana"/>
              </a:rPr>
              <a:t> </a:t>
            </a:r>
            <a:r>
              <a:rPr sz="1700" spc="-50" dirty="0">
                <a:latin typeface="Verdana"/>
                <a:cs typeface="Verdana"/>
              </a:rPr>
              <a:t>all</a:t>
            </a:r>
            <a:r>
              <a:rPr sz="1700" spc="-114" dirty="0">
                <a:latin typeface="Verdana"/>
                <a:cs typeface="Verdana"/>
              </a:rPr>
              <a:t> </a:t>
            </a:r>
            <a:r>
              <a:rPr sz="1700" spc="-75" dirty="0">
                <a:latin typeface="Verdana"/>
                <a:cs typeface="Verdana"/>
              </a:rPr>
              <a:t>CS</a:t>
            </a:r>
            <a:r>
              <a:rPr sz="1700" spc="-100" dirty="0">
                <a:latin typeface="Verdana"/>
                <a:cs typeface="Verdana"/>
              </a:rPr>
              <a:t> </a:t>
            </a:r>
            <a:r>
              <a:rPr sz="1700" spc="-10" dirty="0">
                <a:latin typeface="Verdana"/>
                <a:cs typeface="Verdana"/>
              </a:rPr>
              <a:t>venues</a:t>
            </a:r>
            <a:endParaRPr sz="1700">
              <a:latin typeface="Verdana"/>
              <a:cs typeface="Verdana"/>
            </a:endParaRPr>
          </a:p>
          <a:p>
            <a:pPr marL="184785" indent="-172085">
              <a:lnSpc>
                <a:spcPct val="100000"/>
              </a:lnSpc>
              <a:spcBef>
                <a:spcPts val="650"/>
              </a:spcBef>
              <a:buFont typeface="Arial MT"/>
              <a:buChar char="•"/>
              <a:tabLst>
                <a:tab pos="184785" algn="l"/>
              </a:tabLst>
            </a:pPr>
            <a:r>
              <a:rPr sz="1700" spc="-90" dirty="0">
                <a:latin typeface="Verdana"/>
                <a:cs typeface="Verdana"/>
              </a:rPr>
              <a:t>courses: </a:t>
            </a:r>
            <a:r>
              <a:rPr sz="1700" spc="-95" dirty="0">
                <a:latin typeface="Verdana"/>
                <a:cs typeface="Verdana"/>
              </a:rPr>
              <a:t>in</a:t>
            </a:r>
            <a:r>
              <a:rPr sz="1700" spc="-90" dirty="0">
                <a:latin typeface="Verdana"/>
                <a:cs typeface="Verdana"/>
              </a:rPr>
              <a:t> </a:t>
            </a:r>
            <a:r>
              <a:rPr sz="1700" spc="-80" dirty="0">
                <a:latin typeface="Verdana"/>
                <a:cs typeface="Verdana"/>
              </a:rPr>
              <a:t>Berkeley,</a:t>
            </a:r>
            <a:r>
              <a:rPr sz="1700" spc="-90" dirty="0">
                <a:latin typeface="Verdana"/>
                <a:cs typeface="Verdana"/>
              </a:rPr>
              <a:t> </a:t>
            </a:r>
            <a:r>
              <a:rPr sz="1700" spc="-45" dirty="0">
                <a:latin typeface="Verdana"/>
                <a:cs typeface="Verdana"/>
              </a:rPr>
              <a:t>Cornell,</a:t>
            </a:r>
            <a:r>
              <a:rPr sz="1700" spc="-85" dirty="0">
                <a:latin typeface="Verdana"/>
                <a:cs typeface="Verdana"/>
              </a:rPr>
              <a:t> </a:t>
            </a:r>
            <a:r>
              <a:rPr sz="1700" spc="-10" dirty="0">
                <a:latin typeface="Verdana"/>
                <a:cs typeface="Verdana"/>
              </a:rPr>
              <a:t>Princeton</a:t>
            </a:r>
            <a:endParaRPr sz="1700">
              <a:latin typeface="Verdana"/>
              <a:cs typeface="Verdana"/>
            </a:endParaRPr>
          </a:p>
          <a:p>
            <a:pPr marL="184785" indent="-172085">
              <a:lnSpc>
                <a:spcPct val="100000"/>
              </a:lnSpc>
              <a:spcBef>
                <a:spcPts val="550"/>
              </a:spcBef>
              <a:buFont typeface="Arial MT"/>
              <a:buChar char="•"/>
              <a:tabLst>
                <a:tab pos="184785" algn="l"/>
              </a:tabLst>
            </a:pPr>
            <a:r>
              <a:rPr sz="1700" spc="-160" dirty="0">
                <a:latin typeface="Verdana"/>
                <a:cs typeface="Verdana"/>
              </a:rPr>
              <a:t>EU</a:t>
            </a:r>
            <a:r>
              <a:rPr sz="1700" spc="-105" dirty="0">
                <a:latin typeface="Verdana"/>
                <a:cs typeface="Verdana"/>
              </a:rPr>
              <a:t> </a:t>
            </a:r>
            <a:r>
              <a:rPr sz="1700" spc="-80" dirty="0">
                <a:latin typeface="Verdana"/>
                <a:cs typeface="Verdana"/>
              </a:rPr>
              <a:t>high-</a:t>
            </a:r>
            <a:r>
              <a:rPr sz="1700" spc="-35" dirty="0">
                <a:latin typeface="Verdana"/>
                <a:cs typeface="Verdana"/>
              </a:rPr>
              <a:t>level</a:t>
            </a:r>
            <a:r>
              <a:rPr sz="1700" spc="-105" dirty="0">
                <a:latin typeface="Verdana"/>
                <a:cs typeface="Verdana"/>
              </a:rPr>
              <a:t> </a:t>
            </a:r>
            <a:r>
              <a:rPr sz="1700" spc="-45" dirty="0">
                <a:latin typeface="Verdana"/>
                <a:cs typeface="Verdana"/>
              </a:rPr>
              <a:t>expert</a:t>
            </a:r>
            <a:r>
              <a:rPr sz="1700" spc="-105" dirty="0">
                <a:latin typeface="Verdana"/>
                <a:cs typeface="Verdana"/>
              </a:rPr>
              <a:t> </a:t>
            </a:r>
            <a:r>
              <a:rPr sz="1700" dirty="0">
                <a:latin typeface="Verdana"/>
                <a:cs typeface="Verdana"/>
              </a:rPr>
              <a:t>group</a:t>
            </a:r>
            <a:r>
              <a:rPr sz="1700" spc="-100" dirty="0">
                <a:latin typeface="Verdana"/>
                <a:cs typeface="Verdana"/>
              </a:rPr>
              <a:t> </a:t>
            </a:r>
            <a:r>
              <a:rPr sz="1700" dirty="0">
                <a:latin typeface="Verdana"/>
                <a:cs typeface="Verdana"/>
              </a:rPr>
              <a:t>on</a:t>
            </a:r>
            <a:r>
              <a:rPr sz="1700" spc="-100" dirty="0">
                <a:latin typeface="Verdana"/>
                <a:cs typeface="Verdana"/>
              </a:rPr>
              <a:t> </a:t>
            </a:r>
            <a:r>
              <a:rPr sz="1700" spc="-185" dirty="0">
                <a:latin typeface="Verdana"/>
                <a:cs typeface="Verdana"/>
              </a:rPr>
              <a:t>AI:</a:t>
            </a:r>
            <a:r>
              <a:rPr sz="1700" spc="-105" dirty="0">
                <a:latin typeface="Verdana"/>
                <a:cs typeface="Verdana"/>
              </a:rPr>
              <a:t> </a:t>
            </a:r>
            <a:r>
              <a:rPr sz="1700" u="sng" spc="-80" dirty="0">
                <a:solidFill>
                  <a:srgbClr val="0563C1"/>
                </a:solidFill>
                <a:uFill>
                  <a:solidFill>
                    <a:srgbClr val="0563C1"/>
                  </a:solidFill>
                </a:uFill>
                <a:latin typeface="Verdana"/>
                <a:cs typeface="Verdana"/>
              </a:rPr>
              <a:t>Ethics</a:t>
            </a:r>
            <a:r>
              <a:rPr sz="1700" u="sng" spc="-95" dirty="0">
                <a:solidFill>
                  <a:srgbClr val="0563C1"/>
                </a:solidFill>
                <a:uFill>
                  <a:solidFill>
                    <a:srgbClr val="0563C1"/>
                  </a:solidFill>
                </a:uFill>
                <a:latin typeface="Verdana"/>
                <a:cs typeface="Verdana"/>
              </a:rPr>
              <a:t> </a:t>
            </a:r>
            <a:r>
              <a:rPr sz="1700" u="sng" spc="-35" dirty="0">
                <a:solidFill>
                  <a:srgbClr val="0563C1"/>
                </a:solidFill>
                <a:uFill>
                  <a:solidFill>
                    <a:srgbClr val="0563C1"/>
                  </a:solidFill>
                </a:uFill>
                <a:latin typeface="Verdana"/>
                <a:cs typeface="Verdana"/>
              </a:rPr>
              <a:t>Guidelines</a:t>
            </a:r>
            <a:r>
              <a:rPr sz="1700" u="sng" spc="-95" dirty="0">
                <a:solidFill>
                  <a:srgbClr val="0563C1"/>
                </a:solidFill>
                <a:uFill>
                  <a:solidFill>
                    <a:srgbClr val="0563C1"/>
                  </a:solidFill>
                </a:uFill>
                <a:latin typeface="Verdana"/>
                <a:cs typeface="Verdana"/>
              </a:rPr>
              <a:t> </a:t>
            </a:r>
            <a:r>
              <a:rPr sz="1700" u="sng" spc="-80" dirty="0">
                <a:solidFill>
                  <a:srgbClr val="0563C1"/>
                </a:solidFill>
                <a:uFill>
                  <a:solidFill>
                    <a:srgbClr val="0563C1"/>
                  </a:solidFill>
                </a:uFill>
                <a:latin typeface="Verdana"/>
                <a:cs typeface="Verdana"/>
              </a:rPr>
              <a:t>for</a:t>
            </a:r>
            <a:r>
              <a:rPr sz="1700" u="sng" spc="-105" dirty="0">
                <a:solidFill>
                  <a:srgbClr val="0563C1"/>
                </a:solidFill>
                <a:uFill>
                  <a:solidFill>
                    <a:srgbClr val="0563C1"/>
                  </a:solidFill>
                </a:uFill>
                <a:latin typeface="Verdana"/>
                <a:cs typeface="Verdana"/>
              </a:rPr>
              <a:t> </a:t>
            </a:r>
            <a:r>
              <a:rPr sz="1700" u="sng" spc="-125" dirty="0">
                <a:solidFill>
                  <a:srgbClr val="0563C1"/>
                </a:solidFill>
                <a:uFill>
                  <a:solidFill>
                    <a:srgbClr val="0563C1"/>
                  </a:solidFill>
                </a:uFill>
                <a:latin typeface="Verdana"/>
                <a:cs typeface="Verdana"/>
              </a:rPr>
              <a:t>Trustworthy</a:t>
            </a:r>
            <a:r>
              <a:rPr sz="1700" u="sng" spc="-100" dirty="0">
                <a:solidFill>
                  <a:srgbClr val="0563C1"/>
                </a:solidFill>
                <a:uFill>
                  <a:solidFill>
                    <a:srgbClr val="0563C1"/>
                  </a:solidFill>
                </a:uFill>
                <a:latin typeface="Verdana"/>
                <a:cs typeface="Verdana"/>
              </a:rPr>
              <a:t> </a:t>
            </a:r>
            <a:r>
              <a:rPr sz="1700" u="sng" spc="-25" dirty="0">
                <a:solidFill>
                  <a:srgbClr val="0563C1"/>
                </a:solidFill>
                <a:uFill>
                  <a:solidFill>
                    <a:srgbClr val="0563C1"/>
                  </a:solidFill>
                </a:uFill>
                <a:latin typeface="Verdana"/>
                <a:cs typeface="Verdana"/>
              </a:rPr>
              <a:t>AI</a:t>
            </a:r>
            <a:endParaRPr sz="1700">
              <a:latin typeface="Verdana"/>
              <a:cs typeface="Verdana"/>
            </a:endParaRPr>
          </a:p>
          <a:p>
            <a:pPr marL="184785" indent="-172085">
              <a:lnSpc>
                <a:spcPct val="100000"/>
              </a:lnSpc>
              <a:spcBef>
                <a:spcPts val="575"/>
              </a:spcBef>
              <a:buFont typeface="Arial MT"/>
              <a:buChar char="•"/>
              <a:tabLst>
                <a:tab pos="184785" algn="l"/>
              </a:tabLst>
            </a:pPr>
            <a:r>
              <a:rPr sz="1700" spc="-160" dirty="0">
                <a:latin typeface="Verdana"/>
                <a:cs typeface="Verdana"/>
              </a:rPr>
              <a:t>EU</a:t>
            </a:r>
            <a:r>
              <a:rPr sz="1700" spc="-70" dirty="0">
                <a:latin typeface="Verdana"/>
                <a:cs typeface="Verdana"/>
              </a:rPr>
              <a:t> </a:t>
            </a:r>
            <a:r>
              <a:rPr sz="1700" dirty="0">
                <a:latin typeface="Verdana"/>
                <a:cs typeface="Verdana"/>
              </a:rPr>
              <a:t>upcoming</a:t>
            </a:r>
            <a:r>
              <a:rPr sz="1700" spc="-60" dirty="0">
                <a:latin typeface="Verdana"/>
                <a:cs typeface="Verdana"/>
              </a:rPr>
              <a:t> regulation: </a:t>
            </a:r>
            <a:r>
              <a:rPr sz="1700" u="sng" spc="-130" dirty="0">
                <a:solidFill>
                  <a:srgbClr val="0563C1"/>
                </a:solidFill>
                <a:uFill>
                  <a:solidFill>
                    <a:srgbClr val="0563C1"/>
                  </a:solidFill>
                </a:uFill>
                <a:latin typeface="Verdana"/>
                <a:cs typeface="Verdana"/>
              </a:rPr>
              <a:t>AI</a:t>
            </a:r>
            <a:r>
              <a:rPr sz="1700" u="sng" spc="-60" dirty="0">
                <a:solidFill>
                  <a:srgbClr val="0563C1"/>
                </a:solidFill>
                <a:uFill>
                  <a:solidFill>
                    <a:srgbClr val="0563C1"/>
                  </a:solidFill>
                </a:uFill>
                <a:latin typeface="Verdana"/>
                <a:cs typeface="Verdana"/>
              </a:rPr>
              <a:t> </a:t>
            </a:r>
            <a:r>
              <a:rPr sz="1700" u="sng" spc="35" dirty="0">
                <a:solidFill>
                  <a:srgbClr val="0563C1"/>
                </a:solidFill>
                <a:uFill>
                  <a:solidFill>
                    <a:srgbClr val="0563C1"/>
                  </a:solidFill>
                </a:uFill>
                <a:latin typeface="Verdana"/>
                <a:cs typeface="Verdana"/>
              </a:rPr>
              <a:t>Act</a:t>
            </a:r>
            <a:endParaRPr sz="170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5842000" cy="513080"/>
          </a:xfrm>
          <a:prstGeom prst="rect">
            <a:avLst/>
          </a:prstGeom>
        </p:spPr>
        <p:txBody>
          <a:bodyPr vert="horz" wrap="square" lIns="0" tIns="12700" rIns="0" bIns="0" rtlCol="0">
            <a:spAutoFit/>
          </a:bodyPr>
          <a:lstStyle/>
          <a:p>
            <a:pPr marL="12700">
              <a:lnSpc>
                <a:spcPct val="100000"/>
              </a:lnSpc>
              <a:spcBef>
                <a:spcPts val="100"/>
              </a:spcBef>
            </a:pPr>
            <a:r>
              <a:rPr sz="3200" spc="-190" dirty="0"/>
              <a:t>Fairness</a:t>
            </a:r>
            <a:r>
              <a:rPr sz="3200" spc="-225" dirty="0"/>
              <a:t> </a:t>
            </a:r>
            <a:r>
              <a:rPr sz="3200" spc="-170" dirty="0"/>
              <a:t>in</a:t>
            </a:r>
            <a:r>
              <a:rPr sz="3200" spc="-220" dirty="0"/>
              <a:t> </a:t>
            </a:r>
            <a:r>
              <a:rPr sz="3200" spc="-10" dirty="0"/>
              <a:t>Recommendations</a:t>
            </a:r>
            <a:endParaRPr sz="32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50800">
              <a:lnSpc>
                <a:spcPts val="930"/>
              </a:lnSpc>
            </a:pPr>
            <a:r>
              <a:rPr sz="800" spc="-25" dirty="0"/>
              <a:t>35</a:t>
            </a:r>
            <a:endParaRPr sz="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89378" y="2731168"/>
            <a:ext cx="5254621" cy="166709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What</a:t>
            </a:r>
            <a:r>
              <a:rPr spc="-200" dirty="0"/>
              <a:t> </a:t>
            </a:r>
            <a:r>
              <a:rPr dirty="0"/>
              <a:t>are</a:t>
            </a:r>
            <a:r>
              <a:rPr spc="-190" dirty="0"/>
              <a:t> </a:t>
            </a:r>
            <a:r>
              <a:rPr dirty="0"/>
              <a:t>recommender</a:t>
            </a:r>
            <a:r>
              <a:rPr spc="-204" dirty="0"/>
              <a:t> </a:t>
            </a:r>
            <a:r>
              <a:rPr spc="-135" dirty="0"/>
              <a:t>systems?</a:t>
            </a:r>
          </a:p>
        </p:txBody>
      </p:sp>
      <p:pic>
        <p:nvPicPr>
          <p:cNvPr id="4" name="object 4"/>
          <p:cNvPicPr/>
          <p:nvPr/>
        </p:nvPicPr>
        <p:blipFill>
          <a:blip r:embed="rId3" cstate="print"/>
          <a:stretch>
            <a:fillRect/>
          </a:stretch>
        </p:blipFill>
        <p:spPr>
          <a:xfrm>
            <a:off x="3711361" y="1443593"/>
            <a:ext cx="3634106" cy="808810"/>
          </a:xfrm>
          <a:prstGeom prst="rect">
            <a:avLst/>
          </a:prstGeom>
        </p:spPr>
      </p:pic>
      <p:pic>
        <p:nvPicPr>
          <p:cNvPr id="5" name="object 5"/>
          <p:cNvPicPr/>
          <p:nvPr/>
        </p:nvPicPr>
        <p:blipFill>
          <a:blip r:embed="rId4" cstate="print"/>
          <a:stretch>
            <a:fillRect/>
          </a:stretch>
        </p:blipFill>
        <p:spPr>
          <a:xfrm>
            <a:off x="234123" y="2731167"/>
            <a:ext cx="3437416" cy="2777961"/>
          </a:xfrm>
          <a:prstGeom prst="rect">
            <a:avLst/>
          </a:prstGeom>
        </p:spPr>
      </p:pic>
      <p:pic>
        <p:nvPicPr>
          <p:cNvPr id="6" name="object 6"/>
          <p:cNvPicPr/>
          <p:nvPr/>
        </p:nvPicPr>
        <p:blipFill>
          <a:blip r:embed="rId5" cstate="print"/>
          <a:stretch>
            <a:fillRect/>
          </a:stretch>
        </p:blipFill>
        <p:spPr>
          <a:xfrm>
            <a:off x="628650" y="1354957"/>
            <a:ext cx="2485162" cy="805006"/>
          </a:xfrm>
          <a:prstGeom prst="rect">
            <a:avLst/>
          </a:prstGeom>
        </p:spPr>
      </p:pic>
      <p:sp>
        <p:nvSpPr>
          <p:cNvPr id="7" name="object 7"/>
          <p:cNvSpPr txBox="1"/>
          <p:nvPr/>
        </p:nvSpPr>
        <p:spPr>
          <a:xfrm>
            <a:off x="8814752" y="535520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36</a:t>
            </a:r>
            <a:endParaRPr sz="900">
              <a:latin typeface="Arial MT"/>
              <a:cs typeface="Arial M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Stakeholders</a:t>
            </a:r>
            <a:r>
              <a:rPr spc="-185" dirty="0"/>
              <a:t> </a:t>
            </a:r>
            <a:r>
              <a:rPr spc="-145" dirty="0"/>
              <a:t>in</a:t>
            </a:r>
            <a:r>
              <a:rPr spc="-180" dirty="0"/>
              <a:t> </a:t>
            </a:r>
            <a:r>
              <a:rPr dirty="0"/>
              <a:t>recommender</a:t>
            </a:r>
            <a:r>
              <a:rPr spc="-185" dirty="0"/>
              <a:t> </a:t>
            </a:r>
            <a:r>
              <a:rPr spc="-165" dirty="0"/>
              <a:t>systems</a:t>
            </a:r>
          </a:p>
        </p:txBody>
      </p:sp>
      <p:pic>
        <p:nvPicPr>
          <p:cNvPr id="3" name="object 3"/>
          <p:cNvPicPr/>
          <p:nvPr/>
        </p:nvPicPr>
        <p:blipFill>
          <a:blip r:embed="rId2" cstate="print"/>
          <a:stretch>
            <a:fillRect/>
          </a:stretch>
        </p:blipFill>
        <p:spPr>
          <a:xfrm>
            <a:off x="3971544" y="2380488"/>
            <a:ext cx="1374648" cy="1374648"/>
          </a:xfrm>
          <a:prstGeom prst="rect">
            <a:avLst/>
          </a:prstGeom>
        </p:spPr>
      </p:pic>
      <p:pic>
        <p:nvPicPr>
          <p:cNvPr id="4" name="object 4"/>
          <p:cNvPicPr/>
          <p:nvPr/>
        </p:nvPicPr>
        <p:blipFill>
          <a:blip r:embed="rId3" cstate="print"/>
          <a:stretch>
            <a:fillRect/>
          </a:stretch>
        </p:blipFill>
        <p:spPr>
          <a:xfrm>
            <a:off x="6278879" y="2563367"/>
            <a:ext cx="917448" cy="917447"/>
          </a:xfrm>
          <a:prstGeom prst="rect">
            <a:avLst/>
          </a:prstGeom>
        </p:spPr>
      </p:pic>
      <p:sp>
        <p:nvSpPr>
          <p:cNvPr id="5" name="object 5"/>
          <p:cNvSpPr txBox="1"/>
          <p:nvPr/>
        </p:nvSpPr>
        <p:spPr>
          <a:xfrm>
            <a:off x="2408699" y="1392428"/>
            <a:ext cx="4502785" cy="299720"/>
          </a:xfrm>
          <a:prstGeom prst="rect">
            <a:avLst/>
          </a:prstGeom>
        </p:spPr>
        <p:txBody>
          <a:bodyPr vert="horz" wrap="square" lIns="0" tIns="12700" rIns="0" bIns="0" rtlCol="0">
            <a:spAutoFit/>
          </a:bodyPr>
          <a:lstStyle/>
          <a:p>
            <a:pPr marL="12700">
              <a:lnSpc>
                <a:spcPct val="100000"/>
              </a:lnSpc>
              <a:spcBef>
                <a:spcPts val="100"/>
              </a:spcBef>
            </a:pPr>
            <a:r>
              <a:rPr sz="1800" b="1" spc="-160" dirty="0">
                <a:latin typeface="Verdana"/>
                <a:cs typeface="Verdana"/>
              </a:rPr>
              <a:t>recommenders</a:t>
            </a:r>
            <a:r>
              <a:rPr sz="1800" b="1" spc="-75" dirty="0">
                <a:latin typeface="Verdana"/>
                <a:cs typeface="Verdana"/>
              </a:rPr>
              <a:t> </a:t>
            </a:r>
            <a:r>
              <a:rPr sz="1800" spc="-400" dirty="0">
                <a:latin typeface="Verdana"/>
                <a:cs typeface="Verdana"/>
              </a:rPr>
              <a:t>=</a:t>
            </a:r>
            <a:r>
              <a:rPr sz="1800" spc="-95" dirty="0">
                <a:latin typeface="Verdana"/>
                <a:cs typeface="Verdana"/>
              </a:rPr>
              <a:t> </a:t>
            </a:r>
            <a:r>
              <a:rPr sz="1800" dirty="0">
                <a:latin typeface="Verdana"/>
                <a:cs typeface="Verdana"/>
              </a:rPr>
              <a:t>match</a:t>
            </a:r>
            <a:r>
              <a:rPr sz="1800" spc="-90" dirty="0">
                <a:latin typeface="Verdana"/>
                <a:cs typeface="Verdana"/>
              </a:rPr>
              <a:t> </a:t>
            </a:r>
            <a:r>
              <a:rPr sz="1800" b="1" spc="-235" dirty="0">
                <a:latin typeface="Verdana"/>
                <a:cs typeface="Verdana"/>
              </a:rPr>
              <a:t>users</a:t>
            </a:r>
            <a:r>
              <a:rPr sz="1800" b="1" spc="-80" dirty="0">
                <a:latin typeface="Verdana"/>
                <a:cs typeface="Verdana"/>
              </a:rPr>
              <a:t> </a:t>
            </a:r>
            <a:r>
              <a:rPr sz="1800" spc="-75" dirty="0">
                <a:latin typeface="Verdana"/>
                <a:cs typeface="Verdana"/>
              </a:rPr>
              <a:t>with</a:t>
            </a:r>
            <a:r>
              <a:rPr sz="1800" spc="-90" dirty="0">
                <a:latin typeface="Verdana"/>
                <a:cs typeface="Verdana"/>
              </a:rPr>
              <a:t> </a:t>
            </a:r>
            <a:r>
              <a:rPr sz="1800" b="1" spc="-155" dirty="0">
                <a:latin typeface="Verdana"/>
                <a:cs typeface="Verdana"/>
              </a:rPr>
              <a:t>items</a:t>
            </a:r>
            <a:endParaRPr sz="1800">
              <a:latin typeface="Verdana"/>
              <a:cs typeface="Verdana"/>
            </a:endParaRPr>
          </a:p>
        </p:txBody>
      </p:sp>
      <p:pic>
        <p:nvPicPr>
          <p:cNvPr id="6" name="object 6"/>
          <p:cNvPicPr/>
          <p:nvPr/>
        </p:nvPicPr>
        <p:blipFill>
          <a:blip r:embed="rId4" cstate="print"/>
          <a:stretch>
            <a:fillRect/>
          </a:stretch>
        </p:blipFill>
        <p:spPr>
          <a:xfrm>
            <a:off x="1880616" y="2599944"/>
            <a:ext cx="917447" cy="917447"/>
          </a:xfrm>
          <a:prstGeom prst="rect">
            <a:avLst/>
          </a:prstGeom>
        </p:spPr>
      </p:pic>
      <p:sp>
        <p:nvSpPr>
          <p:cNvPr id="7" name="object 7"/>
          <p:cNvSpPr txBox="1"/>
          <p:nvPr/>
        </p:nvSpPr>
        <p:spPr>
          <a:xfrm>
            <a:off x="1726105" y="3913123"/>
            <a:ext cx="1224915" cy="299720"/>
          </a:xfrm>
          <a:prstGeom prst="rect">
            <a:avLst/>
          </a:prstGeom>
        </p:spPr>
        <p:txBody>
          <a:bodyPr vert="horz" wrap="square" lIns="0" tIns="12700" rIns="0" bIns="0" rtlCol="0">
            <a:spAutoFit/>
          </a:bodyPr>
          <a:lstStyle/>
          <a:p>
            <a:pPr marL="12700">
              <a:lnSpc>
                <a:spcPct val="100000"/>
              </a:lnSpc>
              <a:spcBef>
                <a:spcPts val="100"/>
              </a:spcBef>
            </a:pPr>
            <a:r>
              <a:rPr sz="1800" b="1" spc="-175" dirty="0">
                <a:solidFill>
                  <a:srgbClr val="FF0000"/>
                </a:solidFill>
                <a:latin typeface="Verdana"/>
                <a:cs typeface="Verdana"/>
              </a:rPr>
              <a:t>consumers</a:t>
            </a:r>
            <a:endParaRPr sz="1800">
              <a:latin typeface="Verdana"/>
              <a:cs typeface="Verdana"/>
            </a:endParaRPr>
          </a:p>
        </p:txBody>
      </p:sp>
      <p:sp>
        <p:nvSpPr>
          <p:cNvPr id="8" name="object 8"/>
          <p:cNvSpPr txBox="1"/>
          <p:nvPr/>
        </p:nvSpPr>
        <p:spPr>
          <a:xfrm>
            <a:off x="6466451" y="2110740"/>
            <a:ext cx="47244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items</a:t>
            </a:r>
            <a:endParaRPr sz="1400">
              <a:latin typeface="Verdana"/>
              <a:cs typeface="Verdana"/>
            </a:endParaRPr>
          </a:p>
        </p:txBody>
      </p:sp>
      <p:sp>
        <p:nvSpPr>
          <p:cNvPr id="9" name="object 9"/>
          <p:cNvSpPr txBox="1"/>
          <p:nvPr/>
        </p:nvSpPr>
        <p:spPr>
          <a:xfrm>
            <a:off x="6162582" y="3913123"/>
            <a:ext cx="1148080" cy="299720"/>
          </a:xfrm>
          <a:prstGeom prst="rect">
            <a:avLst/>
          </a:prstGeom>
        </p:spPr>
        <p:txBody>
          <a:bodyPr vert="horz" wrap="square" lIns="0" tIns="12700" rIns="0" bIns="0" rtlCol="0">
            <a:spAutoFit/>
          </a:bodyPr>
          <a:lstStyle/>
          <a:p>
            <a:pPr marL="12700">
              <a:lnSpc>
                <a:spcPct val="100000"/>
              </a:lnSpc>
              <a:spcBef>
                <a:spcPts val="100"/>
              </a:spcBef>
            </a:pPr>
            <a:r>
              <a:rPr sz="1800" b="1" spc="-150" dirty="0">
                <a:solidFill>
                  <a:srgbClr val="0070C0"/>
                </a:solidFill>
                <a:latin typeface="Verdana"/>
                <a:cs typeface="Verdana"/>
              </a:rPr>
              <a:t>producers</a:t>
            </a:r>
            <a:endParaRPr sz="1800">
              <a:latin typeface="Verdana"/>
              <a:cs typeface="Verdana"/>
            </a:endParaRPr>
          </a:p>
        </p:txBody>
      </p:sp>
      <p:sp>
        <p:nvSpPr>
          <p:cNvPr id="10" name="object 10"/>
          <p:cNvSpPr txBox="1"/>
          <p:nvPr/>
        </p:nvSpPr>
        <p:spPr>
          <a:xfrm>
            <a:off x="3684587" y="3919220"/>
            <a:ext cx="1774825" cy="299720"/>
          </a:xfrm>
          <a:prstGeom prst="rect">
            <a:avLst/>
          </a:prstGeom>
        </p:spPr>
        <p:txBody>
          <a:bodyPr vert="horz" wrap="square" lIns="0" tIns="12700" rIns="0" bIns="0" rtlCol="0">
            <a:spAutoFit/>
          </a:bodyPr>
          <a:lstStyle/>
          <a:p>
            <a:pPr marL="12700">
              <a:lnSpc>
                <a:spcPct val="100000"/>
              </a:lnSpc>
              <a:spcBef>
                <a:spcPts val="100"/>
              </a:spcBef>
            </a:pPr>
            <a:r>
              <a:rPr sz="1800" b="1" spc="-210" dirty="0">
                <a:solidFill>
                  <a:srgbClr val="404040"/>
                </a:solidFill>
                <a:latin typeface="Verdana"/>
                <a:cs typeface="Verdana"/>
              </a:rPr>
              <a:t>system</a:t>
            </a:r>
            <a:r>
              <a:rPr sz="1800" b="1" spc="-110" dirty="0">
                <a:solidFill>
                  <a:srgbClr val="404040"/>
                </a:solidFill>
                <a:latin typeface="Verdana"/>
                <a:cs typeface="Verdana"/>
              </a:rPr>
              <a:t> </a:t>
            </a:r>
            <a:r>
              <a:rPr sz="1800" b="1" spc="-155" dirty="0">
                <a:solidFill>
                  <a:srgbClr val="404040"/>
                </a:solidFill>
                <a:latin typeface="Verdana"/>
                <a:cs typeface="Verdana"/>
              </a:rPr>
              <a:t>provider</a:t>
            </a:r>
            <a:endParaRPr sz="1800">
              <a:latin typeface="Verdana"/>
              <a:cs typeface="Verdana"/>
            </a:endParaRPr>
          </a:p>
        </p:txBody>
      </p:sp>
      <p:sp>
        <p:nvSpPr>
          <p:cNvPr id="11" name="object 11"/>
          <p:cNvSpPr txBox="1"/>
          <p:nvPr/>
        </p:nvSpPr>
        <p:spPr>
          <a:xfrm>
            <a:off x="1558371" y="4797044"/>
            <a:ext cx="5897880" cy="568325"/>
          </a:xfrm>
          <a:prstGeom prst="rect">
            <a:avLst/>
          </a:prstGeom>
        </p:spPr>
        <p:txBody>
          <a:bodyPr vert="horz" wrap="square" lIns="0" tIns="26670" rIns="0" bIns="0" rtlCol="0">
            <a:spAutoFit/>
          </a:bodyPr>
          <a:lstStyle/>
          <a:p>
            <a:pPr marL="12700" marR="5080">
              <a:lnSpc>
                <a:spcPts val="2110"/>
              </a:lnSpc>
              <a:spcBef>
                <a:spcPts val="210"/>
              </a:spcBef>
            </a:pPr>
            <a:r>
              <a:rPr sz="1800" spc="150" dirty="0">
                <a:latin typeface="Verdana"/>
                <a:cs typeface="Verdana"/>
              </a:rPr>
              <a:t>a</a:t>
            </a:r>
            <a:r>
              <a:rPr sz="1800" spc="-114" dirty="0">
                <a:latin typeface="Verdana"/>
                <a:cs typeface="Verdana"/>
              </a:rPr>
              <a:t> </a:t>
            </a:r>
            <a:r>
              <a:rPr sz="1800" spc="-130" dirty="0">
                <a:latin typeface="Verdana"/>
                <a:cs typeface="Verdana"/>
              </a:rPr>
              <a:t>multi-</a:t>
            </a:r>
            <a:r>
              <a:rPr sz="1800" spc="-20" dirty="0">
                <a:latin typeface="Verdana"/>
                <a:cs typeface="Verdana"/>
              </a:rPr>
              <a:t>sided</a:t>
            </a:r>
            <a:r>
              <a:rPr sz="1800" spc="-105" dirty="0">
                <a:latin typeface="Verdana"/>
                <a:cs typeface="Verdana"/>
              </a:rPr>
              <a:t> </a:t>
            </a:r>
            <a:r>
              <a:rPr sz="1800" spc="-60" dirty="0">
                <a:latin typeface="Verdana"/>
                <a:cs typeface="Verdana"/>
              </a:rPr>
              <a:t>market</a:t>
            </a:r>
            <a:r>
              <a:rPr sz="1800" spc="-105" dirty="0">
                <a:latin typeface="Verdana"/>
                <a:cs typeface="Verdana"/>
              </a:rPr>
              <a:t> </a:t>
            </a:r>
            <a:r>
              <a:rPr sz="1800" spc="-70" dirty="0">
                <a:latin typeface="Verdana"/>
                <a:cs typeface="Verdana"/>
              </a:rPr>
              <a:t>with</a:t>
            </a:r>
            <a:r>
              <a:rPr sz="1800" spc="-110" dirty="0">
                <a:latin typeface="Verdana"/>
                <a:cs typeface="Verdana"/>
              </a:rPr>
              <a:t> </a:t>
            </a:r>
            <a:r>
              <a:rPr sz="1800" spc="-80" dirty="0">
                <a:latin typeface="Verdana"/>
                <a:cs typeface="Verdana"/>
              </a:rPr>
              <a:t>possibly</a:t>
            </a:r>
            <a:r>
              <a:rPr sz="1800" spc="-110" dirty="0">
                <a:latin typeface="Verdana"/>
                <a:cs typeface="Verdana"/>
              </a:rPr>
              <a:t> </a:t>
            </a:r>
            <a:r>
              <a:rPr sz="1800" spc="-10" dirty="0">
                <a:latin typeface="Verdana"/>
                <a:cs typeface="Verdana"/>
              </a:rPr>
              <a:t>conflicting</a:t>
            </a:r>
            <a:r>
              <a:rPr sz="1800" spc="-105" dirty="0">
                <a:latin typeface="Verdana"/>
                <a:cs typeface="Verdana"/>
              </a:rPr>
              <a:t> </a:t>
            </a:r>
            <a:r>
              <a:rPr sz="1800" spc="-85" dirty="0">
                <a:latin typeface="Verdana"/>
                <a:cs typeface="Verdana"/>
              </a:rPr>
              <a:t>interests </a:t>
            </a:r>
            <a:r>
              <a:rPr sz="1800" spc="65" dirty="0">
                <a:latin typeface="Verdana"/>
                <a:cs typeface="Verdana"/>
              </a:rPr>
              <a:t>and</a:t>
            </a:r>
            <a:r>
              <a:rPr sz="1800" spc="-105" dirty="0">
                <a:latin typeface="Verdana"/>
                <a:cs typeface="Verdana"/>
              </a:rPr>
              <a:t> </a:t>
            </a:r>
            <a:r>
              <a:rPr sz="1800" spc="-75" dirty="0">
                <a:latin typeface="Verdana"/>
                <a:cs typeface="Verdana"/>
              </a:rPr>
              <a:t>various</a:t>
            </a:r>
            <a:r>
              <a:rPr sz="1800" spc="-105" dirty="0">
                <a:latin typeface="Verdana"/>
                <a:cs typeface="Verdana"/>
              </a:rPr>
              <a:t> </a:t>
            </a:r>
            <a:r>
              <a:rPr sz="1800" b="1" spc="-210" dirty="0">
                <a:latin typeface="Verdana"/>
                <a:cs typeface="Verdana"/>
              </a:rPr>
              <a:t>fairness</a:t>
            </a:r>
            <a:r>
              <a:rPr sz="1800" b="1" spc="-90" dirty="0">
                <a:latin typeface="Verdana"/>
                <a:cs typeface="Verdana"/>
              </a:rPr>
              <a:t> </a:t>
            </a:r>
            <a:r>
              <a:rPr sz="1800" b="1" spc="-10" dirty="0">
                <a:latin typeface="Verdana"/>
                <a:cs typeface="Verdana"/>
              </a:rPr>
              <a:t>concerns</a:t>
            </a:r>
            <a:endParaRPr sz="1800">
              <a:latin typeface="Verdana"/>
              <a:cs typeface="Verdana"/>
            </a:endParaRPr>
          </a:p>
        </p:txBody>
      </p:sp>
      <p:sp>
        <p:nvSpPr>
          <p:cNvPr id="12" name="object 12"/>
          <p:cNvSpPr txBox="1"/>
          <p:nvPr/>
        </p:nvSpPr>
        <p:spPr>
          <a:xfrm>
            <a:off x="2116628" y="2110740"/>
            <a:ext cx="442595" cy="238760"/>
          </a:xfrm>
          <a:prstGeom prst="rect">
            <a:avLst/>
          </a:prstGeom>
        </p:spPr>
        <p:txBody>
          <a:bodyPr vert="horz" wrap="square" lIns="0" tIns="12700" rIns="0" bIns="0" rtlCol="0">
            <a:spAutoFit/>
          </a:bodyPr>
          <a:lstStyle/>
          <a:p>
            <a:pPr marL="12700">
              <a:lnSpc>
                <a:spcPct val="100000"/>
              </a:lnSpc>
              <a:spcBef>
                <a:spcPts val="100"/>
              </a:spcBef>
            </a:pPr>
            <a:r>
              <a:rPr sz="1400" i="1" spc="-95" dirty="0">
                <a:latin typeface="Verdana"/>
                <a:cs typeface="Verdana"/>
              </a:rPr>
              <a:t>users</a:t>
            </a:r>
            <a:endParaRPr sz="1400">
              <a:latin typeface="Verdana"/>
              <a:cs typeface="Verdana"/>
            </a:endParaRPr>
          </a:p>
        </p:txBody>
      </p:sp>
      <p:sp>
        <p:nvSpPr>
          <p:cNvPr id="13" name="object 13"/>
          <p:cNvSpPr/>
          <p:nvPr/>
        </p:nvSpPr>
        <p:spPr>
          <a:xfrm>
            <a:off x="3001135" y="2902858"/>
            <a:ext cx="587375" cy="337820"/>
          </a:xfrm>
          <a:custGeom>
            <a:avLst/>
            <a:gdLst/>
            <a:ahLst/>
            <a:cxnLst/>
            <a:rect l="l" t="t" r="r" b="b"/>
            <a:pathLst>
              <a:path w="587375" h="337819">
                <a:moveTo>
                  <a:pt x="418194" y="0"/>
                </a:moveTo>
                <a:lnTo>
                  <a:pt x="418194" y="84410"/>
                </a:lnTo>
                <a:lnTo>
                  <a:pt x="0" y="84410"/>
                </a:lnTo>
                <a:lnTo>
                  <a:pt x="0" y="253234"/>
                </a:lnTo>
                <a:lnTo>
                  <a:pt x="418194" y="253234"/>
                </a:lnTo>
                <a:lnTo>
                  <a:pt x="418194" y="337644"/>
                </a:lnTo>
                <a:lnTo>
                  <a:pt x="587016" y="168822"/>
                </a:lnTo>
                <a:lnTo>
                  <a:pt x="418194" y="0"/>
                </a:lnTo>
                <a:close/>
              </a:path>
            </a:pathLst>
          </a:custGeom>
          <a:solidFill>
            <a:srgbClr val="767171"/>
          </a:solidFill>
        </p:spPr>
        <p:txBody>
          <a:bodyPr wrap="square" lIns="0" tIns="0" rIns="0" bIns="0" rtlCol="0"/>
          <a:lstStyle/>
          <a:p>
            <a:endParaRPr/>
          </a:p>
        </p:txBody>
      </p:sp>
      <p:sp>
        <p:nvSpPr>
          <p:cNvPr id="14" name="object 14"/>
          <p:cNvSpPr/>
          <p:nvPr/>
        </p:nvSpPr>
        <p:spPr>
          <a:xfrm>
            <a:off x="5551025" y="2898289"/>
            <a:ext cx="587375" cy="337820"/>
          </a:xfrm>
          <a:custGeom>
            <a:avLst/>
            <a:gdLst/>
            <a:ahLst/>
            <a:cxnLst/>
            <a:rect l="l" t="t" r="r" b="b"/>
            <a:pathLst>
              <a:path w="587375" h="337819">
                <a:moveTo>
                  <a:pt x="168822" y="0"/>
                </a:moveTo>
                <a:lnTo>
                  <a:pt x="0" y="168822"/>
                </a:lnTo>
                <a:lnTo>
                  <a:pt x="168822" y="337644"/>
                </a:lnTo>
                <a:lnTo>
                  <a:pt x="168822" y="253234"/>
                </a:lnTo>
                <a:lnTo>
                  <a:pt x="587015" y="253234"/>
                </a:lnTo>
                <a:lnTo>
                  <a:pt x="587015" y="84411"/>
                </a:lnTo>
                <a:lnTo>
                  <a:pt x="168822" y="84411"/>
                </a:lnTo>
                <a:lnTo>
                  <a:pt x="168822" y="0"/>
                </a:lnTo>
                <a:close/>
              </a:path>
            </a:pathLst>
          </a:custGeom>
          <a:solidFill>
            <a:srgbClr val="767171"/>
          </a:solidFill>
        </p:spPr>
        <p:txBody>
          <a:bodyPr wrap="square" lIns="0" tIns="0" rIns="0" bIns="0" rtlCol="0"/>
          <a:lstStyle/>
          <a:p>
            <a:endParaRPr/>
          </a:p>
        </p:txBody>
      </p:sp>
      <p:sp>
        <p:nvSpPr>
          <p:cNvPr id="15" name="object 15"/>
          <p:cNvSpPr txBox="1"/>
          <p:nvPr/>
        </p:nvSpPr>
        <p:spPr>
          <a:xfrm>
            <a:off x="4053599" y="2110740"/>
            <a:ext cx="127762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Verdana"/>
                <a:cs typeface="Verdana"/>
              </a:rPr>
              <a:t>recommender</a:t>
            </a:r>
            <a:endParaRPr sz="1400">
              <a:latin typeface="Verdana"/>
              <a:cs typeface="Verdana"/>
            </a:endParaRPr>
          </a:p>
        </p:txBody>
      </p:sp>
      <p:sp>
        <p:nvSpPr>
          <p:cNvPr id="16" name="object 16"/>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37</a:t>
            </a:r>
            <a:endParaRPr sz="900">
              <a:latin typeface="Arial MT"/>
              <a:cs typeface="Arial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spc="-145" dirty="0"/>
              <a:t>in</a:t>
            </a:r>
            <a:r>
              <a:rPr spc="-190" dirty="0"/>
              <a:t> </a:t>
            </a:r>
            <a:r>
              <a:rPr spc="-10" dirty="0"/>
              <a:t>recommendations</a:t>
            </a:r>
          </a:p>
        </p:txBody>
      </p:sp>
      <p:sp>
        <p:nvSpPr>
          <p:cNvPr id="3" name="object 3"/>
          <p:cNvSpPr txBox="1"/>
          <p:nvPr/>
        </p:nvSpPr>
        <p:spPr>
          <a:xfrm>
            <a:off x="707390" y="1543303"/>
            <a:ext cx="7527925" cy="2896870"/>
          </a:xfrm>
          <a:prstGeom prst="rect">
            <a:avLst/>
          </a:prstGeom>
        </p:spPr>
        <p:txBody>
          <a:bodyPr vert="horz" wrap="square" lIns="0" tIns="12700" rIns="0" bIns="0" rtlCol="0">
            <a:spAutoFit/>
          </a:bodyPr>
          <a:lstStyle/>
          <a:p>
            <a:pPr marL="12700">
              <a:lnSpc>
                <a:spcPct val="100000"/>
              </a:lnSpc>
              <a:spcBef>
                <a:spcPts val="100"/>
              </a:spcBef>
            </a:pPr>
            <a:r>
              <a:rPr sz="1500" dirty="0">
                <a:latin typeface="Verdana"/>
                <a:cs typeface="Verdana"/>
              </a:rPr>
              <a:t>to</a:t>
            </a:r>
            <a:r>
              <a:rPr sz="1500" spc="-95" dirty="0">
                <a:latin typeface="Verdana"/>
                <a:cs typeface="Verdana"/>
              </a:rPr>
              <a:t> </a:t>
            </a:r>
            <a:r>
              <a:rPr sz="1500" dirty="0">
                <a:latin typeface="Verdana"/>
                <a:cs typeface="Verdana"/>
              </a:rPr>
              <a:t>make</a:t>
            </a:r>
            <a:r>
              <a:rPr sz="1500" spc="-100" dirty="0">
                <a:latin typeface="Verdana"/>
                <a:cs typeface="Verdana"/>
              </a:rPr>
              <a:t> it </a:t>
            </a:r>
            <a:r>
              <a:rPr sz="1500" spc="-120" dirty="0">
                <a:latin typeface="Verdana"/>
                <a:cs typeface="Verdana"/>
              </a:rPr>
              <a:t>less</a:t>
            </a:r>
            <a:r>
              <a:rPr sz="1500" spc="-90" dirty="0">
                <a:latin typeface="Verdana"/>
                <a:cs typeface="Verdana"/>
              </a:rPr>
              <a:t> </a:t>
            </a:r>
            <a:r>
              <a:rPr sz="1500" spc="-10" dirty="0">
                <a:latin typeface="Verdana"/>
                <a:cs typeface="Verdana"/>
              </a:rPr>
              <a:t>abstract</a:t>
            </a:r>
            <a:r>
              <a:rPr sz="1500" spc="-100" dirty="0">
                <a:latin typeface="Verdana"/>
                <a:cs typeface="Verdana"/>
              </a:rPr>
              <a:t> </a:t>
            </a:r>
            <a:r>
              <a:rPr sz="1500" spc="50" dirty="0">
                <a:latin typeface="Verdana"/>
                <a:cs typeface="Verdana"/>
              </a:rPr>
              <a:t>and</a:t>
            </a:r>
            <a:r>
              <a:rPr sz="1500" spc="-105" dirty="0">
                <a:latin typeface="Verdana"/>
                <a:cs typeface="Verdana"/>
              </a:rPr>
              <a:t> </a:t>
            </a:r>
            <a:r>
              <a:rPr sz="1500" dirty="0">
                <a:latin typeface="Verdana"/>
                <a:cs typeface="Verdana"/>
              </a:rPr>
              <a:t>cyclic,</a:t>
            </a:r>
            <a:r>
              <a:rPr sz="1500" spc="-105" dirty="0">
                <a:latin typeface="Verdana"/>
                <a:cs typeface="Verdana"/>
              </a:rPr>
              <a:t> </a:t>
            </a:r>
            <a:r>
              <a:rPr sz="1500" spc="-45" dirty="0">
                <a:latin typeface="Verdana"/>
                <a:cs typeface="Verdana"/>
              </a:rPr>
              <a:t>answer</a:t>
            </a:r>
            <a:r>
              <a:rPr sz="1500" spc="-100" dirty="0">
                <a:latin typeface="Verdana"/>
                <a:cs typeface="Verdana"/>
              </a:rPr>
              <a:t> </a:t>
            </a:r>
            <a:r>
              <a:rPr sz="1500" spc="-35" dirty="0">
                <a:latin typeface="Verdana"/>
                <a:cs typeface="Verdana"/>
              </a:rPr>
              <a:t>three</a:t>
            </a:r>
            <a:r>
              <a:rPr sz="1500" spc="-100" dirty="0">
                <a:latin typeface="Verdana"/>
                <a:cs typeface="Verdana"/>
              </a:rPr>
              <a:t> </a:t>
            </a:r>
            <a:r>
              <a:rPr sz="1500" spc="-10" dirty="0">
                <a:latin typeface="Verdana"/>
                <a:cs typeface="Verdana"/>
              </a:rPr>
              <a:t>questions:</a:t>
            </a:r>
            <a:endParaRPr sz="1500">
              <a:latin typeface="Verdana"/>
              <a:cs typeface="Verdana"/>
            </a:endParaRPr>
          </a:p>
          <a:p>
            <a:pPr>
              <a:lnSpc>
                <a:spcPct val="100000"/>
              </a:lnSpc>
              <a:spcBef>
                <a:spcPts val="975"/>
              </a:spcBef>
            </a:pPr>
            <a:endParaRPr sz="1500">
              <a:latin typeface="Verdana"/>
              <a:cs typeface="Verdana"/>
            </a:endParaRPr>
          </a:p>
          <a:p>
            <a:pPr marL="184785" indent="-172085">
              <a:lnSpc>
                <a:spcPct val="100000"/>
              </a:lnSpc>
              <a:buFont typeface="Arial MT"/>
              <a:buChar char="•"/>
              <a:tabLst>
                <a:tab pos="184785" algn="l"/>
              </a:tabLst>
            </a:pPr>
            <a:r>
              <a:rPr sz="1700" spc="-80" dirty="0">
                <a:latin typeface="Verdana"/>
                <a:cs typeface="Verdana"/>
              </a:rPr>
              <a:t>fair</a:t>
            </a:r>
            <a:r>
              <a:rPr sz="1700" spc="-85" dirty="0">
                <a:latin typeface="Verdana"/>
                <a:cs typeface="Verdana"/>
              </a:rPr>
              <a:t> </a:t>
            </a:r>
            <a:r>
              <a:rPr sz="1700" b="1" spc="-220" dirty="0">
                <a:latin typeface="Verdana"/>
                <a:cs typeface="Verdana"/>
              </a:rPr>
              <a:t>for</a:t>
            </a:r>
            <a:r>
              <a:rPr sz="1700" b="1" spc="-70" dirty="0">
                <a:latin typeface="Verdana"/>
                <a:cs typeface="Verdana"/>
              </a:rPr>
              <a:t> </a:t>
            </a:r>
            <a:r>
              <a:rPr sz="1700" b="1" spc="-185" dirty="0">
                <a:latin typeface="Verdana"/>
                <a:cs typeface="Verdana"/>
              </a:rPr>
              <a:t>whom?</a:t>
            </a:r>
            <a:r>
              <a:rPr sz="1700" b="1" spc="-65" dirty="0">
                <a:latin typeface="Verdana"/>
                <a:cs typeface="Verdana"/>
              </a:rPr>
              <a:t> </a:t>
            </a:r>
            <a:r>
              <a:rPr sz="1700" spc="-30" dirty="0">
                <a:latin typeface="Verdana"/>
                <a:cs typeface="Verdana"/>
              </a:rPr>
              <a:t>(which</a:t>
            </a:r>
            <a:r>
              <a:rPr sz="1700" spc="-85" dirty="0">
                <a:latin typeface="Verdana"/>
                <a:cs typeface="Verdana"/>
              </a:rPr>
              <a:t> </a:t>
            </a:r>
            <a:r>
              <a:rPr sz="1700" dirty="0">
                <a:latin typeface="Verdana"/>
                <a:cs typeface="Verdana"/>
              </a:rPr>
              <a:t>are</a:t>
            </a:r>
            <a:r>
              <a:rPr sz="1700" spc="-85" dirty="0">
                <a:latin typeface="Verdana"/>
                <a:cs typeface="Verdana"/>
              </a:rPr>
              <a:t> </a:t>
            </a:r>
            <a:r>
              <a:rPr sz="1700" spc="-20" dirty="0">
                <a:latin typeface="Verdana"/>
                <a:cs typeface="Verdana"/>
              </a:rPr>
              <a:t>the</a:t>
            </a:r>
            <a:r>
              <a:rPr sz="1700" spc="-90" dirty="0">
                <a:latin typeface="Verdana"/>
                <a:cs typeface="Verdana"/>
              </a:rPr>
              <a:t> </a:t>
            </a:r>
            <a:r>
              <a:rPr sz="1700" i="1" dirty="0">
                <a:latin typeface="Verdana"/>
                <a:cs typeface="Verdana"/>
              </a:rPr>
              <a:t>protected</a:t>
            </a:r>
            <a:r>
              <a:rPr sz="1700" i="1" spc="-80" dirty="0">
                <a:latin typeface="Verdana"/>
                <a:cs typeface="Verdana"/>
              </a:rPr>
              <a:t> </a:t>
            </a:r>
            <a:r>
              <a:rPr sz="1700" i="1" spc="-10" dirty="0">
                <a:latin typeface="Verdana"/>
                <a:cs typeface="Verdana"/>
              </a:rPr>
              <a:t>groups</a:t>
            </a:r>
            <a:r>
              <a:rPr sz="1700" spc="-10" dirty="0">
                <a:latin typeface="Verdana"/>
                <a:cs typeface="Verdana"/>
              </a:rPr>
              <a:t>)</a:t>
            </a:r>
            <a:endParaRPr sz="1700">
              <a:latin typeface="Verdana"/>
              <a:cs typeface="Verdana"/>
            </a:endParaRPr>
          </a:p>
          <a:p>
            <a:pPr marL="525780" lvl="1" indent="-170180">
              <a:lnSpc>
                <a:spcPct val="100000"/>
              </a:lnSpc>
              <a:spcBef>
                <a:spcPts val="55"/>
              </a:spcBef>
              <a:buFont typeface="Arial MT"/>
              <a:buChar char="•"/>
              <a:tabLst>
                <a:tab pos="525780" algn="l"/>
              </a:tabLst>
            </a:pPr>
            <a:r>
              <a:rPr sz="1500" b="1" spc="-145" dirty="0">
                <a:solidFill>
                  <a:srgbClr val="FF0000"/>
                </a:solidFill>
                <a:latin typeface="Verdana"/>
                <a:cs typeface="Verdana"/>
              </a:rPr>
              <a:t>consumers</a:t>
            </a:r>
            <a:r>
              <a:rPr sz="1500" b="1" spc="-75" dirty="0">
                <a:solidFill>
                  <a:srgbClr val="FF0000"/>
                </a:solidFill>
                <a:latin typeface="Verdana"/>
                <a:cs typeface="Verdana"/>
              </a:rPr>
              <a:t> </a:t>
            </a:r>
            <a:r>
              <a:rPr sz="1500" dirty="0">
                <a:latin typeface="Verdana"/>
                <a:cs typeface="Verdana"/>
              </a:rPr>
              <a:t>(end</a:t>
            </a:r>
            <a:r>
              <a:rPr sz="1500" spc="-110" dirty="0">
                <a:latin typeface="Verdana"/>
                <a:cs typeface="Verdana"/>
              </a:rPr>
              <a:t> </a:t>
            </a:r>
            <a:r>
              <a:rPr sz="1500" spc="-125" dirty="0">
                <a:latin typeface="Verdana"/>
                <a:cs typeface="Verdana"/>
              </a:rPr>
              <a:t>users,</a:t>
            </a:r>
            <a:r>
              <a:rPr sz="1500" spc="-105" dirty="0">
                <a:latin typeface="Verdana"/>
                <a:cs typeface="Verdana"/>
              </a:rPr>
              <a:t> </a:t>
            </a:r>
            <a:r>
              <a:rPr sz="1500" spc="-10" dirty="0">
                <a:latin typeface="Verdana"/>
                <a:cs typeface="Verdana"/>
              </a:rPr>
              <a:t>buyers)</a:t>
            </a:r>
            <a:endParaRPr sz="1500">
              <a:latin typeface="Verdana"/>
              <a:cs typeface="Verdana"/>
            </a:endParaRPr>
          </a:p>
          <a:p>
            <a:pPr marL="525780" lvl="1" indent="-170180">
              <a:lnSpc>
                <a:spcPct val="100000"/>
              </a:lnSpc>
              <a:spcBef>
                <a:spcPts val="120"/>
              </a:spcBef>
              <a:buFont typeface="Arial MT"/>
              <a:buChar char="•"/>
              <a:tabLst>
                <a:tab pos="525780" algn="l"/>
              </a:tabLst>
            </a:pPr>
            <a:r>
              <a:rPr sz="1500" b="1" spc="-130" dirty="0">
                <a:solidFill>
                  <a:srgbClr val="0070C0"/>
                </a:solidFill>
                <a:latin typeface="Verdana"/>
                <a:cs typeface="Verdana"/>
              </a:rPr>
              <a:t>producers</a:t>
            </a:r>
            <a:r>
              <a:rPr sz="1500" b="1" spc="-60" dirty="0">
                <a:solidFill>
                  <a:srgbClr val="0070C0"/>
                </a:solidFill>
                <a:latin typeface="Verdana"/>
                <a:cs typeface="Verdana"/>
              </a:rPr>
              <a:t> </a:t>
            </a:r>
            <a:r>
              <a:rPr sz="1500" spc="-65" dirty="0">
                <a:latin typeface="Verdana"/>
                <a:cs typeface="Verdana"/>
              </a:rPr>
              <a:t>(item providers,</a:t>
            </a:r>
            <a:r>
              <a:rPr sz="1500" spc="-75" dirty="0">
                <a:latin typeface="Verdana"/>
                <a:cs typeface="Verdana"/>
              </a:rPr>
              <a:t> </a:t>
            </a:r>
            <a:r>
              <a:rPr sz="1500" spc="-50" dirty="0">
                <a:latin typeface="Verdana"/>
                <a:cs typeface="Verdana"/>
              </a:rPr>
              <a:t>creators,</a:t>
            </a:r>
            <a:r>
              <a:rPr sz="1500" spc="-80" dirty="0">
                <a:latin typeface="Verdana"/>
                <a:cs typeface="Verdana"/>
              </a:rPr>
              <a:t> </a:t>
            </a:r>
            <a:r>
              <a:rPr sz="1500" spc="-10" dirty="0">
                <a:latin typeface="Verdana"/>
                <a:cs typeface="Verdana"/>
              </a:rPr>
              <a:t>sellers)</a:t>
            </a:r>
            <a:endParaRPr sz="1500">
              <a:latin typeface="Verdana"/>
              <a:cs typeface="Verdana"/>
            </a:endParaRPr>
          </a:p>
          <a:p>
            <a:pPr lvl="1">
              <a:lnSpc>
                <a:spcPct val="100000"/>
              </a:lnSpc>
              <a:spcBef>
                <a:spcPts val="980"/>
              </a:spcBef>
              <a:buFont typeface="Arial MT"/>
              <a:buChar char="•"/>
            </a:pPr>
            <a:endParaRPr sz="1500">
              <a:latin typeface="Verdana"/>
              <a:cs typeface="Verdana"/>
            </a:endParaRPr>
          </a:p>
          <a:p>
            <a:pPr marL="184785" indent="-172085">
              <a:lnSpc>
                <a:spcPct val="100000"/>
              </a:lnSpc>
              <a:buFont typeface="Arial MT"/>
              <a:buChar char="•"/>
              <a:tabLst>
                <a:tab pos="184785" algn="l"/>
              </a:tabLst>
            </a:pPr>
            <a:r>
              <a:rPr sz="1700" spc="-80" dirty="0">
                <a:latin typeface="Verdana"/>
                <a:cs typeface="Verdana"/>
              </a:rPr>
              <a:t>distribution</a:t>
            </a:r>
            <a:r>
              <a:rPr sz="1700" spc="-90" dirty="0">
                <a:latin typeface="Verdana"/>
                <a:cs typeface="Verdana"/>
              </a:rPr>
              <a:t> </a:t>
            </a:r>
            <a:r>
              <a:rPr sz="1700" b="1" spc="-170" dirty="0">
                <a:latin typeface="Verdana"/>
                <a:cs typeface="Verdana"/>
              </a:rPr>
              <a:t>of</a:t>
            </a:r>
            <a:r>
              <a:rPr sz="1700" b="1" spc="-70" dirty="0">
                <a:latin typeface="Verdana"/>
                <a:cs typeface="Verdana"/>
              </a:rPr>
              <a:t> </a:t>
            </a:r>
            <a:r>
              <a:rPr sz="1700" b="1" spc="-204" dirty="0">
                <a:latin typeface="Verdana"/>
                <a:cs typeface="Verdana"/>
              </a:rPr>
              <a:t>what</a:t>
            </a:r>
            <a:r>
              <a:rPr sz="1700" b="1" spc="-70" dirty="0">
                <a:latin typeface="Verdana"/>
                <a:cs typeface="Verdana"/>
              </a:rPr>
              <a:t> </a:t>
            </a:r>
            <a:r>
              <a:rPr sz="1700" spc="-10" dirty="0">
                <a:latin typeface="Verdana"/>
                <a:cs typeface="Verdana"/>
              </a:rPr>
              <a:t>resource?</a:t>
            </a:r>
            <a:endParaRPr sz="1700">
              <a:latin typeface="Verdana"/>
              <a:cs typeface="Verdana"/>
            </a:endParaRPr>
          </a:p>
          <a:p>
            <a:pPr marL="525780" lvl="1" indent="-170180">
              <a:lnSpc>
                <a:spcPct val="100000"/>
              </a:lnSpc>
              <a:spcBef>
                <a:spcPts val="55"/>
              </a:spcBef>
              <a:buFont typeface="Arial MT"/>
              <a:buChar char="•"/>
              <a:tabLst>
                <a:tab pos="525780" algn="l"/>
              </a:tabLst>
            </a:pPr>
            <a:r>
              <a:rPr sz="1500" b="1" spc="-50" dirty="0">
                <a:solidFill>
                  <a:srgbClr val="70AD47"/>
                </a:solidFill>
                <a:latin typeface="Verdana"/>
                <a:cs typeface="Verdana"/>
              </a:rPr>
              <a:t>accuracy </a:t>
            </a:r>
            <a:r>
              <a:rPr sz="1500" spc="-45" dirty="0">
                <a:latin typeface="Verdana"/>
                <a:cs typeface="Verdana"/>
              </a:rPr>
              <a:t>(effectiveness,</a:t>
            </a:r>
            <a:r>
              <a:rPr sz="1500" spc="-65" dirty="0">
                <a:latin typeface="Verdana"/>
                <a:cs typeface="Verdana"/>
              </a:rPr>
              <a:t> </a:t>
            </a:r>
            <a:r>
              <a:rPr sz="1500" spc="-105" dirty="0">
                <a:latin typeface="Verdana"/>
                <a:cs typeface="Verdana"/>
              </a:rPr>
              <a:t>utility,</a:t>
            </a:r>
            <a:r>
              <a:rPr sz="1500" spc="-65" dirty="0">
                <a:latin typeface="Verdana"/>
                <a:cs typeface="Verdana"/>
              </a:rPr>
              <a:t> </a:t>
            </a:r>
            <a:r>
              <a:rPr sz="1500" spc="-50" dirty="0">
                <a:latin typeface="Verdana"/>
                <a:cs typeface="Verdana"/>
              </a:rPr>
              <a:t>satisfaction,</a:t>
            </a:r>
            <a:r>
              <a:rPr sz="1500" spc="-65" dirty="0">
                <a:latin typeface="Verdana"/>
                <a:cs typeface="Verdana"/>
              </a:rPr>
              <a:t> </a:t>
            </a:r>
            <a:r>
              <a:rPr sz="1500" spc="-40" dirty="0">
                <a:latin typeface="Verdana"/>
                <a:cs typeface="Verdana"/>
              </a:rPr>
              <a:t>quality</a:t>
            </a:r>
            <a:r>
              <a:rPr sz="1500" spc="-70" dirty="0">
                <a:latin typeface="Verdana"/>
                <a:cs typeface="Verdana"/>
              </a:rPr>
              <a:t> </a:t>
            </a:r>
            <a:r>
              <a:rPr sz="1500" dirty="0">
                <a:latin typeface="Verdana"/>
                <a:cs typeface="Verdana"/>
              </a:rPr>
              <a:t>of</a:t>
            </a:r>
            <a:r>
              <a:rPr sz="1500" spc="-60" dirty="0">
                <a:latin typeface="Verdana"/>
                <a:cs typeface="Verdana"/>
              </a:rPr>
              <a:t> </a:t>
            </a:r>
            <a:r>
              <a:rPr sz="1500" spc="-55" dirty="0">
                <a:latin typeface="Verdana"/>
                <a:cs typeface="Verdana"/>
              </a:rPr>
              <a:t>service,</a:t>
            </a:r>
            <a:r>
              <a:rPr sz="1500" spc="-65" dirty="0">
                <a:latin typeface="Verdana"/>
                <a:cs typeface="Verdana"/>
              </a:rPr>
              <a:t> </a:t>
            </a:r>
            <a:r>
              <a:rPr sz="1500" spc="-10" dirty="0">
                <a:latin typeface="Verdana"/>
                <a:cs typeface="Verdana"/>
              </a:rPr>
              <a:t>etc.)</a:t>
            </a:r>
            <a:endParaRPr sz="1500">
              <a:latin typeface="Verdana"/>
              <a:cs typeface="Verdana"/>
            </a:endParaRPr>
          </a:p>
          <a:p>
            <a:pPr marL="868680" lvl="2" indent="-170180">
              <a:lnSpc>
                <a:spcPct val="100000"/>
              </a:lnSpc>
              <a:buFont typeface="Arial MT"/>
              <a:buChar char="•"/>
              <a:tabLst>
                <a:tab pos="868680" algn="l"/>
              </a:tabLst>
            </a:pPr>
            <a:r>
              <a:rPr sz="1500" spc="-60" dirty="0">
                <a:latin typeface="Verdana"/>
                <a:cs typeface="Verdana"/>
              </a:rPr>
              <a:t>e.g.,</a:t>
            </a:r>
            <a:r>
              <a:rPr sz="1500" spc="-114" dirty="0">
                <a:latin typeface="Verdana"/>
                <a:cs typeface="Verdana"/>
              </a:rPr>
              <a:t> </a:t>
            </a:r>
            <a:r>
              <a:rPr sz="1500" spc="-80" dirty="0">
                <a:latin typeface="Verdana"/>
                <a:cs typeface="Verdana"/>
              </a:rPr>
              <a:t>items</a:t>
            </a:r>
            <a:r>
              <a:rPr sz="1500" spc="-105" dirty="0">
                <a:latin typeface="Verdana"/>
                <a:cs typeface="Verdana"/>
              </a:rPr>
              <a:t> </a:t>
            </a:r>
            <a:r>
              <a:rPr sz="1500" dirty="0">
                <a:latin typeface="Verdana"/>
                <a:cs typeface="Verdana"/>
              </a:rPr>
              <a:t>are</a:t>
            </a:r>
            <a:r>
              <a:rPr sz="1500" spc="-110" dirty="0">
                <a:latin typeface="Verdana"/>
                <a:cs typeface="Verdana"/>
              </a:rPr>
              <a:t> </a:t>
            </a:r>
            <a:r>
              <a:rPr sz="1500" spc="70" dirty="0">
                <a:latin typeface="Verdana"/>
                <a:cs typeface="Verdana"/>
              </a:rPr>
              <a:t>good</a:t>
            </a:r>
            <a:r>
              <a:rPr sz="1500" spc="-114" dirty="0">
                <a:latin typeface="Verdana"/>
                <a:cs typeface="Verdana"/>
              </a:rPr>
              <a:t> </a:t>
            </a:r>
            <a:r>
              <a:rPr sz="1500" dirty="0">
                <a:latin typeface="Verdana"/>
                <a:cs typeface="Verdana"/>
              </a:rPr>
              <a:t>matches</a:t>
            </a:r>
            <a:r>
              <a:rPr sz="1500" spc="-105" dirty="0">
                <a:latin typeface="Verdana"/>
                <a:cs typeface="Verdana"/>
              </a:rPr>
              <a:t> </a:t>
            </a:r>
            <a:r>
              <a:rPr sz="1500" spc="-65" dirty="0">
                <a:latin typeface="Verdana"/>
                <a:cs typeface="Verdana"/>
              </a:rPr>
              <a:t>for</a:t>
            </a:r>
            <a:r>
              <a:rPr sz="1500" spc="-114" dirty="0">
                <a:latin typeface="Verdana"/>
                <a:cs typeface="Verdana"/>
              </a:rPr>
              <a:t> </a:t>
            </a:r>
            <a:r>
              <a:rPr sz="1500" spc="-145" dirty="0">
                <a:latin typeface="Verdana"/>
                <a:cs typeface="Verdana"/>
              </a:rPr>
              <a:t>users;</a:t>
            </a:r>
            <a:r>
              <a:rPr sz="1500" spc="-114" dirty="0">
                <a:latin typeface="Verdana"/>
                <a:cs typeface="Verdana"/>
              </a:rPr>
              <a:t> </a:t>
            </a:r>
            <a:r>
              <a:rPr sz="1500" spc="-120" dirty="0">
                <a:latin typeface="Verdana"/>
                <a:cs typeface="Verdana"/>
              </a:rPr>
              <a:t>users</a:t>
            </a:r>
            <a:r>
              <a:rPr sz="1500" spc="-105" dirty="0">
                <a:latin typeface="Verdana"/>
                <a:cs typeface="Verdana"/>
              </a:rPr>
              <a:t> </a:t>
            </a:r>
            <a:r>
              <a:rPr sz="1500" dirty="0">
                <a:latin typeface="Verdana"/>
                <a:cs typeface="Verdana"/>
              </a:rPr>
              <a:t>are</a:t>
            </a:r>
            <a:r>
              <a:rPr sz="1500" spc="-110" dirty="0">
                <a:latin typeface="Verdana"/>
                <a:cs typeface="Verdana"/>
              </a:rPr>
              <a:t> </a:t>
            </a:r>
            <a:r>
              <a:rPr sz="1500" spc="70" dirty="0">
                <a:latin typeface="Verdana"/>
                <a:cs typeface="Verdana"/>
              </a:rPr>
              <a:t>good</a:t>
            </a:r>
            <a:r>
              <a:rPr sz="1500" spc="-114" dirty="0">
                <a:latin typeface="Verdana"/>
                <a:cs typeface="Verdana"/>
              </a:rPr>
              <a:t> </a:t>
            </a:r>
            <a:r>
              <a:rPr sz="1500" dirty="0">
                <a:latin typeface="Verdana"/>
                <a:cs typeface="Verdana"/>
              </a:rPr>
              <a:t>matches</a:t>
            </a:r>
            <a:r>
              <a:rPr sz="1500" spc="-100" dirty="0">
                <a:latin typeface="Verdana"/>
                <a:cs typeface="Verdana"/>
              </a:rPr>
              <a:t> </a:t>
            </a:r>
            <a:r>
              <a:rPr sz="1500" dirty="0">
                <a:latin typeface="Verdana"/>
                <a:cs typeface="Verdana"/>
              </a:rPr>
              <a:t>to</a:t>
            </a:r>
            <a:r>
              <a:rPr sz="1500" spc="-105" dirty="0">
                <a:latin typeface="Verdana"/>
                <a:cs typeface="Verdana"/>
              </a:rPr>
              <a:t> </a:t>
            </a:r>
            <a:r>
              <a:rPr sz="1500" spc="-10" dirty="0">
                <a:latin typeface="Verdana"/>
                <a:cs typeface="Verdana"/>
              </a:rPr>
              <a:t>items</a:t>
            </a:r>
            <a:endParaRPr sz="1500">
              <a:latin typeface="Verdana"/>
              <a:cs typeface="Verdana"/>
            </a:endParaRPr>
          </a:p>
          <a:p>
            <a:pPr marL="525780" lvl="1" indent="-170180">
              <a:lnSpc>
                <a:spcPct val="100000"/>
              </a:lnSpc>
              <a:buFont typeface="Arial MT"/>
              <a:buChar char="•"/>
              <a:tabLst>
                <a:tab pos="525780" algn="l"/>
              </a:tabLst>
            </a:pPr>
            <a:r>
              <a:rPr sz="1500" b="1" spc="-135" dirty="0">
                <a:solidFill>
                  <a:srgbClr val="BF9000"/>
                </a:solidFill>
                <a:latin typeface="Verdana"/>
                <a:cs typeface="Verdana"/>
              </a:rPr>
              <a:t>exposure</a:t>
            </a:r>
            <a:r>
              <a:rPr sz="1500" b="1" spc="-70" dirty="0">
                <a:solidFill>
                  <a:srgbClr val="BF9000"/>
                </a:solidFill>
                <a:latin typeface="Verdana"/>
                <a:cs typeface="Verdana"/>
              </a:rPr>
              <a:t> </a:t>
            </a:r>
            <a:r>
              <a:rPr sz="1500" spc="-10" dirty="0">
                <a:latin typeface="Verdana"/>
                <a:cs typeface="Verdana"/>
              </a:rPr>
              <a:t>(attention)</a:t>
            </a:r>
            <a:endParaRPr sz="1500">
              <a:latin typeface="Verdana"/>
              <a:cs typeface="Verdana"/>
            </a:endParaRPr>
          </a:p>
          <a:p>
            <a:pPr marL="868680" lvl="2" indent="-170180">
              <a:lnSpc>
                <a:spcPct val="100000"/>
              </a:lnSpc>
              <a:spcBef>
                <a:spcPts val="95"/>
              </a:spcBef>
              <a:buFont typeface="Arial MT"/>
              <a:buChar char="•"/>
              <a:tabLst>
                <a:tab pos="868680" algn="l"/>
              </a:tabLst>
            </a:pPr>
            <a:r>
              <a:rPr sz="1500" spc="-60" dirty="0">
                <a:latin typeface="Verdana"/>
                <a:cs typeface="Verdana"/>
              </a:rPr>
              <a:t>e.g.,</a:t>
            </a:r>
            <a:r>
              <a:rPr sz="1500" spc="-120" dirty="0">
                <a:latin typeface="Verdana"/>
                <a:cs typeface="Verdana"/>
              </a:rPr>
              <a:t> </a:t>
            </a:r>
            <a:r>
              <a:rPr sz="1500" dirty="0">
                <a:latin typeface="Verdana"/>
                <a:cs typeface="Verdana"/>
              </a:rPr>
              <a:t>what</a:t>
            </a:r>
            <a:r>
              <a:rPr sz="1500" spc="-110" dirty="0">
                <a:latin typeface="Verdana"/>
                <a:cs typeface="Verdana"/>
              </a:rPr>
              <a:t> </a:t>
            </a:r>
            <a:r>
              <a:rPr sz="1500" spc="-120" dirty="0">
                <a:latin typeface="Verdana"/>
                <a:cs typeface="Verdana"/>
              </a:rPr>
              <a:t>users</a:t>
            </a:r>
            <a:r>
              <a:rPr sz="1500" spc="-105" dirty="0">
                <a:latin typeface="Verdana"/>
                <a:cs typeface="Verdana"/>
              </a:rPr>
              <a:t> </a:t>
            </a:r>
            <a:r>
              <a:rPr sz="1500" spc="-80" dirty="0">
                <a:latin typeface="Verdana"/>
                <a:cs typeface="Verdana"/>
              </a:rPr>
              <a:t>see;</a:t>
            </a:r>
            <a:r>
              <a:rPr sz="1500" spc="-114" dirty="0">
                <a:latin typeface="Verdana"/>
                <a:cs typeface="Verdana"/>
              </a:rPr>
              <a:t> </a:t>
            </a:r>
            <a:r>
              <a:rPr sz="1500" dirty="0">
                <a:latin typeface="Verdana"/>
                <a:cs typeface="Verdana"/>
              </a:rPr>
              <a:t>to</a:t>
            </a:r>
            <a:r>
              <a:rPr sz="1500" spc="-105" dirty="0">
                <a:latin typeface="Verdana"/>
                <a:cs typeface="Verdana"/>
              </a:rPr>
              <a:t> </a:t>
            </a:r>
            <a:r>
              <a:rPr sz="1500" dirty="0">
                <a:latin typeface="Verdana"/>
                <a:cs typeface="Verdana"/>
              </a:rPr>
              <a:t>whom</a:t>
            </a:r>
            <a:r>
              <a:rPr sz="1500" spc="-105" dirty="0">
                <a:latin typeface="Verdana"/>
                <a:cs typeface="Verdana"/>
              </a:rPr>
              <a:t> </a:t>
            </a:r>
            <a:r>
              <a:rPr sz="1500" spc="-80" dirty="0">
                <a:latin typeface="Verdana"/>
                <a:cs typeface="Verdana"/>
              </a:rPr>
              <a:t>items</a:t>
            </a:r>
            <a:r>
              <a:rPr sz="1500" spc="-105" dirty="0">
                <a:latin typeface="Verdana"/>
                <a:cs typeface="Verdana"/>
              </a:rPr>
              <a:t> </a:t>
            </a:r>
            <a:r>
              <a:rPr sz="1500" dirty="0">
                <a:latin typeface="Verdana"/>
                <a:cs typeface="Verdana"/>
              </a:rPr>
              <a:t>are</a:t>
            </a:r>
            <a:r>
              <a:rPr sz="1500" spc="-110" dirty="0">
                <a:latin typeface="Verdana"/>
                <a:cs typeface="Verdana"/>
              </a:rPr>
              <a:t> </a:t>
            </a:r>
            <a:r>
              <a:rPr sz="1500" spc="-10" dirty="0">
                <a:latin typeface="Verdana"/>
                <a:cs typeface="Verdana"/>
              </a:rPr>
              <a:t>recommended</a:t>
            </a:r>
            <a:endParaRPr sz="1500">
              <a:latin typeface="Verdana"/>
              <a:cs typeface="Verdana"/>
            </a:endParaRPr>
          </a:p>
        </p:txBody>
      </p:sp>
      <p:sp>
        <p:nvSpPr>
          <p:cNvPr id="4" name="object 4"/>
          <p:cNvSpPr txBox="1"/>
          <p:nvPr/>
        </p:nvSpPr>
        <p:spPr>
          <a:xfrm>
            <a:off x="707390" y="4770120"/>
            <a:ext cx="7263130" cy="749300"/>
          </a:xfrm>
          <a:prstGeom prst="rect">
            <a:avLst/>
          </a:prstGeom>
        </p:spPr>
        <p:txBody>
          <a:bodyPr vert="horz" wrap="square" lIns="0" tIns="12700" rIns="0" bIns="0" rtlCol="0">
            <a:spAutoFit/>
          </a:bodyPr>
          <a:lstStyle/>
          <a:p>
            <a:pPr marL="184785" indent="-172085">
              <a:lnSpc>
                <a:spcPct val="100000"/>
              </a:lnSpc>
              <a:spcBef>
                <a:spcPts val="100"/>
              </a:spcBef>
              <a:buFont typeface="Arial MT"/>
              <a:buChar char="•"/>
              <a:tabLst>
                <a:tab pos="184785" algn="l"/>
              </a:tabLst>
            </a:pPr>
            <a:r>
              <a:rPr sz="1700" b="1" spc="-200" dirty="0">
                <a:latin typeface="Verdana"/>
                <a:cs typeface="Verdana"/>
              </a:rPr>
              <a:t>when</a:t>
            </a:r>
            <a:r>
              <a:rPr sz="1700" b="1" spc="-75" dirty="0">
                <a:latin typeface="Verdana"/>
                <a:cs typeface="Verdana"/>
              </a:rPr>
              <a:t> </a:t>
            </a:r>
            <a:r>
              <a:rPr sz="1700" spc="-185" dirty="0">
                <a:latin typeface="Verdana"/>
                <a:cs typeface="Verdana"/>
              </a:rPr>
              <a:t>is</a:t>
            </a:r>
            <a:r>
              <a:rPr sz="1700" spc="-95" dirty="0">
                <a:latin typeface="Verdana"/>
                <a:cs typeface="Verdana"/>
              </a:rPr>
              <a:t> </a:t>
            </a:r>
            <a:r>
              <a:rPr sz="1700" spc="-20" dirty="0">
                <a:latin typeface="Verdana"/>
                <a:cs typeface="Verdana"/>
              </a:rPr>
              <a:t>the</a:t>
            </a:r>
            <a:r>
              <a:rPr sz="1700" spc="-100" dirty="0">
                <a:latin typeface="Verdana"/>
                <a:cs typeface="Verdana"/>
              </a:rPr>
              <a:t> </a:t>
            </a:r>
            <a:r>
              <a:rPr sz="1700" spc="-80" dirty="0">
                <a:latin typeface="Verdana"/>
                <a:cs typeface="Verdana"/>
              </a:rPr>
              <a:t>distribution</a:t>
            </a:r>
            <a:r>
              <a:rPr sz="1700" spc="-95" dirty="0">
                <a:latin typeface="Verdana"/>
                <a:cs typeface="Verdana"/>
              </a:rPr>
              <a:t> </a:t>
            </a:r>
            <a:r>
              <a:rPr sz="1700" spc="-20" dirty="0">
                <a:latin typeface="Verdana"/>
                <a:cs typeface="Verdana"/>
              </a:rPr>
              <a:t>fair?</a:t>
            </a:r>
            <a:endParaRPr sz="1700">
              <a:latin typeface="Verdana"/>
              <a:cs typeface="Verdana"/>
            </a:endParaRPr>
          </a:p>
          <a:p>
            <a:pPr marL="525780" lvl="1" indent="-170180">
              <a:lnSpc>
                <a:spcPct val="100000"/>
              </a:lnSpc>
              <a:spcBef>
                <a:spcPts val="55"/>
              </a:spcBef>
              <a:buFont typeface="Arial MT"/>
              <a:buChar char="•"/>
              <a:tabLst>
                <a:tab pos="525780" algn="l"/>
              </a:tabLst>
            </a:pPr>
            <a:r>
              <a:rPr sz="1500" spc="-20" dirty="0">
                <a:latin typeface="Verdana"/>
                <a:cs typeface="Verdana"/>
              </a:rPr>
              <a:t>specify</a:t>
            </a:r>
            <a:r>
              <a:rPr sz="1500" spc="-100" dirty="0">
                <a:latin typeface="Verdana"/>
                <a:cs typeface="Verdana"/>
              </a:rPr>
              <a:t> </a:t>
            </a:r>
            <a:r>
              <a:rPr sz="1500" spc="-20" dirty="0">
                <a:latin typeface="Verdana"/>
                <a:cs typeface="Verdana"/>
              </a:rPr>
              <a:t>the</a:t>
            </a:r>
            <a:r>
              <a:rPr sz="1500" spc="-95" dirty="0">
                <a:latin typeface="Verdana"/>
                <a:cs typeface="Verdana"/>
              </a:rPr>
              <a:t> </a:t>
            </a:r>
            <a:r>
              <a:rPr sz="1500" b="1" spc="-130" dirty="0">
                <a:latin typeface="Verdana"/>
                <a:cs typeface="Verdana"/>
              </a:rPr>
              <a:t>optimal</a:t>
            </a:r>
            <a:r>
              <a:rPr sz="1500" b="1" spc="-65" dirty="0">
                <a:latin typeface="Verdana"/>
                <a:cs typeface="Verdana"/>
              </a:rPr>
              <a:t> </a:t>
            </a:r>
            <a:r>
              <a:rPr sz="1500" b="1" spc="-165" dirty="0">
                <a:latin typeface="Verdana"/>
                <a:cs typeface="Verdana"/>
              </a:rPr>
              <a:t>state</a:t>
            </a:r>
            <a:r>
              <a:rPr sz="1500" b="1" spc="-60" dirty="0">
                <a:latin typeface="Verdana"/>
                <a:cs typeface="Verdana"/>
              </a:rPr>
              <a:t> </a:t>
            </a:r>
            <a:r>
              <a:rPr sz="1500" dirty="0">
                <a:latin typeface="Verdana"/>
                <a:cs typeface="Verdana"/>
              </a:rPr>
              <a:t>of</a:t>
            </a:r>
            <a:r>
              <a:rPr sz="1500" spc="-95" dirty="0">
                <a:latin typeface="Verdana"/>
                <a:cs typeface="Verdana"/>
              </a:rPr>
              <a:t> </a:t>
            </a:r>
            <a:r>
              <a:rPr sz="1500" spc="-10" dirty="0">
                <a:latin typeface="Verdana"/>
                <a:cs typeface="Verdana"/>
              </a:rPr>
              <a:t>fairness</a:t>
            </a:r>
            <a:endParaRPr sz="1500">
              <a:latin typeface="Verdana"/>
              <a:cs typeface="Verdana"/>
            </a:endParaRPr>
          </a:p>
          <a:p>
            <a:pPr marL="525780" lvl="1" indent="-170180">
              <a:lnSpc>
                <a:spcPct val="100000"/>
              </a:lnSpc>
              <a:buFont typeface="Arial MT"/>
              <a:buChar char="•"/>
              <a:tabLst>
                <a:tab pos="525780" algn="l"/>
              </a:tabLst>
            </a:pPr>
            <a:r>
              <a:rPr sz="1500" spc="-35" dirty="0">
                <a:latin typeface="Verdana"/>
                <a:cs typeface="Verdana"/>
              </a:rPr>
              <a:t>quantify</a:t>
            </a:r>
            <a:r>
              <a:rPr sz="1500" spc="-95" dirty="0">
                <a:latin typeface="Verdana"/>
                <a:cs typeface="Verdana"/>
              </a:rPr>
              <a:t> </a:t>
            </a:r>
            <a:r>
              <a:rPr sz="1500" dirty="0">
                <a:latin typeface="Verdana"/>
                <a:cs typeface="Verdana"/>
              </a:rPr>
              <a:t>how</a:t>
            </a:r>
            <a:r>
              <a:rPr sz="1500" spc="-90" dirty="0">
                <a:latin typeface="Verdana"/>
                <a:cs typeface="Verdana"/>
              </a:rPr>
              <a:t> </a:t>
            </a:r>
            <a:r>
              <a:rPr sz="1500" spc="-50" dirty="0">
                <a:latin typeface="Verdana"/>
                <a:cs typeface="Verdana"/>
              </a:rPr>
              <a:t>far</a:t>
            </a:r>
            <a:r>
              <a:rPr sz="1500" spc="-90" dirty="0">
                <a:latin typeface="Verdana"/>
                <a:cs typeface="Verdana"/>
              </a:rPr>
              <a:t> </a:t>
            </a:r>
            <a:r>
              <a:rPr sz="1500" spc="-20" dirty="0">
                <a:latin typeface="Verdana"/>
                <a:cs typeface="Verdana"/>
              </a:rPr>
              <a:t>the</a:t>
            </a:r>
            <a:r>
              <a:rPr sz="1500" spc="-90" dirty="0">
                <a:latin typeface="Verdana"/>
                <a:cs typeface="Verdana"/>
              </a:rPr>
              <a:t> </a:t>
            </a:r>
            <a:r>
              <a:rPr sz="1500" spc="-20" dirty="0">
                <a:latin typeface="Verdana"/>
                <a:cs typeface="Verdana"/>
              </a:rPr>
              <a:t>optimal</a:t>
            </a:r>
            <a:r>
              <a:rPr sz="1500" spc="-90" dirty="0">
                <a:latin typeface="Verdana"/>
                <a:cs typeface="Verdana"/>
              </a:rPr>
              <a:t> </a:t>
            </a:r>
            <a:r>
              <a:rPr sz="1500" spc="-40" dirty="0">
                <a:latin typeface="Verdana"/>
                <a:cs typeface="Verdana"/>
              </a:rPr>
              <a:t>state</a:t>
            </a:r>
            <a:r>
              <a:rPr sz="1500" spc="-90" dirty="0">
                <a:latin typeface="Verdana"/>
                <a:cs typeface="Verdana"/>
              </a:rPr>
              <a:t> </a:t>
            </a:r>
            <a:r>
              <a:rPr sz="1500" spc="-170" dirty="0">
                <a:latin typeface="Verdana"/>
                <a:cs typeface="Verdana"/>
              </a:rPr>
              <a:t>is</a:t>
            </a:r>
            <a:r>
              <a:rPr sz="1500" spc="-80" dirty="0">
                <a:latin typeface="Verdana"/>
                <a:cs typeface="Verdana"/>
              </a:rPr>
              <a:t> </a:t>
            </a:r>
            <a:r>
              <a:rPr sz="1500" spc="-320" dirty="0">
                <a:latin typeface="Verdana"/>
                <a:cs typeface="Verdana"/>
              </a:rPr>
              <a:t>=</a:t>
            </a:r>
            <a:r>
              <a:rPr sz="1500" spc="-90" dirty="0">
                <a:latin typeface="Verdana"/>
                <a:cs typeface="Verdana"/>
              </a:rPr>
              <a:t> </a:t>
            </a:r>
            <a:r>
              <a:rPr sz="1500" dirty="0">
                <a:latin typeface="Verdana"/>
                <a:cs typeface="Verdana"/>
              </a:rPr>
              <a:t>define</a:t>
            </a:r>
            <a:r>
              <a:rPr sz="1500" spc="-85" dirty="0">
                <a:latin typeface="Verdana"/>
                <a:cs typeface="Verdana"/>
              </a:rPr>
              <a:t> </a:t>
            </a:r>
            <a:r>
              <a:rPr sz="1500" spc="-30" dirty="0">
                <a:latin typeface="Verdana"/>
                <a:cs typeface="Verdana"/>
              </a:rPr>
              <a:t>some</a:t>
            </a:r>
            <a:r>
              <a:rPr sz="1500" spc="-90" dirty="0">
                <a:latin typeface="Verdana"/>
                <a:cs typeface="Verdana"/>
              </a:rPr>
              <a:t> </a:t>
            </a:r>
            <a:r>
              <a:rPr sz="1500" spc="-155" dirty="0">
                <a:latin typeface="Verdana"/>
                <a:cs typeface="Verdana"/>
              </a:rPr>
              <a:t>(</a:t>
            </a:r>
            <a:r>
              <a:rPr sz="1500" b="1" spc="-155" dirty="0">
                <a:latin typeface="Verdana"/>
                <a:cs typeface="Verdana"/>
              </a:rPr>
              <a:t>un-</a:t>
            </a:r>
            <a:r>
              <a:rPr sz="1500" spc="-165" dirty="0">
                <a:latin typeface="Verdana"/>
                <a:cs typeface="Verdana"/>
              </a:rPr>
              <a:t>)</a:t>
            </a:r>
            <a:r>
              <a:rPr sz="1500" b="1" spc="-165" dirty="0">
                <a:latin typeface="Verdana"/>
                <a:cs typeface="Verdana"/>
              </a:rPr>
              <a:t>fairness</a:t>
            </a:r>
            <a:r>
              <a:rPr sz="1500" b="1" spc="-60" dirty="0">
                <a:latin typeface="Verdana"/>
                <a:cs typeface="Verdana"/>
              </a:rPr>
              <a:t> </a:t>
            </a:r>
            <a:r>
              <a:rPr sz="1500" b="1" spc="-80" dirty="0">
                <a:latin typeface="Verdana"/>
                <a:cs typeface="Verdana"/>
              </a:rPr>
              <a:t>measure</a:t>
            </a:r>
            <a:endParaRPr sz="1500">
              <a:latin typeface="Verdana"/>
              <a:cs typeface="Verdana"/>
            </a:endParaRPr>
          </a:p>
        </p:txBody>
      </p:sp>
      <p:sp>
        <p:nvSpPr>
          <p:cNvPr id="5" name="object 5"/>
          <p:cNvSpPr txBox="1"/>
          <p:nvPr/>
        </p:nvSpPr>
        <p:spPr>
          <a:xfrm>
            <a:off x="8652481" y="5344159"/>
            <a:ext cx="15303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898989"/>
                </a:solidFill>
                <a:latin typeface="Arial MT"/>
                <a:cs typeface="Arial MT"/>
              </a:rPr>
              <a:t>38</a:t>
            </a:r>
            <a:endParaRPr sz="900">
              <a:latin typeface="Arial MT"/>
              <a:cs typeface="Arial MT"/>
            </a:endParaRPr>
          </a:p>
        </p:txBody>
      </p:sp>
      <p:sp>
        <p:nvSpPr>
          <p:cNvPr id="6" name="object 6"/>
          <p:cNvSpPr txBox="1"/>
          <p:nvPr/>
        </p:nvSpPr>
        <p:spPr>
          <a:xfrm>
            <a:off x="628650" y="1070758"/>
            <a:ext cx="7886700" cy="400685"/>
          </a:xfrm>
          <a:prstGeom prst="rect">
            <a:avLst/>
          </a:prstGeom>
          <a:solidFill>
            <a:srgbClr val="D0CECE"/>
          </a:solidFill>
          <a:ln w="25400">
            <a:solidFill>
              <a:srgbClr val="000000"/>
            </a:solidFill>
          </a:ln>
        </p:spPr>
        <p:txBody>
          <a:bodyPr vert="horz" wrap="square" lIns="0" tIns="46355" rIns="0" bIns="0" rtlCol="0">
            <a:spAutoFit/>
          </a:bodyPr>
          <a:lstStyle/>
          <a:p>
            <a:pPr marL="635" algn="ctr">
              <a:lnSpc>
                <a:spcPct val="100000"/>
              </a:lnSpc>
              <a:spcBef>
                <a:spcPts val="365"/>
              </a:spcBef>
            </a:pPr>
            <a:r>
              <a:rPr sz="2000" spc="-110" dirty="0">
                <a:latin typeface="Verdana"/>
                <a:cs typeface="Verdana"/>
              </a:rPr>
              <a:t>fairness</a:t>
            </a:r>
            <a:r>
              <a:rPr sz="2000" spc="-130" dirty="0">
                <a:latin typeface="Verdana"/>
                <a:cs typeface="Verdana"/>
              </a:rPr>
              <a:t> </a:t>
            </a:r>
            <a:r>
              <a:rPr sz="2000" spc="-215" dirty="0">
                <a:latin typeface="Verdana"/>
                <a:cs typeface="Verdana"/>
              </a:rPr>
              <a:t>is</a:t>
            </a:r>
            <a:r>
              <a:rPr sz="2000" spc="-130" dirty="0">
                <a:latin typeface="Verdana"/>
                <a:cs typeface="Verdana"/>
              </a:rPr>
              <a:t> </a:t>
            </a:r>
            <a:r>
              <a:rPr sz="2000" spc="-20" dirty="0">
                <a:latin typeface="Verdana"/>
                <a:cs typeface="Verdana"/>
              </a:rPr>
              <a:t>the</a:t>
            </a:r>
            <a:r>
              <a:rPr sz="2000" spc="-130" dirty="0">
                <a:latin typeface="Verdana"/>
                <a:cs typeface="Verdana"/>
              </a:rPr>
              <a:t> </a:t>
            </a:r>
            <a:r>
              <a:rPr sz="2000" b="1" spc="-235" dirty="0">
                <a:latin typeface="Verdana"/>
                <a:cs typeface="Verdana"/>
              </a:rPr>
              <a:t>fair</a:t>
            </a:r>
            <a:r>
              <a:rPr sz="2000" b="1" spc="-100" dirty="0">
                <a:latin typeface="Verdana"/>
                <a:cs typeface="Verdana"/>
              </a:rPr>
              <a:t> </a:t>
            </a:r>
            <a:r>
              <a:rPr sz="2000" b="1" spc="-229" dirty="0">
                <a:latin typeface="Verdana"/>
                <a:cs typeface="Verdana"/>
              </a:rPr>
              <a:t>distribution</a:t>
            </a:r>
            <a:r>
              <a:rPr sz="2000" b="1" spc="-100" dirty="0">
                <a:latin typeface="Verdana"/>
                <a:cs typeface="Verdana"/>
              </a:rPr>
              <a:t> </a:t>
            </a:r>
            <a:r>
              <a:rPr sz="2000" dirty="0">
                <a:latin typeface="Verdana"/>
                <a:cs typeface="Verdana"/>
              </a:rPr>
              <a:t>of</a:t>
            </a:r>
            <a:r>
              <a:rPr sz="2000" spc="-135" dirty="0">
                <a:latin typeface="Verdana"/>
                <a:cs typeface="Verdana"/>
              </a:rPr>
              <a:t> </a:t>
            </a:r>
            <a:r>
              <a:rPr sz="2000" spc="155" dirty="0">
                <a:latin typeface="Verdana"/>
                <a:cs typeface="Verdana"/>
              </a:rPr>
              <a:t>a</a:t>
            </a:r>
            <a:r>
              <a:rPr sz="2000" spc="-135" dirty="0">
                <a:latin typeface="Verdana"/>
                <a:cs typeface="Verdana"/>
              </a:rPr>
              <a:t> </a:t>
            </a:r>
            <a:r>
              <a:rPr sz="2000" b="1" spc="-40" dirty="0">
                <a:latin typeface="Verdana"/>
                <a:cs typeface="Verdana"/>
              </a:rPr>
              <a:t>resource</a:t>
            </a:r>
            <a:endParaRPr sz="200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32307"/>
            <a:ext cx="7324725" cy="391160"/>
          </a:xfrm>
          <a:prstGeom prst="rect">
            <a:avLst/>
          </a:prstGeom>
        </p:spPr>
        <p:txBody>
          <a:bodyPr vert="horz" wrap="square" lIns="0" tIns="12700" rIns="0" bIns="0" rtlCol="0">
            <a:spAutoFit/>
          </a:bodyPr>
          <a:lstStyle/>
          <a:p>
            <a:pPr marL="12700">
              <a:lnSpc>
                <a:spcPct val="100000"/>
              </a:lnSpc>
              <a:spcBef>
                <a:spcPts val="100"/>
              </a:spcBef>
            </a:pPr>
            <a:r>
              <a:rPr sz="2400" spc="-90" dirty="0"/>
              <a:t>Taxonomy</a:t>
            </a:r>
            <a:r>
              <a:rPr sz="2400" spc="-170" dirty="0"/>
              <a:t> </a:t>
            </a:r>
            <a:r>
              <a:rPr sz="2400" dirty="0"/>
              <a:t>of</a:t>
            </a:r>
            <a:r>
              <a:rPr sz="2400" spc="-170" dirty="0"/>
              <a:t> </a:t>
            </a:r>
            <a:r>
              <a:rPr sz="2400" spc="-125" dirty="0"/>
              <a:t>fairness</a:t>
            </a:r>
            <a:r>
              <a:rPr sz="2400" spc="-155" dirty="0"/>
              <a:t> </a:t>
            </a:r>
            <a:r>
              <a:rPr sz="2400" spc="-90" dirty="0"/>
              <a:t>definitions</a:t>
            </a:r>
            <a:r>
              <a:rPr sz="2400" spc="-150" dirty="0"/>
              <a:t> </a:t>
            </a:r>
            <a:r>
              <a:rPr sz="2400" spc="-140" dirty="0"/>
              <a:t>in</a:t>
            </a:r>
            <a:r>
              <a:rPr sz="2400" spc="-165" dirty="0"/>
              <a:t> </a:t>
            </a:r>
            <a:r>
              <a:rPr sz="2400" spc="-10" dirty="0"/>
              <a:t>recommenders</a:t>
            </a:r>
            <a:endParaRPr sz="240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39</a:t>
            </a:r>
          </a:p>
        </p:txBody>
      </p:sp>
      <p:graphicFrame>
        <p:nvGraphicFramePr>
          <p:cNvPr id="3" name="object 3"/>
          <p:cNvGraphicFramePr>
            <a:graphicFrameLocks noGrp="1"/>
          </p:cNvGraphicFramePr>
          <p:nvPr/>
        </p:nvGraphicFramePr>
        <p:xfrm>
          <a:off x="3120504" y="2037772"/>
          <a:ext cx="2955290" cy="2954020"/>
        </p:xfrm>
        <a:graphic>
          <a:graphicData uri="http://schemas.openxmlformats.org/drawingml/2006/table">
            <a:tbl>
              <a:tblPr firstRow="1" bandRow="1">
                <a:tableStyleId>{2D5ABB26-0587-4C30-8999-92F81FD0307C}</a:tableStyleId>
              </a:tblPr>
              <a:tblGrid>
                <a:gridCol w="1477645">
                  <a:extLst>
                    <a:ext uri="{9D8B030D-6E8A-4147-A177-3AD203B41FA5}">
                      <a16:colId xmlns:a16="http://schemas.microsoft.com/office/drawing/2014/main" val="20000"/>
                    </a:ext>
                  </a:extLst>
                </a:gridCol>
                <a:gridCol w="1477645">
                  <a:extLst>
                    <a:ext uri="{9D8B030D-6E8A-4147-A177-3AD203B41FA5}">
                      <a16:colId xmlns:a16="http://schemas.microsoft.com/office/drawing/2014/main" val="20001"/>
                    </a:ext>
                  </a:extLst>
                </a:gridCol>
              </a:tblGrid>
              <a:tr h="1477010">
                <a:tc>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5"/>
                        </a:spcBef>
                      </a:pPr>
                      <a:endParaRPr sz="800">
                        <a:latin typeface="Times New Roman"/>
                        <a:cs typeface="Times New Roman"/>
                      </a:endParaRPr>
                    </a:p>
                    <a:p>
                      <a:pPr marL="203835" marR="248920">
                        <a:lnSpc>
                          <a:spcPts val="910"/>
                        </a:lnSpc>
                      </a:pPr>
                      <a:r>
                        <a:rPr sz="800" spc="-10" dirty="0">
                          <a:latin typeface="Verdana"/>
                          <a:cs typeface="Verdana"/>
                        </a:rPr>
                        <a:t>prediction</a:t>
                      </a:r>
                      <a:r>
                        <a:rPr sz="800" spc="-5" dirty="0">
                          <a:latin typeface="Verdana"/>
                          <a:cs typeface="Verdana"/>
                        </a:rPr>
                        <a:t> </a:t>
                      </a:r>
                      <a:r>
                        <a:rPr sz="800" spc="-10" dirty="0">
                          <a:latin typeface="Verdana"/>
                          <a:cs typeface="Verdana"/>
                        </a:rPr>
                        <a:t>accuracy </a:t>
                      </a:r>
                      <a:r>
                        <a:rPr sz="800" spc="-85" dirty="0">
                          <a:latin typeface="Verdana"/>
                          <a:cs typeface="Verdana"/>
                        </a:rPr>
                        <a:t>[2017</a:t>
                      </a:r>
                      <a:r>
                        <a:rPr sz="800" spc="-45" dirty="0">
                          <a:latin typeface="Verdana"/>
                          <a:cs typeface="Verdana"/>
                        </a:rPr>
                        <a:t> </a:t>
                      </a:r>
                      <a:r>
                        <a:rPr sz="800" spc="-70" dirty="0">
                          <a:latin typeface="Verdana"/>
                          <a:cs typeface="Verdana"/>
                        </a:rPr>
                        <a:t>NeurIPS</a:t>
                      </a:r>
                      <a:r>
                        <a:rPr sz="800" spc="-25" dirty="0">
                          <a:latin typeface="Verdana"/>
                          <a:cs typeface="Verdana"/>
                        </a:rPr>
                        <a:t> </a:t>
                      </a:r>
                      <a:r>
                        <a:rPr sz="800" spc="-110" dirty="0">
                          <a:latin typeface="Verdana"/>
                          <a:cs typeface="Verdana"/>
                        </a:rPr>
                        <a:t>S.</a:t>
                      </a:r>
                      <a:r>
                        <a:rPr sz="800" spc="-30" dirty="0">
                          <a:latin typeface="Verdana"/>
                          <a:cs typeface="Verdana"/>
                        </a:rPr>
                        <a:t> </a:t>
                      </a:r>
                      <a:r>
                        <a:rPr sz="800" spc="-25" dirty="0">
                          <a:latin typeface="Verdana"/>
                          <a:cs typeface="Verdana"/>
                        </a:rPr>
                        <a:t>Yao</a:t>
                      </a:r>
                      <a:endParaRPr sz="800">
                        <a:latin typeface="Verdana"/>
                        <a:cs typeface="Verdana"/>
                      </a:endParaRPr>
                    </a:p>
                    <a:p>
                      <a:pPr marL="203835">
                        <a:lnSpc>
                          <a:spcPct val="100000"/>
                        </a:lnSpc>
                        <a:spcBef>
                          <a:spcPts val="30"/>
                        </a:spcBef>
                      </a:pPr>
                      <a:r>
                        <a:rPr sz="800" dirty="0">
                          <a:latin typeface="Verdana"/>
                          <a:cs typeface="Verdana"/>
                        </a:rPr>
                        <a:t>et</a:t>
                      </a:r>
                      <a:r>
                        <a:rPr sz="800" spc="-50" dirty="0">
                          <a:latin typeface="Verdana"/>
                          <a:cs typeface="Verdana"/>
                        </a:rPr>
                        <a:t> </a:t>
                      </a:r>
                      <a:r>
                        <a:rPr sz="800" spc="-20" dirty="0">
                          <a:latin typeface="Verdana"/>
                          <a:cs typeface="Verdana"/>
                        </a:rPr>
                        <a:t>al.]</a:t>
                      </a:r>
                      <a:endParaRPr sz="800">
                        <a:latin typeface="Verdana"/>
                        <a:cs typeface="Verdana"/>
                      </a:endParaRPr>
                    </a:p>
                    <a:p>
                      <a:pPr>
                        <a:lnSpc>
                          <a:spcPct val="100000"/>
                        </a:lnSpc>
                        <a:spcBef>
                          <a:spcPts val="25"/>
                        </a:spcBef>
                      </a:pPr>
                      <a:endParaRPr sz="800">
                        <a:latin typeface="Times New Roman"/>
                        <a:cs typeface="Times New Roman"/>
                      </a:endParaRPr>
                    </a:p>
                    <a:p>
                      <a:pPr marL="203835" marR="222250">
                        <a:lnSpc>
                          <a:spcPct val="98800"/>
                        </a:lnSpc>
                        <a:spcBef>
                          <a:spcPts val="5"/>
                        </a:spcBef>
                      </a:pPr>
                      <a:r>
                        <a:rPr sz="800" spc="-35" dirty="0">
                          <a:latin typeface="Verdana"/>
                          <a:cs typeface="Verdana"/>
                        </a:rPr>
                        <a:t>ranking</a:t>
                      </a:r>
                      <a:r>
                        <a:rPr sz="800" spc="-25" dirty="0">
                          <a:latin typeface="Verdana"/>
                          <a:cs typeface="Verdana"/>
                        </a:rPr>
                        <a:t> </a:t>
                      </a:r>
                      <a:r>
                        <a:rPr sz="800" spc="-10" dirty="0">
                          <a:latin typeface="Verdana"/>
                          <a:cs typeface="Verdana"/>
                        </a:rPr>
                        <a:t>accuracy </a:t>
                      </a:r>
                      <a:r>
                        <a:rPr sz="800" spc="-85" dirty="0">
                          <a:latin typeface="Verdana"/>
                          <a:cs typeface="Verdana"/>
                        </a:rPr>
                        <a:t>[2018</a:t>
                      </a:r>
                      <a:r>
                        <a:rPr sz="800" spc="-60" dirty="0">
                          <a:latin typeface="Verdana"/>
                          <a:cs typeface="Verdana"/>
                        </a:rPr>
                        <a:t> </a:t>
                      </a:r>
                      <a:r>
                        <a:rPr sz="800" spc="-70" dirty="0">
                          <a:latin typeface="Verdana"/>
                          <a:cs typeface="Verdana"/>
                        </a:rPr>
                        <a:t>FAT</a:t>
                      </a:r>
                      <a:r>
                        <a:rPr sz="800" spc="-55" dirty="0">
                          <a:latin typeface="Verdana"/>
                          <a:cs typeface="Verdana"/>
                        </a:rPr>
                        <a:t> </a:t>
                      </a:r>
                      <a:r>
                        <a:rPr sz="800" dirty="0">
                          <a:latin typeface="Verdana"/>
                          <a:cs typeface="Verdana"/>
                        </a:rPr>
                        <a:t>M.</a:t>
                      </a:r>
                      <a:r>
                        <a:rPr sz="800" spc="-50" dirty="0">
                          <a:latin typeface="Verdana"/>
                          <a:cs typeface="Verdana"/>
                        </a:rPr>
                        <a:t> </a:t>
                      </a:r>
                      <a:r>
                        <a:rPr sz="800" spc="-45" dirty="0">
                          <a:latin typeface="Verdana"/>
                          <a:cs typeface="Verdana"/>
                        </a:rPr>
                        <a:t>Ekstrand </a:t>
                      </a:r>
                      <a:r>
                        <a:rPr sz="800" dirty="0">
                          <a:latin typeface="Verdana"/>
                          <a:cs typeface="Verdana"/>
                        </a:rPr>
                        <a:t>et</a:t>
                      </a:r>
                      <a:r>
                        <a:rPr sz="800" spc="-50" dirty="0">
                          <a:latin typeface="Verdana"/>
                          <a:cs typeface="Verdana"/>
                        </a:rPr>
                        <a:t> </a:t>
                      </a:r>
                      <a:r>
                        <a:rPr sz="800" spc="-20" dirty="0">
                          <a:latin typeface="Verdana"/>
                          <a:cs typeface="Verdana"/>
                        </a:rPr>
                        <a:t>al.]</a:t>
                      </a:r>
                      <a:endParaRPr sz="800">
                        <a:latin typeface="Verdana"/>
                        <a:cs typeface="Verdana"/>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tc>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855"/>
                        </a:spcBef>
                      </a:pPr>
                      <a:endParaRPr sz="800">
                        <a:latin typeface="Times New Roman"/>
                        <a:cs typeface="Times New Roman"/>
                      </a:endParaRPr>
                    </a:p>
                    <a:p>
                      <a:pPr marL="229870" marR="241300">
                        <a:lnSpc>
                          <a:spcPct val="100000"/>
                        </a:lnSpc>
                      </a:pPr>
                      <a:r>
                        <a:rPr sz="800" dirty="0">
                          <a:latin typeface="Verdana"/>
                          <a:cs typeface="Verdana"/>
                        </a:rPr>
                        <a:t>equal</a:t>
                      </a:r>
                      <a:r>
                        <a:rPr sz="800" spc="5" dirty="0">
                          <a:latin typeface="Verdana"/>
                          <a:cs typeface="Verdana"/>
                        </a:rPr>
                        <a:t> </a:t>
                      </a:r>
                      <a:r>
                        <a:rPr sz="800" spc="-10" dirty="0">
                          <a:latin typeface="Verdana"/>
                          <a:cs typeface="Verdana"/>
                        </a:rPr>
                        <a:t>exposure </a:t>
                      </a:r>
                      <a:r>
                        <a:rPr sz="800" spc="-85" dirty="0">
                          <a:latin typeface="Verdana"/>
                          <a:cs typeface="Verdana"/>
                        </a:rPr>
                        <a:t>[2018</a:t>
                      </a:r>
                      <a:r>
                        <a:rPr sz="800" spc="-55" dirty="0">
                          <a:latin typeface="Verdana"/>
                          <a:cs typeface="Verdana"/>
                        </a:rPr>
                        <a:t> </a:t>
                      </a:r>
                      <a:r>
                        <a:rPr sz="800" spc="-70" dirty="0">
                          <a:latin typeface="Verdana"/>
                          <a:cs typeface="Verdana"/>
                        </a:rPr>
                        <a:t>FAT</a:t>
                      </a:r>
                      <a:r>
                        <a:rPr sz="800" spc="-45" dirty="0">
                          <a:latin typeface="Verdana"/>
                          <a:cs typeface="Verdana"/>
                        </a:rPr>
                        <a:t> </a:t>
                      </a:r>
                      <a:r>
                        <a:rPr sz="800" spc="-80" dirty="0">
                          <a:latin typeface="Verdana"/>
                          <a:cs typeface="Verdana"/>
                        </a:rPr>
                        <a:t>R.</a:t>
                      </a:r>
                      <a:r>
                        <a:rPr sz="800" spc="-40" dirty="0">
                          <a:latin typeface="Verdana"/>
                          <a:cs typeface="Verdana"/>
                        </a:rPr>
                        <a:t> </a:t>
                      </a:r>
                      <a:r>
                        <a:rPr sz="800" spc="-55" dirty="0">
                          <a:latin typeface="Verdana"/>
                          <a:cs typeface="Verdana"/>
                        </a:rPr>
                        <a:t>Burke</a:t>
                      </a:r>
                      <a:r>
                        <a:rPr sz="800" spc="-40" dirty="0">
                          <a:latin typeface="Verdana"/>
                          <a:cs typeface="Verdana"/>
                        </a:rPr>
                        <a:t> </a:t>
                      </a:r>
                      <a:r>
                        <a:rPr sz="800" spc="-25" dirty="0">
                          <a:latin typeface="Verdana"/>
                          <a:cs typeface="Verdana"/>
                        </a:rPr>
                        <a:t>et </a:t>
                      </a:r>
                      <a:r>
                        <a:rPr sz="800" spc="-20" dirty="0">
                          <a:latin typeface="Verdana"/>
                          <a:cs typeface="Verdana"/>
                        </a:rPr>
                        <a:t>al.]</a:t>
                      </a:r>
                      <a:endParaRPr sz="800">
                        <a:latin typeface="Verdana"/>
                        <a:cs typeface="Verdana"/>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lnB w="76200">
                      <a:solidFill>
                        <a:srgbClr val="000000"/>
                      </a:solidFill>
                      <a:prstDash val="solid"/>
                    </a:lnB>
                  </a:tcPr>
                </a:tc>
                <a:extLst>
                  <a:ext uri="{0D108BD9-81ED-4DB2-BD59-A6C34878D82A}">
                    <a16:rowId xmlns:a16="http://schemas.microsoft.com/office/drawing/2014/main" val="10000"/>
                  </a:ext>
                </a:extLst>
              </a:tr>
              <a:tr h="530860">
                <a:tc>
                  <a:txBody>
                    <a:bodyPr/>
                    <a:lstStyle/>
                    <a:p>
                      <a:pPr>
                        <a:lnSpc>
                          <a:spcPct val="100000"/>
                        </a:lnSpc>
                      </a:pPr>
                      <a:endParaRPr sz="1100">
                        <a:latin typeface="Times New Roman"/>
                        <a:cs typeface="Times New Roman"/>
                      </a:endParaRPr>
                    </a:p>
                  </a:txBody>
                  <a:tcPr marL="0" marR="0" marT="0" marB="0">
                    <a:lnL w="76200">
                      <a:solidFill>
                        <a:srgbClr val="000000"/>
                      </a:solidFill>
                      <a:prstDash val="solid"/>
                    </a:lnL>
                    <a:lnR w="76200">
                      <a:solidFill>
                        <a:srgbClr val="000000"/>
                      </a:solidFill>
                      <a:prstDash val="solid"/>
                    </a:lnR>
                    <a:lnT w="76200">
                      <a:solidFill>
                        <a:srgbClr val="000000"/>
                      </a:solidFill>
                      <a:prstDash val="solid"/>
                    </a:lnT>
                  </a:tcPr>
                </a:tc>
                <a:tc>
                  <a:txBody>
                    <a:bodyPr/>
                    <a:lstStyle/>
                    <a:p>
                      <a:pPr>
                        <a:lnSpc>
                          <a:spcPct val="100000"/>
                        </a:lnSpc>
                        <a:spcBef>
                          <a:spcPts val="295"/>
                        </a:spcBef>
                      </a:pPr>
                      <a:endParaRPr sz="800">
                        <a:latin typeface="Times New Roman"/>
                        <a:cs typeface="Times New Roman"/>
                      </a:endParaRPr>
                    </a:p>
                    <a:p>
                      <a:pPr marL="187960" marR="313690">
                        <a:lnSpc>
                          <a:spcPts val="890"/>
                        </a:lnSpc>
                      </a:pPr>
                      <a:r>
                        <a:rPr sz="800" spc="-25" dirty="0">
                          <a:latin typeface="Verdana"/>
                          <a:cs typeface="Verdana"/>
                        </a:rPr>
                        <a:t>exposure</a:t>
                      </a:r>
                      <a:r>
                        <a:rPr sz="800" spc="-15" dirty="0">
                          <a:latin typeface="Verdana"/>
                          <a:cs typeface="Verdana"/>
                        </a:rPr>
                        <a:t> </a:t>
                      </a:r>
                      <a:r>
                        <a:rPr sz="800" spc="-10" dirty="0">
                          <a:latin typeface="Verdana"/>
                          <a:cs typeface="Verdana"/>
                        </a:rPr>
                        <a:t>coverage </a:t>
                      </a:r>
                      <a:r>
                        <a:rPr sz="800" spc="-85" dirty="0">
                          <a:latin typeface="Verdana"/>
                          <a:cs typeface="Verdana"/>
                        </a:rPr>
                        <a:t>[2018</a:t>
                      </a:r>
                      <a:r>
                        <a:rPr sz="800" spc="-50" dirty="0">
                          <a:latin typeface="Verdana"/>
                          <a:cs typeface="Verdana"/>
                        </a:rPr>
                        <a:t> </a:t>
                      </a:r>
                      <a:r>
                        <a:rPr sz="800" spc="-40" dirty="0">
                          <a:latin typeface="Verdana"/>
                          <a:cs typeface="Verdana"/>
                        </a:rPr>
                        <a:t>CIKM,</a:t>
                      </a:r>
                      <a:r>
                        <a:rPr sz="800" spc="-30" dirty="0">
                          <a:latin typeface="Verdana"/>
                          <a:cs typeface="Verdana"/>
                        </a:rPr>
                        <a:t> </a:t>
                      </a:r>
                      <a:r>
                        <a:rPr sz="800" spc="-20" dirty="0">
                          <a:latin typeface="Verdana"/>
                          <a:cs typeface="Verdana"/>
                        </a:rPr>
                        <a:t>2019</a:t>
                      </a:r>
                      <a:endParaRPr sz="800">
                        <a:latin typeface="Verdana"/>
                        <a:cs typeface="Verdana"/>
                      </a:endParaRPr>
                    </a:p>
                    <a:p>
                      <a:pPr marL="187960">
                        <a:lnSpc>
                          <a:spcPct val="100000"/>
                        </a:lnSpc>
                        <a:spcBef>
                          <a:spcPts val="25"/>
                        </a:spcBef>
                      </a:pPr>
                      <a:r>
                        <a:rPr sz="800" spc="-10" dirty="0">
                          <a:latin typeface="Verdana"/>
                          <a:cs typeface="Verdana"/>
                        </a:rPr>
                        <a:t>RecSys]</a:t>
                      </a:r>
                      <a:endParaRPr sz="800">
                        <a:latin typeface="Verdana"/>
                        <a:cs typeface="Verdana"/>
                      </a:endParaRPr>
                    </a:p>
                  </a:txBody>
                  <a:tcPr marL="0" marR="0" marT="37465" marB="0">
                    <a:lnL w="76200">
                      <a:solidFill>
                        <a:srgbClr val="000000"/>
                      </a:solidFill>
                      <a:prstDash val="solid"/>
                    </a:lnL>
                    <a:lnR w="76200">
                      <a:solidFill>
                        <a:srgbClr val="000000"/>
                      </a:solidFill>
                      <a:prstDash val="solid"/>
                    </a:lnR>
                    <a:lnT w="76200">
                      <a:solidFill>
                        <a:srgbClr val="000000"/>
                      </a:solidFill>
                      <a:prstDash val="solid"/>
                    </a:lnT>
                  </a:tcPr>
                </a:tc>
                <a:extLst>
                  <a:ext uri="{0D108BD9-81ED-4DB2-BD59-A6C34878D82A}">
                    <a16:rowId xmlns:a16="http://schemas.microsoft.com/office/drawing/2014/main" val="10001"/>
                  </a:ext>
                </a:extLst>
              </a:tr>
              <a:tr h="487680">
                <a:tc>
                  <a:txBody>
                    <a:bodyPr/>
                    <a:lstStyle/>
                    <a:p>
                      <a:pPr marL="238760" marR="262255">
                        <a:lnSpc>
                          <a:spcPct val="98700"/>
                        </a:lnSpc>
                        <a:spcBef>
                          <a:spcPts val="195"/>
                        </a:spcBef>
                      </a:pPr>
                      <a:r>
                        <a:rPr sz="800" spc="-35" dirty="0">
                          <a:latin typeface="Verdana"/>
                          <a:cs typeface="Verdana"/>
                        </a:rPr>
                        <a:t>ranking</a:t>
                      </a:r>
                      <a:r>
                        <a:rPr sz="800" spc="-25" dirty="0">
                          <a:latin typeface="Verdana"/>
                          <a:cs typeface="Verdana"/>
                        </a:rPr>
                        <a:t> </a:t>
                      </a:r>
                      <a:r>
                        <a:rPr sz="800" spc="-10" dirty="0">
                          <a:latin typeface="Verdana"/>
                          <a:cs typeface="Verdana"/>
                        </a:rPr>
                        <a:t>accuracy </a:t>
                      </a:r>
                      <a:r>
                        <a:rPr sz="800" spc="-85" dirty="0">
                          <a:latin typeface="Verdana"/>
                          <a:cs typeface="Verdana"/>
                        </a:rPr>
                        <a:t>[2019</a:t>
                      </a:r>
                      <a:r>
                        <a:rPr sz="800" spc="-55" dirty="0">
                          <a:latin typeface="Verdana"/>
                          <a:cs typeface="Verdana"/>
                        </a:rPr>
                        <a:t> </a:t>
                      </a:r>
                      <a:r>
                        <a:rPr sz="800" spc="-40" dirty="0">
                          <a:latin typeface="Verdana"/>
                          <a:cs typeface="Verdana"/>
                        </a:rPr>
                        <a:t>KDD</a:t>
                      </a:r>
                      <a:r>
                        <a:rPr sz="800" spc="-45" dirty="0">
                          <a:latin typeface="Verdana"/>
                          <a:cs typeface="Verdana"/>
                        </a:rPr>
                        <a:t> </a:t>
                      </a:r>
                      <a:r>
                        <a:rPr sz="800" spc="-20" dirty="0">
                          <a:latin typeface="Verdana"/>
                          <a:cs typeface="Verdana"/>
                        </a:rPr>
                        <a:t>A.</a:t>
                      </a:r>
                      <a:r>
                        <a:rPr sz="800" spc="-45" dirty="0">
                          <a:latin typeface="Verdana"/>
                          <a:cs typeface="Verdana"/>
                        </a:rPr>
                        <a:t> </a:t>
                      </a:r>
                      <a:r>
                        <a:rPr sz="800" spc="-25" dirty="0">
                          <a:latin typeface="Verdana"/>
                          <a:cs typeface="Verdana"/>
                        </a:rPr>
                        <a:t>Beutel </a:t>
                      </a:r>
                      <a:r>
                        <a:rPr sz="800" dirty="0">
                          <a:latin typeface="Verdana"/>
                          <a:cs typeface="Verdana"/>
                        </a:rPr>
                        <a:t>et</a:t>
                      </a:r>
                      <a:r>
                        <a:rPr sz="800" spc="-50" dirty="0">
                          <a:latin typeface="Verdana"/>
                          <a:cs typeface="Verdana"/>
                        </a:rPr>
                        <a:t> </a:t>
                      </a:r>
                      <a:r>
                        <a:rPr sz="800" spc="-20" dirty="0">
                          <a:latin typeface="Verdana"/>
                          <a:cs typeface="Verdana"/>
                        </a:rPr>
                        <a:t>al.]</a:t>
                      </a:r>
                      <a:endParaRPr sz="800">
                        <a:latin typeface="Verdana"/>
                        <a:cs typeface="Verdana"/>
                      </a:endParaRPr>
                    </a:p>
                  </a:txBody>
                  <a:tcPr marL="0" marR="0" marT="24765" marB="0">
                    <a:lnL w="76200">
                      <a:solidFill>
                        <a:srgbClr val="000000"/>
                      </a:solidFill>
                      <a:prstDash val="solid"/>
                    </a:lnL>
                    <a:lnR w="76200">
                      <a:solidFill>
                        <a:srgbClr val="000000"/>
                      </a:solidFill>
                      <a:prstDash val="solid"/>
                    </a:lnR>
                  </a:tcPr>
                </a:tc>
                <a:tc>
                  <a:txBody>
                    <a:bodyPr/>
                    <a:lstStyle/>
                    <a:p>
                      <a:pPr marL="187960" marR="283210">
                        <a:lnSpc>
                          <a:spcPct val="98700"/>
                        </a:lnSpc>
                        <a:spcBef>
                          <a:spcPts val="675"/>
                        </a:spcBef>
                      </a:pPr>
                      <a:r>
                        <a:rPr sz="800" dirty="0">
                          <a:latin typeface="Verdana"/>
                          <a:cs typeface="Verdana"/>
                        </a:rPr>
                        <a:t>equal</a:t>
                      </a:r>
                      <a:r>
                        <a:rPr sz="800" spc="5" dirty="0">
                          <a:latin typeface="Verdana"/>
                          <a:cs typeface="Verdana"/>
                        </a:rPr>
                        <a:t> </a:t>
                      </a:r>
                      <a:r>
                        <a:rPr sz="800" spc="-10" dirty="0">
                          <a:latin typeface="Verdana"/>
                          <a:cs typeface="Verdana"/>
                        </a:rPr>
                        <a:t>exposure </a:t>
                      </a:r>
                      <a:r>
                        <a:rPr sz="800" spc="-85" dirty="0">
                          <a:latin typeface="Verdana"/>
                          <a:cs typeface="Verdana"/>
                        </a:rPr>
                        <a:t>[2018</a:t>
                      </a:r>
                      <a:r>
                        <a:rPr sz="800" spc="-55" dirty="0">
                          <a:latin typeface="Verdana"/>
                          <a:cs typeface="Verdana"/>
                        </a:rPr>
                        <a:t> </a:t>
                      </a:r>
                      <a:r>
                        <a:rPr sz="800" spc="-70" dirty="0">
                          <a:latin typeface="Verdana"/>
                          <a:cs typeface="Verdana"/>
                        </a:rPr>
                        <a:t>FAT</a:t>
                      </a:r>
                      <a:r>
                        <a:rPr sz="800" spc="-45" dirty="0">
                          <a:latin typeface="Verdana"/>
                          <a:cs typeface="Verdana"/>
                        </a:rPr>
                        <a:t> </a:t>
                      </a:r>
                      <a:r>
                        <a:rPr sz="800" spc="-80" dirty="0">
                          <a:latin typeface="Verdana"/>
                          <a:cs typeface="Verdana"/>
                        </a:rPr>
                        <a:t>R.</a:t>
                      </a:r>
                      <a:r>
                        <a:rPr sz="800" spc="-40" dirty="0">
                          <a:latin typeface="Verdana"/>
                          <a:cs typeface="Verdana"/>
                        </a:rPr>
                        <a:t> </a:t>
                      </a:r>
                      <a:r>
                        <a:rPr sz="800" spc="-55" dirty="0">
                          <a:latin typeface="Verdana"/>
                          <a:cs typeface="Verdana"/>
                        </a:rPr>
                        <a:t>Burke</a:t>
                      </a:r>
                      <a:r>
                        <a:rPr sz="800" spc="-40" dirty="0">
                          <a:latin typeface="Verdana"/>
                          <a:cs typeface="Verdana"/>
                        </a:rPr>
                        <a:t> </a:t>
                      </a:r>
                      <a:r>
                        <a:rPr sz="800" spc="-25" dirty="0">
                          <a:latin typeface="Verdana"/>
                          <a:cs typeface="Verdana"/>
                        </a:rPr>
                        <a:t>et </a:t>
                      </a:r>
                      <a:r>
                        <a:rPr sz="800" spc="-20" dirty="0">
                          <a:latin typeface="Verdana"/>
                          <a:cs typeface="Verdana"/>
                        </a:rPr>
                        <a:t>al.]</a:t>
                      </a:r>
                      <a:endParaRPr sz="800">
                        <a:latin typeface="Verdana"/>
                        <a:cs typeface="Verdana"/>
                      </a:endParaRPr>
                    </a:p>
                  </a:txBody>
                  <a:tcPr marL="0" marR="0" marT="85725" marB="0">
                    <a:lnL w="76200">
                      <a:solidFill>
                        <a:srgbClr val="000000"/>
                      </a:solidFill>
                      <a:prstDash val="solid"/>
                    </a:lnL>
                    <a:lnR w="76200">
                      <a:solidFill>
                        <a:srgbClr val="000000"/>
                      </a:solidFill>
                      <a:prstDash val="solid"/>
                    </a:lnR>
                  </a:tcPr>
                </a:tc>
                <a:extLst>
                  <a:ext uri="{0D108BD9-81ED-4DB2-BD59-A6C34878D82A}">
                    <a16:rowId xmlns:a16="http://schemas.microsoft.com/office/drawing/2014/main" val="10002"/>
                  </a:ext>
                </a:extLst>
              </a:tr>
              <a:tr h="458470">
                <a:tc>
                  <a:txBody>
                    <a:bodyPr/>
                    <a:lstStyle/>
                    <a:p>
                      <a:pPr>
                        <a:lnSpc>
                          <a:spcPct val="100000"/>
                        </a:lnSpc>
                      </a:pPr>
                      <a:endParaRPr sz="1100">
                        <a:latin typeface="Times New Roman"/>
                        <a:cs typeface="Times New Roman"/>
                      </a:endParaRPr>
                    </a:p>
                  </a:txBody>
                  <a:tcPr marL="0" marR="0" marT="0" marB="0">
                    <a:lnL w="76200">
                      <a:solidFill>
                        <a:srgbClr val="000000"/>
                      </a:solidFill>
                      <a:prstDash val="solid"/>
                    </a:lnL>
                    <a:lnR w="76200">
                      <a:solidFill>
                        <a:srgbClr val="000000"/>
                      </a:solidFill>
                      <a:prstDash val="solid"/>
                    </a:lnR>
                    <a:lnB w="76200">
                      <a:solidFill>
                        <a:srgbClr val="000000"/>
                      </a:solidFill>
                      <a:prstDash val="solid"/>
                    </a:lnB>
                  </a:tcPr>
                </a:tc>
                <a:tc>
                  <a:txBody>
                    <a:bodyPr/>
                    <a:lstStyle/>
                    <a:p>
                      <a:pPr marL="187960" marR="285115">
                        <a:lnSpc>
                          <a:spcPts val="890"/>
                        </a:lnSpc>
                        <a:spcBef>
                          <a:spcPts val="395"/>
                        </a:spcBef>
                      </a:pPr>
                      <a:r>
                        <a:rPr sz="800" dirty="0">
                          <a:latin typeface="Verdana"/>
                          <a:cs typeface="Verdana"/>
                        </a:rPr>
                        <a:t>calibrated</a:t>
                      </a:r>
                      <a:r>
                        <a:rPr sz="800" spc="35" dirty="0">
                          <a:latin typeface="Verdana"/>
                          <a:cs typeface="Verdana"/>
                        </a:rPr>
                        <a:t> </a:t>
                      </a:r>
                      <a:r>
                        <a:rPr sz="800" spc="-25" dirty="0">
                          <a:latin typeface="Verdana"/>
                          <a:cs typeface="Verdana"/>
                        </a:rPr>
                        <a:t>exposure </a:t>
                      </a:r>
                      <a:r>
                        <a:rPr sz="800" spc="-85" dirty="0">
                          <a:latin typeface="Verdana"/>
                          <a:cs typeface="Verdana"/>
                        </a:rPr>
                        <a:t>[2018</a:t>
                      </a:r>
                      <a:r>
                        <a:rPr sz="800" spc="-45" dirty="0">
                          <a:latin typeface="Verdana"/>
                          <a:cs typeface="Verdana"/>
                        </a:rPr>
                        <a:t> </a:t>
                      </a:r>
                      <a:r>
                        <a:rPr sz="800" spc="-10" dirty="0">
                          <a:latin typeface="Verdana"/>
                          <a:cs typeface="Verdana"/>
                        </a:rPr>
                        <a:t>RecSys]</a:t>
                      </a:r>
                      <a:endParaRPr sz="800">
                        <a:latin typeface="Verdana"/>
                        <a:cs typeface="Verdana"/>
                      </a:endParaRPr>
                    </a:p>
                  </a:txBody>
                  <a:tcPr marL="0" marR="0" marT="50165" marB="0">
                    <a:lnL w="76200">
                      <a:solidFill>
                        <a:srgbClr val="000000"/>
                      </a:solidFill>
                      <a:prstDash val="solid"/>
                    </a:lnL>
                    <a:lnR w="76200">
                      <a:solidFill>
                        <a:srgbClr val="000000"/>
                      </a:solidFill>
                      <a:prstDash val="solid"/>
                    </a:lnR>
                    <a:lnB w="76200">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1442892" y="2687827"/>
            <a:ext cx="1539240" cy="1830070"/>
          </a:xfrm>
          <a:prstGeom prst="rect">
            <a:avLst/>
          </a:prstGeom>
        </p:spPr>
        <p:txBody>
          <a:bodyPr vert="horz" wrap="square" lIns="0" tIns="12700" rIns="0" bIns="0" rtlCol="0">
            <a:spAutoFit/>
          </a:bodyPr>
          <a:lstStyle/>
          <a:p>
            <a:pPr marL="427355">
              <a:lnSpc>
                <a:spcPct val="100000"/>
              </a:lnSpc>
              <a:spcBef>
                <a:spcPts val="100"/>
              </a:spcBef>
            </a:pPr>
            <a:r>
              <a:rPr sz="1800" b="1" spc="-160" dirty="0">
                <a:solidFill>
                  <a:srgbClr val="FF0000"/>
                </a:solidFill>
                <a:latin typeface="Verdana"/>
                <a:cs typeface="Verdana"/>
              </a:rPr>
              <a:t>consumer</a:t>
            </a:r>
            <a:endParaRPr sz="1800">
              <a:latin typeface="Verdana"/>
              <a:cs typeface="Verdana"/>
            </a:endParaRPr>
          </a:p>
          <a:p>
            <a:pPr>
              <a:lnSpc>
                <a:spcPct val="100000"/>
              </a:lnSpc>
              <a:spcBef>
                <a:spcPts val="1225"/>
              </a:spcBef>
            </a:pPr>
            <a:endParaRPr sz="1800">
              <a:latin typeface="Verdana"/>
              <a:cs typeface="Verdana"/>
            </a:endParaRPr>
          </a:p>
          <a:p>
            <a:pPr marL="12700">
              <a:lnSpc>
                <a:spcPct val="100000"/>
              </a:lnSpc>
            </a:pPr>
            <a:r>
              <a:rPr sz="1600" i="1" spc="-80" dirty="0">
                <a:latin typeface="Verdana"/>
                <a:cs typeface="Verdana"/>
              </a:rPr>
              <a:t>for</a:t>
            </a:r>
            <a:r>
              <a:rPr sz="1600" i="1" spc="-95" dirty="0">
                <a:latin typeface="Verdana"/>
                <a:cs typeface="Verdana"/>
              </a:rPr>
              <a:t> </a:t>
            </a:r>
            <a:r>
              <a:rPr sz="1600" i="1" spc="-10" dirty="0">
                <a:latin typeface="Verdana"/>
                <a:cs typeface="Verdana"/>
              </a:rPr>
              <a:t>whom?</a:t>
            </a:r>
            <a:endParaRPr sz="1600">
              <a:latin typeface="Verdana"/>
              <a:cs typeface="Verdana"/>
            </a:endParaRPr>
          </a:p>
          <a:p>
            <a:pPr>
              <a:lnSpc>
                <a:spcPct val="100000"/>
              </a:lnSpc>
            </a:pPr>
            <a:endParaRPr sz="1600">
              <a:latin typeface="Verdana"/>
              <a:cs typeface="Verdana"/>
            </a:endParaRPr>
          </a:p>
          <a:p>
            <a:pPr>
              <a:lnSpc>
                <a:spcPct val="100000"/>
              </a:lnSpc>
              <a:spcBef>
                <a:spcPts val="665"/>
              </a:spcBef>
            </a:pPr>
            <a:endParaRPr sz="1600">
              <a:latin typeface="Verdana"/>
              <a:cs typeface="Verdana"/>
            </a:endParaRPr>
          </a:p>
          <a:p>
            <a:pPr marL="503555">
              <a:lnSpc>
                <a:spcPct val="100000"/>
              </a:lnSpc>
            </a:pPr>
            <a:r>
              <a:rPr sz="1800" b="1" spc="-135" dirty="0">
                <a:solidFill>
                  <a:srgbClr val="0070C0"/>
                </a:solidFill>
                <a:latin typeface="Verdana"/>
                <a:cs typeface="Verdana"/>
              </a:rPr>
              <a:t>producer</a:t>
            </a:r>
            <a:endParaRPr sz="1800">
              <a:latin typeface="Verdana"/>
              <a:cs typeface="Verdana"/>
            </a:endParaRPr>
          </a:p>
        </p:txBody>
      </p:sp>
      <p:sp>
        <p:nvSpPr>
          <p:cNvPr id="5" name="object 5"/>
          <p:cNvSpPr txBox="1"/>
          <p:nvPr/>
        </p:nvSpPr>
        <p:spPr>
          <a:xfrm>
            <a:off x="3336928" y="1621028"/>
            <a:ext cx="1107440" cy="299720"/>
          </a:xfrm>
          <a:prstGeom prst="rect">
            <a:avLst/>
          </a:prstGeom>
        </p:spPr>
        <p:txBody>
          <a:bodyPr vert="horz" wrap="square" lIns="0" tIns="12700" rIns="0" bIns="0" rtlCol="0">
            <a:spAutoFit/>
          </a:bodyPr>
          <a:lstStyle/>
          <a:p>
            <a:pPr marL="12700">
              <a:lnSpc>
                <a:spcPct val="100000"/>
              </a:lnSpc>
              <a:spcBef>
                <a:spcPts val="100"/>
              </a:spcBef>
            </a:pPr>
            <a:r>
              <a:rPr sz="1800" b="1" spc="-55" dirty="0">
                <a:solidFill>
                  <a:srgbClr val="70AD47"/>
                </a:solidFill>
                <a:latin typeface="Verdana"/>
                <a:cs typeface="Verdana"/>
              </a:rPr>
              <a:t>accuracy</a:t>
            </a:r>
            <a:endParaRPr sz="1800">
              <a:latin typeface="Verdana"/>
              <a:cs typeface="Verdana"/>
            </a:endParaRPr>
          </a:p>
        </p:txBody>
      </p:sp>
      <p:sp>
        <p:nvSpPr>
          <p:cNvPr id="6" name="object 6"/>
          <p:cNvSpPr txBox="1"/>
          <p:nvPr/>
        </p:nvSpPr>
        <p:spPr>
          <a:xfrm>
            <a:off x="4842136" y="1636267"/>
            <a:ext cx="1053465" cy="299720"/>
          </a:xfrm>
          <a:prstGeom prst="rect">
            <a:avLst/>
          </a:prstGeom>
        </p:spPr>
        <p:txBody>
          <a:bodyPr vert="horz" wrap="square" lIns="0" tIns="12700" rIns="0" bIns="0" rtlCol="0">
            <a:spAutoFit/>
          </a:bodyPr>
          <a:lstStyle/>
          <a:p>
            <a:pPr marL="12700">
              <a:lnSpc>
                <a:spcPct val="100000"/>
              </a:lnSpc>
              <a:spcBef>
                <a:spcPts val="100"/>
              </a:spcBef>
            </a:pPr>
            <a:r>
              <a:rPr sz="1800" b="1" spc="-160" dirty="0">
                <a:solidFill>
                  <a:srgbClr val="BF9000"/>
                </a:solidFill>
                <a:latin typeface="Verdana"/>
                <a:cs typeface="Verdana"/>
              </a:rPr>
              <a:t>exposure</a:t>
            </a:r>
            <a:endParaRPr sz="1800">
              <a:latin typeface="Verdana"/>
              <a:cs typeface="Verdana"/>
            </a:endParaRPr>
          </a:p>
        </p:txBody>
      </p:sp>
      <p:sp>
        <p:nvSpPr>
          <p:cNvPr id="7" name="object 7"/>
          <p:cNvSpPr txBox="1"/>
          <p:nvPr/>
        </p:nvSpPr>
        <p:spPr>
          <a:xfrm>
            <a:off x="3599689" y="5188203"/>
            <a:ext cx="1656080" cy="177800"/>
          </a:xfrm>
          <a:prstGeom prst="rect">
            <a:avLst/>
          </a:prstGeom>
        </p:spPr>
        <p:txBody>
          <a:bodyPr vert="horz" wrap="square" lIns="0" tIns="12700" rIns="0" bIns="0" rtlCol="0">
            <a:spAutoFit/>
          </a:bodyPr>
          <a:lstStyle/>
          <a:p>
            <a:pPr marL="12700">
              <a:lnSpc>
                <a:spcPct val="100000"/>
              </a:lnSpc>
              <a:spcBef>
                <a:spcPts val="100"/>
              </a:spcBef>
            </a:pPr>
            <a:r>
              <a:rPr sz="1000" i="1" spc="-35" dirty="0">
                <a:latin typeface="Verdana"/>
                <a:cs typeface="Verdana"/>
              </a:rPr>
              <a:t>some</a:t>
            </a:r>
            <a:r>
              <a:rPr sz="1000" i="1" spc="-15" dirty="0">
                <a:latin typeface="Verdana"/>
                <a:cs typeface="Verdana"/>
              </a:rPr>
              <a:t> </a:t>
            </a:r>
            <a:r>
              <a:rPr sz="1000" i="1" spc="-35" dirty="0">
                <a:latin typeface="Verdana"/>
                <a:cs typeface="Verdana"/>
              </a:rPr>
              <a:t>representative</a:t>
            </a:r>
            <a:r>
              <a:rPr sz="1000" i="1" spc="-15" dirty="0">
                <a:latin typeface="Verdana"/>
                <a:cs typeface="Verdana"/>
              </a:rPr>
              <a:t> </a:t>
            </a:r>
            <a:r>
              <a:rPr sz="1000" i="1" spc="-35" dirty="0">
                <a:latin typeface="Verdana"/>
                <a:cs typeface="Verdana"/>
              </a:rPr>
              <a:t>works</a:t>
            </a:r>
            <a:endParaRPr sz="1000">
              <a:latin typeface="Verdana"/>
              <a:cs typeface="Verdana"/>
            </a:endParaRPr>
          </a:p>
        </p:txBody>
      </p:sp>
      <p:sp>
        <p:nvSpPr>
          <p:cNvPr id="8" name="object 8"/>
          <p:cNvSpPr txBox="1"/>
          <p:nvPr/>
        </p:nvSpPr>
        <p:spPr>
          <a:xfrm>
            <a:off x="4181210" y="1341628"/>
            <a:ext cx="896619" cy="269240"/>
          </a:xfrm>
          <a:prstGeom prst="rect">
            <a:avLst/>
          </a:prstGeom>
        </p:spPr>
        <p:txBody>
          <a:bodyPr vert="horz" wrap="square" lIns="0" tIns="12700" rIns="0" bIns="0" rtlCol="0">
            <a:spAutoFit/>
          </a:bodyPr>
          <a:lstStyle/>
          <a:p>
            <a:pPr marL="12700">
              <a:lnSpc>
                <a:spcPct val="100000"/>
              </a:lnSpc>
              <a:spcBef>
                <a:spcPts val="100"/>
              </a:spcBef>
            </a:pPr>
            <a:r>
              <a:rPr sz="1600" i="1" dirty="0">
                <a:latin typeface="Verdana"/>
                <a:cs typeface="Verdana"/>
              </a:rPr>
              <a:t>of</a:t>
            </a:r>
            <a:r>
              <a:rPr sz="1600" i="1" spc="-130" dirty="0">
                <a:latin typeface="Verdana"/>
                <a:cs typeface="Verdana"/>
              </a:rPr>
              <a:t> </a:t>
            </a:r>
            <a:r>
              <a:rPr sz="1600" i="1" spc="-10" dirty="0">
                <a:latin typeface="Verdana"/>
                <a:cs typeface="Verdana"/>
              </a:rPr>
              <a:t>what?</a:t>
            </a:r>
            <a:endParaRPr sz="1600">
              <a:latin typeface="Verdana"/>
              <a:cs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Accuracy</a:t>
            </a:r>
            <a:r>
              <a:rPr spc="-195" dirty="0"/>
              <a:t> </a:t>
            </a:r>
            <a:r>
              <a:rPr spc="-145" dirty="0"/>
              <a:t>in</a:t>
            </a:r>
            <a:r>
              <a:rPr spc="-185" dirty="0"/>
              <a:t> </a:t>
            </a:r>
            <a:r>
              <a:rPr dirty="0"/>
              <a:t>recommender</a:t>
            </a:r>
            <a:r>
              <a:rPr spc="-195" dirty="0"/>
              <a:t> </a:t>
            </a:r>
            <a:r>
              <a:rPr spc="-170" dirty="0"/>
              <a:t>systems</a:t>
            </a:r>
          </a:p>
        </p:txBody>
      </p:sp>
      <p:sp>
        <p:nvSpPr>
          <p:cNvPr id="3" name="object 3"/>
          <p:cNvSpPr txBox="1"/>
          <p:nvPr/>
        </p:nvSpPr>
        <p:spPr>
          <a:xfrm>
            <a:off x="763939" y="3227323"/>
            <a:ext cx="5272405" cy="299720"/>
          </a:xfrm>
          <a:prstGeom prst="rect">
            <a:avLst/>
          </a:prstGeom>
        </p:spPr>
        <p:txBody>
          <a:bodyPr vert="horz" wrap="square" lIns="0" tIns="12700" rIns="0" bIns="0" rtlCol="0">
            <a:spAutoFit/>
          </a:bodyPr>
          <a:lstStyle/>
          <a:p>
            <a:pPr marL="12700">
              <a:lnSpc>
                <a:spcPct val="100000"/>
              </a:lnSpc>
              <a:spcBef>
                <a:spcPts val="100"/>
              </a:spcBef>
            </a:pPr>
            <a:r>
              <a:rPr sz="1800" b="1" spc="-185" dirty="0">
                <a:latin typeface="Verdana"/>
                <a:cs typeface="Verdana"/>
              </a:rPr>
              <a:t>view</a:t>
            </a:r>
            <a:r>
              <a:rPr sz="1800" b="1" spc="-105" dirty="0">
                <a:latin typeface="Verdana"/>
                <a:cs typeface="Verdana"/>
              </a:rPr>
              <a:t> </a:t>
            </a:r>
            <a:r>
              <a:rPr sz="1800" b="1" spc="-295" dirty="0">
                <a:latin typeface="Verdana"/>
                <a:cs typeface="Verdana"/>
              </a:rPr>
              <a:t>2</a:t>
            </a:r>
            <a:r>
              <a:rPr sz="1800" spc="-295" dirty="0">
                <a:latin typeface="Verdana"/>
                <a:cs typeface="Verdana"/>
              </a:rPr>
              <a:t>:</a:t>
            </a:r>
            <a:r>
              <a:rPr sz="1800" spc="-120" dirty="0">
                <a:latin typeface="Verdana"/>
                <a:cs typeface="Verdana"/>
              </a:rPr>
              <a:t> </a:t>
            </a:r>
            <a:r>
              <a:rPr sz="1800" spc="-20" dirty="0">
                <a:latin typeface="Verdana"/>
                <a:cs typeface="Verdana"/>
              </a:rPr>
              <a:t>the</a:t>
            </a:r>
            <a:r>
              <a:rPr sz="1800" spc="-114" dirty="0">
                <a:latin typeface="Verdana"/>
                <a:cs typeface="Verdana"/>
              </a:rPr>
              <a:t> </a:t>
            </a:r>
            <a:r>
              <a:rPr sz="1800" dirty="0">
                <a:latin typeface="Verdana"/>
                <a:cs typeface="Verdana"/>
              </a:rPr>
              <a:t>recommender</a:t>
            </a:r>
            <a:r>
              <a:rPr sz="1800" spc="-125" dirty="0">
                <a:latin typeface="Verdana"/>
                <a:cs typeface="Verdana"/>
              </a:rPr>
              <a:t> </a:t>
            </a:r>
            <a:r>
              <a:rPr sz="1800" b="1" spc="-215" dirty="0">
                <a:latin typeface="Verdana"/>
                <a:cs typeface="Verdana"/>
              </a:rPr>
              <a:t>ranks</a:t>
            </a:r>
            <a:r>
              <a:rPr sz="1800" b="1" spc="-105" dirty="0">
                <a:latin typeface="Verdana"/>
                <a:cs typeface="Verdana"/>
              </a:rPr>
              <a:t> </a:t>
            </a:r>
            <a:r>
              <a:rPr sz="1800" spc="-100" dirty="0">
                <a:latin typeface="Verdana"/>
                <a:cs typeface="Verdana"/>
              </a:rPr>
              <a:t>items</a:t>
            </a:r>
            <a:r>
              <a:rPr sz="1800" spc="-120" dirty="0">
                <a:latin typeface="Verdana"/>
                <a:cs typeface="Verdana"/>
              </a:rPr>
              <a:t> </a:t>
            </a:r>
            <a:r>
              <a:rPr sz="1800" spc="-75" dirty="0">
                <a:latin typeface="Verdana"/>
                <a:cs typeface="Verdana"/>
              </a:rPr>
              <a:t>for</a:t>
            </a:r>
            <a:r>
              <a:rPr sz="1800" spc="-125" dirty="0">
                <a:latin typeface="Verdana"/>
                <a:cs typeface="Verdana"/>
              </a:rPr>
              <a:t> </a:t>
            </a:r>
            <a:r>
              <a:rPr sz="1800" spc="150" dirty="0">
                <a:latin typeface="Verdana"/>
                <a:cs typeface="Verdana"/>
              </a:rPr>
              <a:t>a</a:t>
            </a:r>
            <a:r>
              <a:rPr sz="1800" spc="-125" dirty="0">
                <a:latin typeface="Verdana"/>
                <a:cs typeface="Verdana"/>
              </a:rPr>
              <a:t> </a:t>
            </a:r>
            <a:r>
              <a:rPr sz="1800" spc="-35" dirty="0">
                <a:latin typeface="Verdana"/>
                <a:cs typeface="Verdana"/>
              </a:rPr>
              <a:t>user</a:t>
            </a:r>
            <a:endParaRPr sz="1800">
              <a:latin typeface="Verdana"/>
              <a:cs typeface="Verdana"/>
            </a:endParaRPr>
          </a:p>
        </p:txBody>
      </p:sp>
      <p:grpSp>
        <p:nvGrpSpPr>
          <p:cNvPr id="4" name="object 4"/>
          <p:cNvGrpSpPr/>
          <p:nvPr/>
        </p:nvGrpSpPr>
        <p:grpSpPr>
          <a:xfrm>
            <a:off x="1559853" y="4035551"/>
            <a:ext cx="2704465" cy="508000"/>
            <a:chOff x="1559853" y="4035551"/>
            <a:chExt cx="2704465" cy="508000"/>
          </a:xfrm>
        </p:grpSpPr>
        <p:sp>
          <p:nvSpPr>
            <p:cNvPr id="5" name="object 5"/>
            <p:cNvSpPr/>
            <p:nvPr/>
          </p:nvSpPr>
          <p:spPr>
            <a:xfrm>
              <a:off x="1572553" y="4433775"/>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6" name="object 6"/>
            <p:cNvSpPr/>
            <p:nvPr/>
          </p:nvSpPr>
          <p:spPr>
            <a:xfrm>
              <a:off x="2027833" y="4433774"/>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7" name="object 7"/>
            <p:cNvSpPr/>
            <p:nvPr/>
          </p:nvSpPr>
          <p:spPr>
            <a:xfrm>
              <a:off x="2473253" y="4433774"/>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8" name="object 8"/>
            <p:cNvSpPr/>
            <p:nvPr/>
          </p:nvSpPr>
          <p:spPr>
            <a:xfrm>
              <a:off x="2923603" y="4433774"/>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9" name="object 9"/>
            <p:cNvSpPr/>
            <p:nvPr/>
          </p:nvSpPr>
          <p:spPr>
            <a:xfrm>
              <a:off x="3373953" y="4433774"/>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566671" y="4053839"/>
              <a:ext cx="460247" cy="460248"/>
            </a:xfrm>
            <a:prstGeom prst="rect">
              <a:avLst/>
            </a:prstGeom>
          </p:spPr>
        </p:pic>
        <p:pic>
          <p:nvPicPr>
            <p:cNvPr id="11" name="object 11"/>
            <p:cNvPicPr/>
            <p:nvPr/>
          </p:nvPicPr>
          <p:blipFill>
            <a:blip r:embed="rId3" cstate="print"/>
            <a:stretch>
              <a:fillRect/>
            </a:stretch>
          </p:blipFill>
          <p:spPr>
            <a:xfrm>
              <a:off x="3803903" y="4035551"/>
              <a:ext cx="460248" cy="507470"/>
            </a:xfrm>
            <a:prstGeom prst="rect">
              <a:avLst/>
            </a:prstGeom>
          </p:spPr>
        </p:pic>
        <p:pic>
          <p:nvPicPr>
            <p:cNvPr id="12" name="object 12"/>
            <p:cNvPicPr/>
            <p:nvPr/>
          </p:nvPicPr>
          <p:blipFill>
            <a:blip r:embed="rId4" cstate="print"/>
            <a:stretch>
              <a:fillRect/>
            </a:stretch>
          </p:blipFill>
          <p:spPr>
            <a:xfrm>
              <a:off x="3337559" y="4047743"/>
              <a:ext cx="460248" cy="460248"/>
            </a:xfrm>
            <a:prstGeom prst="rect">
              <a:avLst/>
            </a:prstGeom>
          </p:spPr>
        </p:pic>
        <p:pic>
          <p:nvPicPr>
            <p:cNvPr id="13" name="object 13"/>
            <p:cNvPicPr/>
            <p:nvPr/>
          </p:nvPicPr>
          <p:blipFill>
            <a:blip r:embed="rId5" cstate="print"/>
            <a:stretch>
              <a:fillRect/>
            </a:stretch>
          </p:blipFill>
          <p:spPr>
            <a:xfrm>
              <a:off x="1999487" y="4044695"/>
              <a:ext cx="1371600" cy="460248"/>
            </a:xfrm>
            <a:prstGeom prst="rect">
              <a:avLst/>
            </a:prstGeom>
          </p:spPr>
        </p:pic>
      </p:grpSp>
      <p:sp>
        <p:nvSpPr>
          <p:cNvPr id="14" name="object 14"/>
          <p:cNvSpPr txBox="1"/>
          <p:nvPr/>
        </p:nvSpPr>
        <p:spPr>
          <a:xfrm>
            <a:off x="1717937" y="4512394"/>
            <a:ext cx="2465705" cy="891540"/>
          </a:xfrm>
          <a:prstGeom prst="rect">
            <a:avLst/>
          </a:prstGeom>
        </p:spPr>
        <p:txBody>
          <a:bodyPr vert="horz" wrap="square" lIns="0" tIns="70485" rIns="0" bIns="0" rtlCol="0">
            <a:spAutoFit/>
          </a:bodyPr>
          <a:lstStyle/>
          <a:p>
            <a:pPr marL="12700">
              <a:lnSpc>
                <a:spcPct val="100000"/>
              </a:lnSpc>
              <a:spcBef>
                <a:spcPts val="555"/>
              </a:spcBef>
              <a:tabLst>
                <a:tab pos="462915" algn="l"/>
                <a:tab pos="913130" algn="l"/>
                <a:tab pos="1363345" algn="l"/>
                <a:tab pos="1813560" algn="l"/>
                <a:tab pos="2263775" algn="l"/>
              </a:tabLst>
            </a:pPr>
            <a:r>
              <a:rPr sz="1400" i="1" spc="-50" dirty="0">
                <a:latin typeface="Verdana"/>
                <a:cs typeface="Verdana"/>
              </a:rPr>
              <a:t>1</a:t>
            </a:r>
            <a:r>
              <a:rPr sz="1400" i="1" dirty="0">
                <a:latin typeface="Verdana"/>
                <a:cs typeface="Verdana"/>
              </a:rPr>
              <a:t>	</a:t>
            </a:r>
            <a:r>
              <a:rPr sz="2100" i="1" spc="-75" baseline="1984" dirty="0">
                <a:latin typeface="Verdana"/>
                <a:cs typeface="Verdana"/>
              </a:rPr>
              <a:t>2</a:t>
            </a:r>
            <a:r>
              <a:rPr sz="2100" i="1" baseline="1984" dirty="0">
                <a:latin typeface="Verdana"/>
                <a:cs typeface="Verdana"/>
              </a:rPr>
              <a:t>	</a:t>
            </a:r>
            <a:r>
              <a:rPr sz="1400" i="1" spc="-50" dirty="0">
                <a:latin typeface="Verdana"/>
                <a:cs typeface="Verdana"/>
              </a:rPr>
              <a:t>3</a:t>
            </a:r>
            <a:r>
              <a:rPr sz="1400" i="1" dirty="0">
                <a:latin typeface="Verdana"/>
                <a:cs typeface="Verdana"/>
              </a:rPr>
              <a:t>	</a:t>
            </a:r>
            <a:r>
              <a:rPr sz="1400" i="1" spc="-50" dirty="0">
                <a:latin typeface="Verdana"/>
                <a:cs typeface="Verdana"/>
              </a:rPr>
              <a:t>4</a:t>
            </a:r>
            <a:r>
              <a:rPr sz="1400" i="1" dirty="0">
                <a:latin typeface="Verdana"/>
                <a:cs typeface="Verdana"/>
              </a:rPr>
              <a:t>	</a:t>
            </a:r>
            <a:r>
              <a:rPr sz="1400" i="1" spc="-50" dirty="0">
                <a:latin typeface="Verdana"/>
                <a:cs typeface="Verdana"/>
              </a:rPr>
              <a:t>5</a:t>
            </a:r>
            <a:r>
              <a:rPr sz="1400" i="1" dirty="0">
                <a:latin typeface="Verdana"/>
                <a:cs typeface="Verdana"/>
              </a:rPr>
              <a:t>	</a:t>
            </a:r>
            <a:r>
              <a:rPr sz="2100" i="1" spc="-75" baseline="1984" dirty="0">
                <a:latin typeface="Verdana"/>
                <a:cs typeface="Verdana"/>
              </a:rPr>
              <a:t>6</a:t>
            </a:r>
            <a:endParaRPr sz="2100" baseline="1984">
              <a:latin typeface="Verdana"/>
              <a:cs typeface="Verdana"/>
            </a:endParaRPr>
          </a:p>
          <a:p>
            <a:pPr marL="570230">
              <a:lnSpc>
                <a:spcPct val="100000"/>
              </a:lnSpc>
              <a:spcBef>
                <a:spcPts val="395"/>
              </a:spcBef>
            </a:pPr>
            <a:r>
              <a:rPr sz="1200" i="1" spc="-45" dirty="0">
                <a:latin typeface="Verdana"/>
                <a:cs typeface="Verdana"/>
              </a:rPr>
              <a:t>ranking</a:t>
            </a:r>
            <a:r>
              <a:rPr sz="1200" i="1" spc="-40" dirty="0">
                <a:latin typeface="Verdana"/>
                <a:cs typeface="Verdana"/>
              </a:rPr>
              <a:t> </a:t>
            </a:r>
            <a:r>
              <a:rPr sz="1200" i="1" spc="-10" dirty="0">
                <a:latin typeface="Verdana"/>
                <a:cs typeface="Verdana"/>
              </a:rPr>
              <a:t>position</a:t>
            </a:r>
            <a:endParaRPr sz="1200">
              <a:latin typeface="Verdana"/>
              <a:cs typeface="Verdana"/>
            </a:endParaRPr>
          </a:p>
          <a:p>
            <a:pPr marL="266700">
              <a:lnSpc>
                <a:spcPct val="100000"/>
              </a:lnSpc>
              <a:spcBef>
                <a:spcPts val="1165"/>
              </a:spcBef>
            </a:pPr>
            <a:r>
              <a:rPr sz="1400" i="1" dirty="0">
                <a:latin typeface="Verdana"/>
                <a:cs typeface="Verdana"/>
              </a:rPr>
              <a:t>reciprocal</a:t>
            </a:r>
            <a:r>
              <a:rPr sz="1400" i="1" spc="-80" dirty="0">
                <a:latin typeface="Verdana"/>
                <a:cs typeface="Verdana"/>
              </a:rPr>
              <a:t> </a:t>
            </a:r>
            <a:r>
              <a:rPr sz="1400" i="1" spc="-60" dirty="0">
                <a:latin typeface="Verdana"/>
                <a:cs typeface="Verdana"/>
              </a:rPr>
              <a:t>rank</a:t>
            </a:r>
            <a:r>
              <a:rPr sz="1400" i="1" spc="-75" dirty="0">
                <a:latin typeface="Verdana"/>
                <a:cs typeface="Verdana"/>
              </a:rPr>
              <a:t> </a:t>
            </a:r>
            <a:r>
              <a:rPr sz="1400" i="1" spc="-130" dirty="0">
                <a:latin typeface="Verdana"/>
                <a:cs typeface="Verdana"/>
              </a:rPr>
              <a:t>(RR)</a:t>
            </a:r>
            <a:r>
              <a:rPr sz="1400" i="1" spc="-75" dirty="0">
                <a:latin typeface="Verdana"/>
                <a:cs typeface="Verdana"/>
              </a:rPr>
              <a:t> </a:t>
            </a:r>
            <a:r>
              <a:rPr sz="1400" i="1" spc="-315" dirty="0">
                <a:latin typeface="Verdana"/>
                <a:cs typeface="Verdana"/>
              </a:rPr>
              <a:t>=</a:t>
            </a:r>
            <a:r>
              <a:rPr sz="1400" i="1" spc="-70" dirty="0">
                <a:latin typeface="Verdana"/>
                <a:cs typeface="Verdana"/>
              </a:rPr>
              <a:t> </a:t>
            </a:r>
            <a:r>
              <a:rPr sz="1400" i="1" spc="-35" dirty="0">
                <a:latin typeface="Verdana"/>
                <a:cs typeface="Verdana"/>
              </a:rPr>
              <a:t>1/2</a:t>
            </a:r>
            <a:endParaRPr sz="1400">
              <a:latin typeface="Verdana"/>
              <a:cs typeface="Verdana"/>
            </a:endParaRPr>
          </a:p>
        </p:txBody>
      </p:sp>
      <p:sp>
        <p:nvSpPr>
          <p:cNvPr id="15" name="object 15"/>
          <p:cNvSpPr txBox="1"/>
          <p:nvPr/>
        </p:nvSpPr>
        <p:spPr>
          <a:xfrm>
            <a:off x="707390" y="1236979"/>
            <a:ext cx="5675630" cy="299720"/>
          </a:xfrm>
          <a:prstGeom prst="rect">
            <a:avLst/>
          </a:prstGeom>
        </p:spPr>
        <p:txBody>
          <a:bodyPr vert="horz" wrap="square" lIns="0" tIns="12700" rIns="0" bIns="0" rtlCol="0">
            <a:spAutoFit/>
          </a:bodyPr>
          <a:lstStyle/>
          <a:p>
            <a:pPr marL="12700">
              <a:lnSpc>
                <a:spcPct val="100000"/>
              </a:lnSpc>
              <a:spcBef>
                <a:spcPts val="100"/>
              </a:spcBef>
            </a:pPr>
            <a:r>
              <a:rPr sz="1800" b="1" spc="-185" dirty="0">
                <a:latin typeface="Verdana"/>
                <a:cs typeface="Verdana"/>
              </a:rPr>
              <a:t>view</a:t>
            </a:r>
            <a:r>
              <a:rPr sz="1800" b="1" spc="-110" dirty="0">
                <a:latin typeface="Verdana"/>
                <a:cs typeface="Verdana"/>
              </a:rPr>
              <a:t> </a:t>
            </a:r>
            <a:r>
              <a:rPr sz="1800" b="1" spc="-295" dirty="0">
                <a:latin typeface="Verdana"/>
                <a:cs typeface="Verdana"/>
              </a:rPr>
              <a:t>1</a:t>
            </a:r>
            <a:r>
              <a:rPr sz="1800" spc="-295" dirty="0">
                <a:latin typeface="Verdana"/>
                <a:cs typeface="Verdana"/>
              </a:rPr>
              <a:t>:</a:t>
            </a:r>
            <a:r>
              <a:rPr sz="1800" spc="-120" dirty="0">
                <a:latin typeface="Verdana"/>
                <a:cs typeface="Verdana"/>
              </a:rPr>
              <a:t> </a:t>
            </a:r>
            <a:r>
              <a:rPr sz="1800" spc="-20" dirty="0">
                <a:latin typeface="Verdana"/>
                <a:cs typeface="Verdana"/>
              </a:rPr>
              <a:t>the</a:t>
            </a:r>
            <a:r>
              <a:rPr sz="1800" spc="-120" dirty="0">
                <a:latin typeface="Verdana"/>
                <a:cs typeface="Verdana"/>
              </a:rPr>
              <a:t> </a:t>
            </a:r>
            <a:r>
              <a:rPr sz="1800" dirty="0">
                <a:latin typeface="Verdana"/>
                <a:cs typeface="Verdana"/>
              </a:rPr>
              <a:t>recommender</a:t>
            </a:r>
            <a:r>
              <a:rPr sz="1800" spc="-125" dirty="0">
                <a:latin typeface="Verdana"/>
                <a:cs typeface="Verdana"/>
              </a:rPr>
              <a:t> </a:t>
            </a:r>
            <a:r>
              <a:rPr sz="1800" b="1" spc="-150" dirty="0">
                <a:latin typeface="Verdana"/>
                <a:cs typeface="Verdana"/>
              </a:rPr>
              <a:t>matches</a:t>
            </a:r>
            <a:r>
              <a:rPr sz="1800" b="1" spc="-110" dirty="0">
                <a:latin typeface="Verdana"/>
                <a:cs typeface="Verdana"/>
              </a:rPr>
              <a:t> </a:t>
            </a:r>
            <a:r>
              <a:rPr sz="1800" spc="-135" dirty="0">
                <a:latin typeface="Verdana"/>
                <a:cs typeface="Verdana"/>
              </a:rPr>
              <a:t>users</a:t>
            </a:r>
            <a:r>
              <a:rPr sz="1800" spc="-120" dirty="0">
                <a:latin typeface="Verdana"/>
                <a:cs typeface="Verdana"/>
              </a:rPr>
              <a:t> </a:t>
            </a:r>
            <a:r>
              <a:rPr sz="1800" spc="-70" dirty="0">
                <a:latin typeface="Verdana"/>
                <a:cs typeface="Verdana"/>
              </a:rPr>
              <a:t>with</a:t>
            </a:r>
            <a:r>
              <a:rPr sz="1800" spc="-114" dirty="0">
                <a:latin typeface="Verdana"/>
                <a:cs typeface="Verdana"/>
              </a:rPr>
              <a:t> </a:t>
            </a:r>
            <a:r>
              <a:rPr sz="1800" spc="-35" dirty="0">
                <a:latin typeface="Verdana"/>
                <a:cs typeface="Verdana"/>
              </a:rPr>
              <a:t>items</a:t>
            </a:r>
            <a:endParaRPr sz="1800">
              <a:latin typeface="Verdana"/>
              <a:cs typeface="Verdana"/>
            </a:endParaRPr>
          </a:p>
        </p:txBody>
      </p:sp>
      <p:pic>
        <p:nvPicPr>
          <p:cNvPr id="16" name="object 16"/>
          <p:cNvPicPr/>
          <p:nvPr/>
        </p:nvPicPr>
        <p:blipFill>
          <a:blip r:embed="rId6" cstate="print"/>
          <a:stretch>
            <a:fillRect/>
          </a:stretch>
        </p:blipFill>
        <p:spPr>
          <a:xfrm>
            <a:off x="768095" y="4093463"/>
            <a:ext cx="460248" cy="460248"/>
          </a:xfrm>
          <a:prstGeom prst="rect">
            <a:avLst/>
          </a:prstGeom>
        </p:spPr>
      </p:pic>
      <p:pic>
        <p:nvPicPr>
          <p:cNvPr id="17" name="object 17"/>
          <p:cNvPicPr/>
          <p:nvPr/>
        </p:nvPicPr>
        <p:blipFill>
          <a:blip r:embed="rId7" cstate="print"/>
          <a:stretch>
            <a:fillRect/>
          </a:stretch>
        </p:blipFill>
        <p:spPr>
          <a:xfrm>
            <a:off x="771144" y="2231135"/>
            <a:ext cx="460248" cy="460247"/>
          </a:xfrm>
          <a:prstGeom prst="rect">
            <a:avLst/>
          </a:prstGeom>
        </p:spPr>
      </p:pic>
      <p:pic>
        <p:nvPicPr>
          <p:cNvPr id="18" name="object 18"/>
          <p:cNvPicPr/>
          <p:nvPr/>
        </p:nvPicPr>
        <p:blipFill>
          <a:blip r:embed="rId8" cstate="print"/>
          <a:stretch>
            <a:fillRect/>
          </a:stretch>
        </p:blipFill>
        <p:spPr>
          <a:xfrm>
            <a:off x="1353311" y="2231135"/>
            <a:ext cx="460248" cy="460247"/>
          </a:xfrm>
          <a:prstGeom prst="rect">
            <a:avLst/>
          </a:prstGeom>
        </p:spPr>
      </p:pic>
      <p:pic>
        <p:nvPicPr>
          <p:cNvPr id="19" name="object 19"/>
          <p:cNvPicPr/>
          <p:nvPr/>
        </p:nvPicPr>
        <p:blipFill>
          <a:blip r:embed="rId9" cstate="print"/>
          <a:stretch>
            <a:fillRect/>
          </a:stretch>
        </p:blipFill>
        <p:spPr>
          <a:xfrm>
            <a:off x="2014727" y="2112264"/>
            <a:ext cx="688848" cy="688848"/>
          </a:xfrm>
          <a:prstGeom prst="rect">
            <a:avLst/>
          </a:prstGeom>
        </p:spPr>
      </p:pic>
      <p:sp>
        <p:nvSpPr>
          <p:cNvPr id="20" name="object 20"/>
          <p:cNvSpPr txBox="1"/>
          <p:nvPr/>
        </p:nvSpPr>
        <p:spPr>
          <a:xfrm>
            <a:off x="896454" y="1751076"/>
            <a:ext cx="810260" cy="455295"/>
          </a:xfrm>
          <a:prstGeom prst="rect">
            <a:avLst/>
          </a:prstGeom>
        </p:spPr>
        <p:txBody>
          <a:bodyPr vert="horz" wrap="square" lIns="0" tIns="9525" rIns="0" bIns="0" rtlCol="0">
            <a:spAutoFit/>
          </a:bodyPr>
          <a:lstStyle/>
          <a:p>
            <a:pPr marL="238125" marR="5080" indent="-225425">
              <a:lnSpc>
                <a:spcPct val="101400"/>
              </a:lnSpc>
              <a:spcBef>
                <a:spcPts val="75"/>
              </a:spcBef>
            </a:pPr>
            <a:r>
              <a:rPr sz="1400" i="1" spc="-110" dirty="0">
                <a:latin typeface="Verdana"/>
                <a:cs typeface="Verdana"/>
              </a:rPr>
              <a:t>user-</a:t>
            </a:r>
            <a:r>
              <a:rPr sz="1400" i="1" spc="-50" dirty="0">
                <a:latin typeface="Verdana"/>
                <a:cs typeface="Verdana"/>
              </a:rPr>
              <a:t>item </a:t>
            </a:r>
            <a:r>
              <a:rPr sz="1400" i="1" spc="-20" dirty="0">
                <a:latin typeface="Verdana"/>
                <a:cs typeface="Verdana"/>
              </a:rPr>
              <a:t>pair</a:t>
            </a:r>
            <a:endParaRPr sz="1400">
              <a:latin typeface="Verdana"/>
              <a:cs typeface="Verdana"/>
            </a:endParaRPr>
          </a:p>
        </p:txBody>
      </p:sp>
      <p:pic>
        <p:nvPicPr>
          <p:cNvPr id="21" name="object 21"/>
          <p:cNvPicPr/>
          <p:nvPr/>
        </p:nvPicPr>
        <p:blipFill>
          <a:blip r:embed="rId10" cstate="print"/>
          <a:stretch>
            <a:fillRect/>
          </a:stretch>
        </p:blipFill>
        <p:spPr>
          <a:xfrm>
            <a:off x="3124200" y="2106167"/>
            <a:ext cx="688848" cy="688847"/>
          </a:xfrm>
          <a:prstGeom prst="rect">
            <a:avLst/>
          </a:prstGeom>
        </p:spPr>
      </p:pic>
      <p:sp>
        <p:nvSpPr>
          <p:cNvPr id="22" name="object 22"/>
          <p:cNvSpPr txBox="1"/>
          <p:nvPr/>
        </p:nvSpPr>
        <p:spPr>
          <a:xfrm>
            <a:off x="2103685" y="1754123"/>
            <a:ext cx="590550" cy="455295"/>
          </a:xfrm>
          <a:prstGeom prst="rect">
            <a:avLst/>
          </a:prstGeom>
        </p:spPr>
        <p:txBody>
          <a:bodyPr vert="horz" wrap="square" lIns="0" tIns="9525" rIns="0" bIns="0" rtlCol="0">
            <a:spAutoFit/>
          </a:bodyPr>
          <a:lstStyle/>
          <a:p>
            <a:pPr marL="44450" marR="5080" indent="-31750">
              <a:lnSpc>
                <a:spcPct val="101400"/>
              </a:lnSpc>
              <a:spcBef>
                <a:spcPts val="75"/>
              </a:spcBef>
            </a:pPr>
            <a:r>
              <a:rPr sz="1400" i="1" spc="-10" dirty="0">
                <a:latin typeface="Verdana"/>
                <a:cs typeface="Verdana"/>
              </a:rPr>
              <a:t>actual rating</a:t>
            </a:r>
            <a:endParaRPr sz="1400">
              <a:latin typeface="Verdana"/>
              <a:cs typeface="Verdana"/>
            </a:endParaRP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40</a:t>
            </a:r>
          </a:p>
        </p:txBody>
      </p:sp>
      <p:sp>
        <p:nvSpPr>
          <p:cNvPr id="23" name="object 23"/>
          <p:cNvSpPr txBox="1"/>
          <p:nvPr/>
        </p:nvSpPr>
        <p:spPr>
          <a:xfrm>
            <a:off x="2982760" y="1754123"/>
            <a:ext cx="889000" cy="455295"/>
          </a:xfrm>
          <a:prstGeom prst="rect">
            <a:avLst/>
          </a:prstGeom>
        </p:spPr>
        <p:txBody>
          <a:bodyPr vert="horz" wrap="square" lIns="0" tIns="9525" rIns="0" bIns="0" rtlCol="0">
            <a:spAutoFit/>
          </a:bodyPr>
          <a:lstStyle/>
          <a:p>
            <a:pPr marL="194310" marR="5080" indent="-182245">
              <a:lnSpc>
                <a:spcPct val="101400"/>
              </a:lnSpc>
              <a:spcBef>
                <a:spcPts val="75"/>
              </a:spcBef>
            </a:pPr>
            <a:r>
              <a:rPr sz="1400" i="1" spc="-10" dirty="0">
                <a:latin typeface="Verdana"/>
                <a:cs typeface="Verdana"/>
              </a:rPr>
              <a:t>predicted rating</a:t>
            </a:r>
            <a:endParaRPr sz="1400">
              <a:latin typeface="Verdana"/>
              <a:cs typeface="Verdana"/>
            </a:endParaRPr>
          </a:p>
        </p:txBody>
      </p:sp>
      <p:sp>
        <p:nvSpPr>
          <p:cNvPr id="24" name="object 24"/>
          <p:cNvSpPr txBox="1"/>
          <p:nvPr/>
        </p:nvSpPr>
        <p:spPr>
          <a:xfrm>
            <a:off x="4650740" y="3806444"/>
            <a:ext cx="4006215" cy="1108710"/>
          </a:xfrm>
          <a:prstGeom prst="rect">
            <a:avLst/>
          </a:prstGeom>
        </p:spPr>
        <p:txBody>
          <a:bodyPr vert="horz" wrap="square" lIns="0" tIns="28575" rIns="0" bIns="0" rtlCol="0">
            <a:spAutoFit/>
          </a:bodyPr>
          <a:lstStyle/>
          <a:p>
            <a:pPr marL="12700" marR="94615">
              <a:lnSpc>
                <a:spcPts val="2090"/>
              </a:lnSpc>
              <a:spcBef>
                <a:spcPts val="225"/>
              </a:spcBef>
            </a:pPr>
            <a:r>
              <a:rPr sz="1800" b="1" spc="-180" dirty="0">
                <a:latin typeface="Verdana"/>
                <a:cs typeface="Verdana"/>
              </a:rPr>
              <a:t>ranking</a:t>
            </a:r>
            <a:r>
              <a:rPr sz="1800" b="1" spc="-90" dirty="0">
                <a:latin typeface="Verdana"/>
                <a:cs typeface="Verdana"/>
              </a:rPr>
              <a:t> </a:t>
            </a:r>
            <a:r>
              <a:rPr sz="1800" b="1" spc="-95" dirty="0">
                <a:latin typeface="Verdana"/>
                <a:cs typeface="Verdana"/>
              </a:rPr>
              <a:t>accuracy</a:t>
            </a:r>
            <a:r>
              <a:rPr sz="1800" spc="-95" dirty="0">
                <a:latin typeface="Verdana"/>
                <a:cs typeface="Verdana"/>
              </a:rPr>
              <a:t>:</a:t>
            </a:r>
            <a:r>
              <a:rPr sz="1800" spc="-100" dirty="0">
                <a:latin typeface="Verdana"/>
                <a:cs typeface="Verdana"/>
              </a:rPr>
              <a:t> </a:t>
            </a:r>
            <a:r>
              <a:rPr sz="1800" dirty="0">
                <a:latin typeface="Verdana"/>
                <a:cs typeface="Verdana"/>
              </a:rPr>
              <a:t>how</a:t>
            </a:r>
            <a:r>
              <a:rPr sz="1800" spc="-100" dirty="0">
                <a:latin typeface="Verdana"/>
                <a:cs typeface="Verdana"/>
              </a:rPr>
              <a:t> </a:t>
            </a:r>
            <a:r>
              <a:rPr sz="1800" spc="85" dirty="0">
                <a:latin typeface="Verdana"/>
                <a:cs typeface="Verdana"/>
              </a:rPr>
              <a:t>good</a:t>
            </a:r>
            <a:r>
              <a:rPr sz="1800" spc="-95" dirty="0">
                <a:latin typeface="Verdana"/>
                <a:cs typeface="Verdana"/>
              </a:rPr>
              <a:t> </a:t>
            </a:r>
            <a:r>
              <a:rPr sz="1800" spc="-200" dirty="0">
                <a:latin typeface="Verdana"/>
                <a:cs typeface="Verdana"/>
              </a:rPr>
              <a:t>is</a:t>
            </a:r>
            <a:r>
              <a:rPr sz="1800" spc="-105" dirty="0">
                <a:latin typeface="Verdana"/>
                <a:cs typeface="Verdana"/>
              </a:rPr>
              <a:t> </a:t>
            </a:r>
            <a:r>
              <a:rPr sz="1800" spc="-25" dirty="0">
                <a:latin typeface="Verdana"/>
                <a:cs typeface="Verdana"/>
              </a:rPr>
              <a:t>the </a:t>
            </a:r>
            <a:r>
              <a:rPr sz="1800" spc="-65" dirty="0">
                <a:latin typeface="Verdana"/>
                <a:cs typeface="Verdana"/>
              </a:rPr>
              <a:t>ranking</a:t>
            </a:r>
            <a:r>
              <a:rPr sz="1800" spc="-105" dirty="0">
                <a:latin typeface="Verdana"/>
                <a:cs typeface="Verdana"/>
              </a:rPr>
              <a:t> </a:t>
            </a:r>
            <a:r>
              <a:rPr sz="1800" spc="-75" dirty="0">
                <a:latin typeface="Verdana"/>
                <a:cs typeface="Verdana"/>
              </a:rPr>
              <a:t>(ranking</a:t>
            </a:r>
            <a:r>
              <a:rPr sz="1800" spc="-100" dirty="0">
                <a:latin typeface="Verdana"/>
                <a:cs typeface="Verdana"/>
              </a:rPr>
              <a:t> </a:t>
            </a:r>
            <a:r>
              <a:rPr sz="1800" spc="-20" dirty="0">
                <a:latin typeface="Verdana"/>
                <a:cs typeface="Verdana"/>
              </a:rPr>
              <a:t>task)</a:t>
            </a:r>
            <a:endParaRPr sz="1800">
              <a:latin typeface="Verdana"/>
              <a:cs typeface="Verdana"/>
            </a:endParaRPr>
          </a:p>
          <a:p>
            <a:pPr marL="527050" marR="5080" indent="-171450">
              <a:lnSpc>
                <a:spcPct val="100000"/>
              </a:lnSpc>
              <a:spcBef>
                <a:spcPts val="380"/>
              </a:spcBef>
              <a:buFont typeface="Arial MT"/>
              <a:buChar char="•"/>
              <a:tabLst>
                <a:tab pos="527050" algn="l"/>
                <a:tab pos="528320" algn="l"/>
              </a:tabLst>
            </a:pPr>
            <a:r>
              <a:rPr sz="1600" dirty="0">
                <a:latin typeface="Verdana"/>
                <a:cs typeface="Verdana"/>
              </a:rPr>
              <a:t>	</a:t>
            </a:r>
            <a:r>
              <a:rPr sz="1600" spc="-95" dirty="0">
                <a:latin typeface="Verdana"/>
                <a:cs typeface="Verdana"/>
              </a:rPr>
              <a:t>metrics:</a:t>
            </a:r>
            <a:r>
              <a:rPr sz="1600" spc="-80" dirty="0">
                <a:latin typeface="Verdana"/>
                <a:cs typeface="Verdana"/>
              </a:rPr>
              <a:t> </a:t>
            </a:r>
            <a:r>
              <a:rPr sz="1600" dirty="0">
                <a:latin typeface="Verdana"/>
                <a:cs typeface="Verdana"/>
              </a:rPr>
              <a:t>reciprocal</a:t>
            </a:r>
            <a:r>
              <a:rPr sz="1600" spc="-65" dirty="0">
                <a:latin typeface="Verdana"/>
                <a:cs typeface="Verdana"/>
              </a:rPr>
              <a:t> </a:t>
            </a:r>
            <a:r>
              <a:rPr sz="1600" spc="-75" dirty="0">
                <a:latin typeface="Verdana"/>
                <a:cs typeface="Verdana"/>
              </a:rPr>
              <a:t>rank </a:t>
            </a:r>
            <a:r>
              <a:rPr sz="1600" spc="-20" dirty="0">
                <a:latin typeface="Verdana"/>
                <a:cs typeface="Verdana"/>
              </a:rPr>
              <a:t>(RR), </a:t>
            </a:r>
            <a:r>
              <a:rPr sz="1600" dirty="0">
                <a:latin typeface="Verdana"/>
                <a:cs typeface="Verdana"/>
              </a:rPr>
              <a:t>discounted</a:t>
            </a:r>
            <a:r>
              <a:rPr sz="1600" spc="-100" dirty="0">
                <a:latin typeface="Verdana"/>
                <a:cs typeface="Verdana"/>
              </a:rPr>
              <a:t> </a:t>
            </a:r>
            <a:r>
              <a:rPr sz="1600" spc="-20" dirty="0">
                <a:latin typeface="Verdana"/>
                <a:cs typeface="Verdana"/>
              </a:rPr>
              <a:t>cumulative</a:t>
            </a:r>
            <a:r>
              <a:rPr sz="1600" spc="-105" dirty="0">
                <a:latin typeface="Verdana"/>
                <a:cs typeface="Verdana"/>
              </a:rPr>
              <a:t> </a:t>
            </a:r>
            <a:r>
              <a:rPr sz="1600" dirty="0">
                <a:latin typeface="Verdana"/>
                <a:cs typeface="Verdana"/>
              </a:rPr>
              <a:t>gain</a:t>
            </a:r>
            <a:r>
              <a:rPr sz="1600" spc="-105" dirty="0">
                <a:latin typeface="Verdana"/>
                <a:cs typeface="Verdana"/>
              </a:rPr>
              <a:t> </a:t>
            </a:r>
            <a:r>
              <a:rPr sz="1600" spc="-20" dirty="0">
                <a:latin typeface="Verdana"/>
                <a:cs typeface="Verdana"/>
              </a:rPr>
              <a:t>(DCG)</a:t>
            </a:r>
            <a:endParaRPr sz="1600">
              <a:latin typeface="Verdana"/>
              <a:cs typeface="Verdana"/>
            </a:endParaRPr>
          </a:p>
        </p:txBody>
      </p:sp>
      <p:sp>
        <p:nvSpPr>
          <p:cNvPr id="25" name="object 25"/>
          <p:cNvSpPr txBox="1"/>
          <p:nvPr/>
        </p:nvSpPr>
        <p:spPr>
          <a:xfrm>
            <a:off x="1941134" y="3675379"/>
            <a:ext cx="561975" cy="385445"/>
          </a:xfrm>
          <a:prstGeom prst="rect">
            <a:avLst/>
          </a:prstGeom>
        </p:spPr>
        <p:txBody>
          <a:bodyPr vert="horz" wrap="square" lIns="0" tIns="23495" rIns="0" bIns="0" rtlCol="0">
            <a:spAutoFit/>
          </a:bodyPr>
          <a:lstStyle/>
          <a:p>
            <a:pPr marL="118745" marR="5080" indent="-106680">
              <a:lnSpc>
                <a:spcPts val="1390"/>
              </a:lnSpc>
              <a:spcBef>
                <a:spcPts val="185"/>
              </a:spcBef>
            </a:pPr>
            <a:r>
              <a:rPr sz="1200" i="1" spc="-10" dirty="0">
                <a:latin typeface="Verdana"/>
                <a:cs typeface="Verdana"/>
              </a:rPr>
              <a:t>clicked </a:t>
            </a:r>
            <a:r>
              <a:rPr sz="1200" i="1" spc="-20" dirty="0">
                <a:latin typeface="Verdana"/>
                <a:cs typeface="Verdana"/>
              </a:rPr>
              <a:t>item</a:t>
            </a:r>
            <a:endParaRPr sz="1200">
              <a:latin typeface="Verdana"/>
              <a:cs typeface="Verdana"/>
            </a:endParaRPr>
          </a:p>
        </p:txBody>
      </p:sp>
      <p:sp>
        <p:nvSpPr>
          <p:cNvPr id="26" name="object 26"/>
          <p:cNvSpPr txBox="1"/>
          <p:nvPr/>
        </p:nvSpPr>
        <p:spPr>
          <a:xfrm>
            <a:off x="4539424" y="1715515"/>
            <a:ext cx="3877945" cy="1108710"/>
          </a:xfrm>
          <a:prstGeom prst="rect">
            <a:avLst/>
          </a:prstGeom>
        </p:spPr>
        <p:txBody>
          <a:bodyPr vert="horz" wrap="square" lIns="0" tIns="28575" rIns="0" bIns="0" rtlCol="0">
            <a:spAutoFit/>
          </a:bodyPr>
          <a:lstStyle/>
          <a:p>
            <a:pPr marL="12700" marR="104139">
              <a:lnSpc>
                <a:spcPts val="2090"/>
              </a:lnSpc>
              <a:spcBef>
                <a:spcPts val="225"/>
              </a:spcBef>
            </a:pPr>
            <a:r>
              <a:rPr sz="1800" b="1" spc="-150" dirty="0">
                <a:latin typeface="Verdana"/>
                <a:cs typeface="Verdana"/>
              </a:rPr>
              <a:t>prediction</a:t>
            </a:r>
            <a:r>
              <a:rPr sz="1800" b="1" spc="-85" dirty="0">
                <a:latin typeface="Verdana"/>
                <a:cs typeface="Verdana"/>
              </a:rPr>
              <a:t> </a:t>
            </a:r>
            <a:r>
              <a:rPr sz="1800" b="1" spc="-95" dirty="0">
                <a:latin typeface="Verdana"/>
                <a:cs typeface="Verdana"/>
              </a:rPr>
              <a:t>accuracy</a:t>
            </a:r>
            <a:r>
              <a:rPr sz="1800" spc="-95" dirty="0">
                <a:latin typeface="Verdana"/>
                <a:cs typeface="Verdana"/>
              </a:rPr>
              <a:t>: </a:t>
            </a:r>
            <a:r>
              <a:rPr sz="1800" dirty="0">
                <a:latin typeface="Verdana"/>
                <a:cs typeface="Verdana"/>
              </a:rPr>
              <a:t>how</a:t>
            </a:r>
            <a:r>
              <a:rPr sz="1800" spc="-90" dirty="0">
                <a:latin typeface="Verdana"/>
                <a:cs typeface="Verdana"/>
              </a:rPr>
              <a:t> </a:t>
            </a:r>
            <a:r>
              <a:rPr sz="1800" spc="85" dirty="0">
                <a:latin typeface="Verdana"/>
                <a:cs typeface="Verdana"/>
              </a:rPr>
              <a:t>good</a:t>
            </a:r>
            <a:r>
              <a:rPr sz="1800" spc="-85" dirty="0">
                <a:latin typeface="Verdana"/>
                <a:cs typeface="Verdana"/>
              </a:rPr>
              <a:t> </a:t>
            </a:r>
            <a:r>
              <a:rPr sz="1800" spc="-120" dirty="0">
                <a:latin typeface="Verdana"/>
                <a:cs typeface="Verdana"/>
              </a:rPr>
              <a:t>is </a:t>
            </a:r>
            <a:r>
              <a:rPr sz="1800" spc="-20" dirty="0">
                <a:latin typeface="Verdana"/>
                <a:cs typeface="Verdana"/>
              </a:rPr>
              <a:t>the</a:t>
            </a:r>
            <a:r>
              <a:rPr sz="1800" spc="-95" dirty="0">
                <a:latin typeface="Verdana"/>
                <a:cs typeface="Verdana"/>
              </a:rPr>
              <a:t> </a:t>
            </a:r>
            <a:r>
              <a:rPr sz="1800" dirty="0">
                <a:latin typeface="Verdana"/>
                <a:cs typeface="Verdana"/>
              </a:rPr>
              <a:t>matching</a:t>
            </a:r>
            <a:r>
              <a:rPr sz="1800" spc="-100" dirty="0">
                <a:latin typeface="Verdana"/>
                <a:cs typeface="Verdana"/>
              </a:rPr>
              <a:t> </a:t>
            </a:r>
            <a:r>
              <a:rPr sz="1800" spc="-95" dirty="0">
                <a:latin typeface="Verdana"/>
                <a:cs typeface="Verdana"/>
              </a:rPr>
              <a:t>(regression</a:t>
            </a:r>
            <a:r>
              <a:rPr sz="1800" spc="-100" dirty="0">
                <a:latin typeface="Verdana"/>
                <a:cs typeface="Verdana"/>
              </a:rPr>
              <a:t> </a:t>
            </a:r>
            <a:r>
              <a:rPr sz="1800" spc="-10" dirty="0">
                <a:latin typeface="Verdana"/>
                <a:cs typeface="Verdana"/>
              </a:rPr>
              <a:t>task)</a:t>
            </a:r>
            <a:endParaRPr sz="1800">
              <a:latin typeface="Verdana"/>
              <a:cs typeface="Verdana"/>
            </a:endParaRPr>
          </a:p>
          <a:p>
            <a:pPr marL="527050" marR="5080" indent="-171450">
              <a:lnSpc>
                <a:spcPct val="100000"/>
              </a:lnSpc>
              <a:spcBef>
                <a:spcPts val="380"/>
              </a:spcBef>
              <a:buFont typeface="Arial MT"/>
              <a:buChar char="•"/>
              <a:tabLst>
                <a:tab pos="527050" algn="l"/>
                <a:tab pos="528320" algn="l"/>
              </a:tabLst>
            </a:pPr>
            <a:r>
              <a:rPr sz="1600" dirty="0">
                <a:latin typeface="Verdana"/>
                <a:cs typeface="Verdana"/>
              </a:rPr>
              <a:t>	</a:t>
            </a:r>
            <a:r>
              <a:rPr sz="1600" spc="-95" dirty="0">
                <a:latin typeface="Verdana"/>
                <a:cs typeface="Verdana"/>
              </a:rPr>
              <a:t>metrics:</a:t>
            </a:r>
            <a:r>
              <a:rPr sz="1600" spc="-100" dirty="0">
                <a:latin typeface="Verdana"/>
                <a:cs typeface="Verdana"/>
              </a:rPr>
              <a:t> </a:t>
            </a:r>
            <a:r>
              <a:rPr sz="1600" spc="-20" dirty="0">
                <a:latin typeface="Verdana"/>
                <a:cs typeface="Verdana"/>
              </a:rPr>
              <a:t>absolute</a:t>
            </a:r>
            <a:r>
              <a:rPr sz="1600" spc="-85" dirty="0">
                <a:latin typeface="Verdana"/>
                <a:cs typeface="Verdana"/>
              </a:rPr>
              <a:t> </a:t>
            </a:r>
            <a:r>
              <a:rPr sz="1600" spc="-95" dirty="0">
                <a:latin typeface="Verdana"/>
                <a:cs typeface="Verdana"/>
              </a:rPr>
              <a:t>error</a:t>
            </a:r>
            <a:r>
              <a:rPr sz="1600" spc="-80" dirty="0">
                <a:latin typeface="Verdana"/>
                <a:cs typeface="Verdana"/>
              </a:rPr>
              <a:t> </a:t>
            </a:r>
            <a:r>
              <a:rPr sz="1600" spc="-75" dirty="0">
                <a:latin typeface="Verdana"/>
                <a:cs typeface="Verdana"/>
              </a:rPr>
              <a:t>(MAE),</a:t>
            </a:r>
            <a:r>
              <a:rPr sz="1600" spc="-95" dirty="0">
                <a:latin typeface="Verdana"/>
                <a:cs typeface="Verdana"/>
              </a:rPr>
              <a:t> </a:t>
            </a:r>
            <a:r>
              <a:rPr sz="1600" spc="-20" dirty="0">
                <a:latin typeface="Verdana"/>
                <a:cs typeface="Verdana"/>
              </a:rPr>
              <a:t>root </a:t>
            </a:r>
            <a:r>
              <a:rPr sz="1600" dirty="0">
                <a:latin typeface="Verdana"/>
                <a:cs typeface="Verdana"/>
              </a:rPr>
              <a:t>mean</a:t>
            </a:r>
            <a:r>
              <a:rPr sz="1600" spc="-85" dirty="0">
                <a:latin typeface="Verdana"/>
                <a:cs typeface="Verdana"/>
              </a:rPr>
              <a:t> </a:t>
            </a:r>
            <a:r>
              <a:rPr sz="1600" spc="-35" dirty="0">
                <a:latin typeface="Verdana"/>
                <a:cs typeface="Verdana"/>
              </a:rPr>
              <a:t>square</a:t>
            </a:r>
            <a:r>
              <a:rPr sz="1600" spc="-85" dirty="0">
                <a:latin typeface="Verdana"/>
                <a:cs typeface="Verdana"/>
              </a:rPr>
              <a:t> </a:t>
            </a:r>
            <a:r>
              <a:rPr sz="1600" spc="-95" dirty="0">
                <a:latin typeface="Verdana"/>
                <a:cs typeface="Verdana"/>
              </a:rPr>
              <a:t>error</a:t>
            </a:r>
            <a:r>
              <a:rPr sz="1600" spc="-70" dirty="0">
                <a:latin typeface="Verdana"/>
                <a:cs typeface="Verdana"/>
              </a:rPr>
              <a:t> </a:t>
            </a:r>
            <a:r>
              <a:rPr sz="1600" spc="-10" dirty="0">
                <a:latin typeface="Verdana"/>
                <a:cs typeface="Verdana"/>
              </a:rPr>
              <a:t>(RMSE)</a:t>
            </a:r>
            <a:endParaRPr sz="1600">
              <a:latin typeface="Verdana"/>
              <a:cs typeface="Verdana"/>
            </a:endParaRPr>
          </a:p>
        </p:txBody>
      </p:sp>
      <p:graphicFrame>
        <p:nvGraphicFramePr>
          <p:cNvPr id="27" name="object 27"/>
          <p:cNvGraphicFramePr>
            <a:graphicFrameLocks noGrp="1"/>
          </p:cNvGraphicFramePr>
          <p:nvPr/>
        </p:nvGraphicFramePr>
        <p:xfrm>
          <a:off x="7545837" y="206334"/>
          <a:ext cx="886460" cy="889000"/>
        </p:xfrm>
        <a:graphic>
          <a:graphicData uri="http://schemas.openxmlformats.org/drawingml/2006/table">
            <a:tbl>
              <a:tblPr firstRow="1" bandRow="1">
                <a:tableStyleId>{2D5ABB26-0587-4C30-8999-92F81FD0307C}</a:tableStyleId>
              </a:tblPr>
              <a:tblGrid>
                <a:gridCol w="443230">
                  <a:extLst>
                    <a:ext uri="{9D8B030D-6E8A-4147-A177-3AD203B41FA5}">
                      <a16:colId xmlns:a16="http://schemas.microsoft.com/office/drawing/2014/main" val="20000"/>
                    </a:ext>
                  </a:extLst>
                </a:gridCol>
                <a:gridCol w="443230">
                  <a:extLst>
                    <a:ext uri="{9D8B030D-6E8A-4147-A177-3AD203B41FA5}">
                      <a16:colId xmlns:a16="http://schemas.microsoft.com/office/drawing/2014/main" val="20001"/>
                    </a:ext>
                  </a:extLst>
                </a:gridCol>
              </a:tblGrid>
              <a:tr h="444500">
                <a:tc>
                  <a:txBody>
                    <a:bodyPr/>
                    <a:lstStyle/>
                    <a:p>
                      <a:pPr>
                        <a:lnSpc>
                          <a:spcPct val="100000"/>
                        </a:lnSpc>
                      </a:pPr>
                      <a:endParaRPr sz="16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tc>
                  <a:txBody>
                    <a:bodyPr/>
                    <a:lstStyle/>
                    <a:p>
                      <a:pPr>
                        <a:lnSpc>
                          <a:spcPct val="100000"/>
                        </a:lnSpc>
                      </a:pPr>
                      <a:endParaRPr sz="16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r h="444500">
                <a:tc>
                  <a:txBody>
                    <a:bodyPr/>
                    <a:lstStyle/>
                    <a:p>
                      <a:pPr>
                        <a:lnSpc>
                          <a:spcPct val="100000"/>
                        </a:lnSpc>
                      </a:pPr>
                      <a:endParaRPr sz="16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tc>
                  <a:txBody>
                    <a:bodyPr/>
                    <a:lstStyle/>
                    <a:p>
                      <a:pPr>
                        <a:lnSpc>
                          <a:spcPct val="100000"/>
                        </a:lnSpc>
                      </a:pPr>
                      <a:endParaRPr sz="16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sp>
        <p:nvSpPr>
          <p:cNvPr id="28" name="object 28"/>
          <p:cNvSpPr txBox="1"/>
          <p:nvPr/>
        </p:nvSpPr>
        <p:spPr>
          <a:xfrm>
            <a:off x="7569151" y="87376"/>
            <a:ext cx="876935" cy="132080"/>
          </a:xfrm>
          <a:prstGeom prst="rect">
            <a:avLst/>
          </a:prstGeom>
        </p:spPr>
        <p:txBody>
          <a:bodyPr vert="horz" wrap="square" lIns="0" tIns="12700" rIns="0" bIns="0" rtlCol="0">
            <a:spAutoFit/>
          </a:bodyPr>
          <a:lstStyle/>
          <a:p>
            <a:pPr marL="12700">
              <a:lnSpc>
                <a:spcPct val="100000"/>
              </a:lnSpc>
              <a:spcBef>
                <a:spcPts val="100"/>
              </a:spcBef>
            </a:pPr>
            <a:r>
              <a:rPr sz="1050" b="1" spc="-15" baseline="3968" dirty="0">
                <a:solidFill>
                  <a:srgbClr val="70AD47"/>
                </a:solidFill>
                <a:latin typeface="Verdana"/>
                <a:cs typeface="Verdana"/>
              </a:rPr>
              <a:t>accuracy</a:t>
            </a:r>
            <a:r>
              <a:rPr sz="1050" b="1" spc="-52" baseline="3968" dirty="0">
                <a:solidFill>
                  <a:srgbClr val="70AD47"/>
                </a:solidFill>
                <a:latin typeface="Verdana"/>
                <a:cs typeface="Verdana"/>
              </a:rPr>
              <a:t> </a:t>
            </a:r>
            <a:r>
              <a:rPr sz="700" spc="-10" dirty="0">
                <a:solidFill>
                  <a:srgbClr val="BF9000"/>
                </a:solidFill>
                <a:latin typeface="Verdana"/>
                <a:cs typeface="Verdana"/>
              </a:rPr>
              <a:t>exposure</a:t>
            </a:r>
            <a:endParaRPr sz="700">
              <a:latin typeface="Verdana"/>
              <a:cs typeface="Verdana"/>
            </a:endParaRPr>
          </a:p>
        </p:txBody>
      </p:sp>
      <p:sp>
        <p:nvSpPr>
          <p:cNvPr id="29" name="object 29"/>
          <p:cNvSpPr txBox="1"/>
          <p:nvPr/>
        </p:nvSpPr>
        <p:spPr>
          <a:xfrm>
            <a:off x="7408405" y="227979"/>
            <a:ext cx="134620" cy="882015"/>
          </a:xfrm>
          <a:prstGeom prst="rect">
            <a:avLst/>
          </a:prstGeom>
        </p:spPr>
        <p:txBody>
          <a:bodyPr vert="vert270" wrap="square" lIns="0" tIns="13335" rIns="0" bIns="0" rtlCol="0">
            <a:spAutoFit/>
          </a:bodyPr>
          <a:lstStyle/>
          <a:p>
            <a:pPr marL="12700">
              <a:lnSpc>
                <a:spcPct val="100000"/>
              </a:lnSpc>
              <a:spcBef>
                <a:spcPts val="105"/>
              </a:spcBef>
            </a:pPr>
            <a:r>
              <a:rPr sz="700" dirty="0">
                <a:solidFill>
                  <a:srgbClr val="0070C0"/>
                </a:solidFill>
                <a:latin typeface="Verdana"/>
                <a:cs typeface="Verdana"/>
              </a:rPr>
              <a:t>producer</a:t>
            </a:r>
            <a:r>
              <a:rPr sz="700" spc="-15" dirty="0">
                <a:solidFill>
                  <a:srgbClr val="0070C0"/>
                </a:solidFill>
                <a:latin typeface="Verdana"/>
                <a:cs typeface="Verdana"/>
              </a:rPr>
              <a:t> </a:t>
            </a:r>
            <a:r>
              <a:rPr sz="700" spc="-10" dirty="0">
                <a:solidFill>
                  <a:srgbClr val="FF0000"/>
                </a:solidFill>
                <a:latin typeface="Verdana"/>
                <a:cs typeface="Verdana"/>
              </a:rPr>
              <a:t>consumer</a:t>
            </a:r>
            <a:endParaRPr sz="700">
              <a:latin typeface="Verdana"/>
              <a:cs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dirty="0"/>
              <a:t>of</a:t>
            </a:r>
            <a:r>
              <a:rPr spc="-200" dirty="0"/>
              <a:t> </a:t>
            </a:r>
            <a:r>
              <a:rPr b="1" spc="-90" dirty="0">
                <a:solidFill>
                  <a:srgbClr val="70AD47"/>
                </a:solidFill>
                <a:latin typeface="Verdana"/>
                <a:cs typeface="Verdana"/>
              </a:rPr>
              <a:t>accuracy</a:t>
            </a:r>
            <a:r>
              <a:rPr b="1" spc="-170" dirty="0">
                <a:solidFill>
                  <a:srgbClr val="70AD47"/>
                </a:solidFill>
                <a:latin typeface="Verdana"/>
                <a:cs typeface="Verdana"/>
              </a:rPr>
              <a:t> </a:t>
            </a:r>
            <a:r>
              <a:rPr spc="-130" dirty="0"/>
              <a:t>for</a:t>
            </a:r>
            <a:r>
              <a:rPr spc="-204" dirty="0"/>
              <a:t> </a:t>
            </a:r>
            <a:r>
              <a:rPr b="1" spc="-295" dirty="0">
                <a:solidFill>
                  <a:srgbClr val="FF0000"/>
                </a:solidFill>
                <a:latin typeface="Verdana"/>
                <a:cs typeface="Verdana"/>
              </a:rPr>
              <a:t>consumers</a:t>
            </a:r>
          </a:p>
        </p:txBody>
      </p:sp>
      <p:pic>
        <p:nvPicPr>
          <p:cNvPr id="3" name="object 3"/>
          <p:cNvPicPr/>
          <p:nvPr/>
        </p:nvPicPr>
        <p:blipFill>
          <a:blip r:embed="rId2" cstate="print"/>
          <a:stretch>
            <a:fillRect/>
          </a:stretch>
        </p:blipFill>
        <p:spPr>
          <a:xfrm>
            <a:off x="4023359" y="2941320"/>
            <a:ext cx="460248" cy="460248"/>
          </a:xfrm>
          <a:prstGeom prst="rect">
            <a:avLst/>
          </a:prstGeom>
        </p:spPr>
      </p:pic>
      <p:grpSp>
        <p:nvGrpSpPr>
          <p:cNvPr id="4" name="object 4"/>
          <p:cNvGrpSpPr/>
          <p:nvPr/>
        </p:nvGrpSpPr>
        <p:grpSpPr>
          <a:xfrm>
            <a:off x="4703064" y="2935223"/>
            <a:ext cx="1362710" cy="466725"/>
            <a:chOff x="4703064" y="2935223"/>
            <a:chExt cx="1362710" cy="466725"/>
          </a:xfrm>
        </p:grpSpPr>
        <p:pic>
          <p:nvPicPr>
            <p:cNvPr id="5" name="object 5"/>
            <p:cNvPicPr/>
            <p:nvPr/>
          </p:nvPicPr>
          <p:blipFill>
            <a:blip r:embed="rId3" cstate="print"/>
            <a:stretch>
              <a:fillRect/>
            </a:stretch>
          </p:blipFill>
          <p:spPr>
            <a:xfrm>
              <a:off x="4703064" y="2941319"/>
              <a:ext cx="917448" cy="460248"/>
            </a:xfrm>
            <a:prstGeom prst="rect">
              <a:avLst/>
            </a:prstGeom>
          </p:spPr>
        </p:pic>
        <p:pic>
          <p:nvPicPr>
            <p:cNvPr id="6" name="object 6"/>
            <p:cNvPicPr/>
            <p:nvPr/>
          </p:nvPicPr>
          <p:blipFill>
            <a:blip r:embed="rId4" cstate="print"/>
            <a:stretch>
              <a:fillRect/>
            </a:stretch>
          </p:blipFill>
          <p:spPr>
            <a:xfrm>
              <a:off x="5605272" y="2935223"/>
              <a:ext cx="460248" cy="460248"/>
            </a:xfrm>
            <a:prstGeom prst="rect">
              <a:avLst/>
            </a:prstGeom>
          </p:spPr>
        </p:pic>
      </p:grpSp>
      <p:pic>
        <p:nvPicPr>
          <p:cNvPr id="7" name="object 7"/>
          <p:cNvPicPr/>
          <p:nvPr/>
        </p:nvPicPr>
        <p:blipFill>
          <a:blip r:embed="rId5" cstate="print"/>
          <a:stretch>
            <a:fillRect/>
          </a:stretch>
        </p:blipFill>
        <p:spPr>
          <a:xfrm>
            <a:off x="4023359" y="3462528"/>
            <a:ext cx="460248" cy="460248"/>
          </a:xfrm>
          <a:prstGeom prst="rect">
            <a:avLst/>
          </a:prstGeom>
        </p:spPr>
      </p:pic>
      <p:grpSp>
        <p:nvGrpSpPr>
          <p:cNvPr id="8" name="object 8"/>
          <p:cNvGrpSpPr/>
          <p:nvPr/>
        </p:nvGrpSpPr>
        <p:grpSpPr>
          <a:xfrm>
            <a:off x="4703064" y="3456432"/>
            <a:ext cx="1362710" cy="466725"/>
            <a:chOff x="4703064" y="3456432"/>
            <a:chExt cx="1362710" cy="466725"/>
          </a:xfrm>
        </p:grpSpPr>
        <p:pic>
          <p:nvPicPr>
            <p:cNvPr id="9" name="object 9"/>
            <p:cNvPicPr/>
            <p:nvPr/>
          </p:nvPicPr>
          <p:blipFill>
            <a:blip r:embed="rId6" cstate="print"/>
            <a:stretch>
              <a:fillRect/>
            </a:stretch>
          </p:blipFill>
          <p:spPr>
            <a:xfrm>
              <a:off x="4703064" y="3462528"/>
              <a:ext cx="917448" cy="460248"/>
            </a:xfrm>
            <a:prstGeom prst="rect">
              <a:avLst/>
            </a:prstGeom>
          </p:spPr>
        </p:pic>
        <p:pic>
          <p:nvPicPr>
            <p:cNvPr id="10" name="object 10"/>
            <p:cNvPicPr/>
            <p:nvPr/>
          </p:nvPicPr>
          <p:blipFill>
            <a:blip r:embed="rId7" cstate="print"/>
            <a:stretch>
              <a:fillRect/>
            </a:stretch>
          </p:blipFill>
          <p:spPr>
            <a:xfrm>
              <a:off x="5605272" y="3456432"/>
              <a:ext cx="460248" cy="460248"/>
            </a:xfrm>
            <a:prstGeom prst="rect">
              <a:avLst/>
            </a:prstGeom>
          </p:spPr>
        </p:pic>
      </p:grpSp>
      <p:pic>
        <p:nvPicPr>
          <p:cNvPr id="11" name="object 11"/>
          <p:cNvPicPr/>
          <p:nvPr/>
        </p:nvPicPr>
        <p:blipFill>
          <a:blip r:embed="rId8" cstate="print"/>
          <a:stretch>
            <a:fillRect/>
          </a:stretch>
        </p:blipFill>
        <p:spPr>
          <a:xfrm>
            <a:off x="4023359" y="3983735"/>
            <a:ext cx="460248" cy="460247"/>
          </a:xfrm>
          <a:prstGeom prst="rect">
            <a:avLst/>
          </a:prstGeom>
        </p:spPr>
      </p:pic>
      <p:grpSp>
        <p:nvGrpSpPr>
          <p:cNvPr id="12" name="object 12"/>
          <p:cNvGrpSpPr/>
          <p:nvPr/>
        </p:nvGrpSpPr>
        <p:grpSpPr>
          <a:xfrm>
            <a:off x="4703064" y="3974591"/>
            <a:ext cx="1362710" cy="469900"/>
            <a:chOff x="4703064" y="3974591"/>
            <a:chExt cx="1362710" cy="469900"/>
          </a:xfrm>
        </p:grpSpPr>
        <p:pic>
          <p:nvPicPr>
            <p:cNvPr id="13" name="object 13"/>
            <p:cNvPicPr/>
            <p:nvPr/>
          </p:nvPicPr>
          <p:blipFill>
            <a:blip r:embed="rId9" cstate="print"/>
            <a:stretch>
              <a:fillRect/>
            </a:stretch>
          </p:blipFill>
          <p:spPr>
            <a:xfrm>
              <a:off x="4703064" y="3983735"/>
              <a:ext cx="917448" cy="460247"/>
            </a:xfrm>
            <a:prstGeom prst="rect">
              <a:avLst/>
            </a:prstGeom>
          </p:spPr>
        </p:pic>
        <p:pic>
          <p:nvPicPr>
            <p:cNvPr id="14" name="object 14"/>
            <p:cNvPicPr/>
            <p:nvPr/>
          </p:nvPicPr>
          <p:blipFill>
            <a:blip r:embed="rId10" cstate="print"/>
            <a:stretch>
              <a:fillRect/>
            </a:stretch>
          </p:blipFill>
          <p:spPr>
            <a:xfrm>
              <a:off x="5605272" y="3974591"/>
              <a:ext cx="460248" cy="460247"/>
            </a:xfrm>
            <a:prstGeom prst="rect">
              <a:avLst/>
            </a:prstGeom>
          </p:spPr>
        </p:pic>
      </p:grpSp>
      <p:pic>
        <p:nvPicPr>
          <p:cNvPr id="15" name="object 15"/>
          <p:cNvPicPr/>
          <p:nvPr/>
        </p:nvPicPr>
        <p:blipFill>
          <a:blip r:embed="rId11" cstate="print"/>
          <a:stretch>
            <a:fillRect/>
          </a:stretch>
        </p:blipFill>
        <p:spPr>
          <a:xfrm>
            <a:off x="4023359" y="4504944"/>
            <a:ext cx="460248" cy="460248"/>
          </a:xfrm>
          <a:prstGeom prst="rect">
            <a:avLst/>
          </a:prstGeom>
        </p:spPr>
      </p:pic>
      <p:grpSp>
        <p:nvGrpSpPr>
          <p:cNvPr id="16" name="object 16"/>
          <p:cNvGrpSpPr/>
          <p:nvPr/>
        </p:nvGrpSpPr>
        <p:grpSpPr>
          <a:xfrm>
            <a:off x="4703064" y="4495800"/>
            <a:ext cx="1362710" cy="469900"/>
            <a:chOff x="4703064" y="4495800"/>
            <a:chExt cx="1362710" cy="469900"/>
          </a:xfrm>
        </p:grpSpPr>
        <p:pic>
          <p:nvPicPr>
            <p:cNvPr id="17" name="object 17"/>
            <p:cNvPicPr/>
            <p:nvPr/>
          </p:nvPicPr>
          <p:blipFill>
            <a:blip r:embed="rId12" cstate="print"/>
            <a:stretch>
              <a:fillRect/>
            </a:stretch>
          </p:blipFill>
          <p:spPr>
            <a:xfrm>
              <a:off x="4703064" y="4504944"/>
              <a:ext cx="917448" cy="460248"/>
            </a:xfrm>
            <a:prstGeom prst="rect">
              <a:avLst/>
            </a:prstGeom>
          </p:spPr>
        </p:pic>
        <p:pic>
          <p:nvPicPr>
            <p:cNvPr id="18" name="object 18"/>
            <p:cNvPicPr/>
            <p:nvPr/>
          </p:nvPicPr>
          <p:blipFill>
            <a:blip r:embed="rId13" cstate="print"/>
            <a:stretch>
              <a:fillRect/>
            </a:stretch>
          </p:blipFill>
          <p:spPr>
            <a:xfrm>
              <a:off x="5605272" y="4495800"/>
              <a:ext cx="460248" cy="460248"/>
            </a:xfrm>
            <a:prstGeom prst="rect">
              <a:avLst/>
            </a:prstGeom>
          </p:spPr>
        </p:pic>
      </p:grpSp>
      <p:sp>
        <p:nvSpPr>
          <p:cNvPr id="19" name="object 19"/>
          <p:cNvSpPr txBox="1"/>
          <p:nvPr/>
        </p:nvSpPr>
        <p:spPr>
          <a:xfrm>
            <a:off x="3934357" y="5015484"/>
            <a:ext cx="1496695" cy="238760"/>
          </a:xfrm>
          <a:prstGeom prst="rect">
            <a:avLst/>
          </a:prstGeom>
        </p:spPr>
        <p:txBody>
          <a:bodyPr vert="horz" wrap="square" lIns="0" tIns="12700" rIns="0" bIns="0" rtlCol="0">
            <a:spAutoFit/>
          </a:bodyPr>
          <a:lstStyle/>
          <a:p>
            <a:pPr marL="12700">
              <a:lnSpc>
                <a:spcPct val="100000"/>
              </a:lnSpc>
              <a:spcBef>
                <a:spcPts val="100"/>
              </a:spcBef>
              <a:tabLst>
                <a:tab pos="934719" algn="l"/>
                <a:tab pos="1384935" algn="l"/>
              </a:tabLst>
            </a:pPr>
            <a:r>
              <a:rPr sz="1400" i="1" spc="-10" dirty="0">
                <a:latin typeface="Verdana"/>
                <a:cs typeface="Verdana"/>
              </a:rPr>
              <a:t>position</a:t>
            </a:r>
            <a:r>
              <a:rPr sz="1400" i="1" dirty="0">
                <a:latin typeface="Verdana"/>
                <a:cs typeface="Verdana"/>
              </a:rPr>
              <a:t>	</a:t>
            </a:r>
            <a:r>
              <a:rPr sz="1400" i="1" spc="-50" dirty="0">
                <a:latin typeface="Verdana"/>
                <a:cs typeface="Verdana"/>
              </a:rPr>
              <a:t>1</a:t>
            </a:r>
            <a:r>
              <a:rPr sz="1400" i="1" dirty="0">
                <a:latin typeface="Verdana"/>
                <a:cs typeface="Verdana"/>
              </a:rPr>
              <a:t>	</a:t>
            </a:r>
            <a:r>
              <a:rPr sz="1400" i="1" spc="-65" dirty="0">
                <a:latin typeface="Verdana"/>
                <a:cs typeface="Verdana"/>
              </a:rPr>
              <a:t>2</a:t>
            </a:r>
            <a:endParaRPr sz="1400">
              <a:latin typeface="Verdana"/>
              <a:cs typeface="Verdana"/>
            </a:endParaRPr>
          </a:p>
        </p:txBody>
      </p:sp>
      <p:sp>
        <p:nvSpPr>
          <p:cNvPr id="20" name="object 20"/>
          <p:cNvSpPr txBox="1"/>
          <p:nvPr/>
        </p:nvSpPr>
        <p:spPr>
          <a:xfrm>
            <a:off x="5757335" y="5021579"/>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3</a:t>
            </a:r>
            <a:endParaRPr sz="1400">
              <a:latin typeface="Verdana"/>
              <a:cs typeface="Verdana"/>
            </a:endParaRPr>
          </a:p>
        </p:txBody>
      </p:sp>
      <p:grpSp>
        <p:nvGrpSpPr>
          <p:cNvPr id="21" name="object 21"/>
          <p:cNvGrpSpPr/>
          <p:nvPr/>
        </p:nvGrpSpPr>
        <p:grpSpPr>
          <a:xfrm>
            <a:off x="4706539" y="4894436"/>
            <a:ext cx="1333500" cy="122555"/>
            <a:chOff x="4706539" y="4894436"/>
            <a:chExt cx="1333500" cy="122555"/>
          </a:xfrm>
        </p:grpSpPr>
        <p:sp>
          <p:nvSpPr>
            <p:cNvPr id="22" name="object 22"/>
            <p:cNvSpPr/>
            <p:nvPr/>
          </p:nvSpPr>
          <p:spPr>
            <a:xfrm>
              <a:off x="4719239" y="4907137"/>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3" name="object 23"/>
            <p:cNvSpPr/>
            <p:nvPr/>
          </p:nvSpPr>
          <p:spPr>
            <a:xfrm>
              <a:off x="5174520" y="4907136"/>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4" name="object 24"/>
            <p:cNvSpPr/>
            <p:nvPr/>
          </p:nvSpPr>
          <p:spPr>
            <a:xfrm>
              <a:off x="5619940" y="4907136"/>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grpSp>
      <p:sp>
        <p:nvSpPr>
          <p:cNvPr id="25" name="object 25"/>
          <p:cNvSpPr/>
          <p:nvPr/>
        </p:nvSpPr>
        <p:spPr>
          <a:xfrm>
            <a:off x="7332512" y="2870918"/>
            <a:ext cx="360045" cy="144145"/>
          </a:xfrm>
          <a:custGeom>
            <a:avLst/>
            <a:gdLst/>
            <a:ahLst/>
            <a:cxnLst/>
            <a:rect l="l" t="t" r="r" b="b"/>
            <a:pathLst>
              <a:path w="360045" h="144144">
                <a:moveTo>
                  <a:pt x="359596" y="0"/>
                </a:moveTo>
                <a:lnTo>
                  <a:pt x="0" y="0"/>
                </a:lnTo>
                <a:lnTo>
                  <a:pt x="0" y="144000"/>
                </a:lnTo>
                <a:lnTo>
                  <a:pt x="359596" y="144000"/>
                </a:lnTo>
                <a:lnTo>
                  <a:pt x="359596" y="0"/>
                </a:lnTo>
                <a:close/>
              </a:path>
            </a:pathLst>
          </a:custGeom>
          <a:solidFill>
            <a:srgbClr val="900000"/>
          </a:solidFill>
        </p:spPr>
        <p:txBody>
          <a:bodyPr wrap="square" lIns="0" tIns="0" rIns="0" bIns="0" rtlCol="0"/>
          <a:lstStyle/>
          <a:p>
            <a:endParaRPr/>
          </a:p>
        </p:txBody>
      </p:sp>
      <p:sp>
        <p:nvSpPr>
          <p:cNvPr id="26" name="object 26"/>
          <p:cNvSpPr txBox="1"/>
          <p:nvPr/>
        </p:nvSpPr>
        <p:spPr>
          <a:xfrm>
            <a:off x="7762198" y="2834639"/>
            <a:ext cx="507365"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female</a:t>
            </a:r>
            <a:endParaRPr sz="1100">
              <a:latin typeface="Verdana"/>
              <a:cs typeface="Verdana"/>
            </a:endParaRPr>
          </a:p>
        </p:txBody>
      </p:sp>
      <p:sp>
        <p:nvSpPr>
          <p:cNvPr id="27" name="object 27"/>
          <p:cNvSpPr/>
          <p:nvPr/>
        </p:nvSpPr>
        <p:spPr>
          <a:xfrm>
            <a:off x="7332513" y="3216509"/>
            <a:ext cx="360045" cy="144145"/>
          </a:xfrm>
          <a:custGeom>
            <a:avLst/>
            <a:gdLst/>
            <a:ahLst/>
            <a:cxnLst/>
            <a:rect l="l" t="t" r="r" b="b"/>
            <a:pathLst>
              <a:path w="360045" h="144145">
                <a:moveTo>
                  <a:pt x="359999" y="0"/>
                </a:moveTo>
                <a:lnTo>
                  <a:pt x="0" y="0"/>
                </a:lnTo>
                <a:lnTo>
                  <a:pt x="0" y="144000"/>
                </a:lnTo>
                <a:lnTo>
                  <a:pt x="359999" y="144000"/>
                </a:lnTo>
                <a:lnTo>
                  <a:pt x="359999" y="0"/>
                </a:lnTo>
                <a:close/>
              </a:path>
            </a:pathLst>
          </a:custGeom>
          <a:solidFill>
            <a:srgbClr val="FBD9D3"/>
          </a:solidFill>
        </p:spPr>
        <p:txBody>
          <a:bodyPr wrap="square" lIns="0" tIns="0" rIns="0" bIns="0" rtlCol="0"/>
          <a:lstStyle/>
          <a:p>
            <a:endParaRPr/>
          </a:p>
        </p:txBody>
      </p:sp>
      <p:sp>
        <p:nvSpPr>
          <p:cNvPr id="28" name="object 28"/>
          <p:cNvSpPr txBox="1"/>
          <p:nvPr/>
        </p:nvSpPr>
        <p:spPr>
          <a:xfrm>
            <a:off x="7773879" y="3172967"/>
            <a:ext cx="372110" cy="193040"/>
          </a:xfrm>
          <a:prstGeom prst="rect">
            <a:avLst/>
          </a:prstGeom>
        </p:spPr>
        <p:txBody>
          <a:bodyPr vert="horz" wrap="square" lIns="0" tIns="12700" rIns="0" bIns="0" rtlCol="0">
            <a:spAutoFit/>
          </a:bodyPr>
          <a:lstStyle/>
          <a:p>
            <a:pPr marL="12700">
              <a:lnSpc>
                <a:spcPct val="100000"/>
              </a:lnSpc>
              <a:spcBef>
                <a:spcPts val="100"/>
              </a:spcBef>
            </a:pPr>
            <a:r>
              <a:rPr sz="1100" i="1" spc="-20" dirty="0">
                <a:latin typeface="Verdana"/>
                <a:cs typeface="Verdana"/>
              </a:rPr>
              <a:t>male</a:t>
            </a:r>
            <a:endParaRPr sz="1100">
              <a:latin typeface="Verdana"/>
              <a:cs typeface="Verdana"/>
            </a:endParaRPr>
          </a:p>
        </p:txBody>
      </p:sp>
      <p:sp>
        <p:nvSpPr>
          <p:cNvPr id="29" name="object 29"/>
          <p:cNvSpPr txBox="1"/>
          <p:nvPr/>
        </p:nvSpPr>
        <p:spPr>
          <a:xfrm>
            <a:off x="7048186" y="4124452"/>
            <a:ext cx="582930" cy="482600"/>
          </a:xfrm>
          <a:prstGeom prst="rect">
            <a:avLst/>
          </a:prstGeom>
        </p:spPr>
        <p:txBody>
          <a:bodyPr vert="horz" wrap="square" lIns="0" tIns="12700" rIns="0" bIns="0" rtlCol="0">
            <a:spAutoFit/>
          </a:bodyPr>
          <a:lstStyle/>
          <a:p>
            <a:pPr marL="12700">
              <a:lnSpc>
                <a:spcPct val="100000"/>
              </a:lnSpc>
              <a:spcBef>
                <a:spcPts val="100"/>
              </a:spcBef>
            </a:pPr>
            <a:r>
              <a:rPr sz="1000" i="1" dirty="0">
                <a:latin typeface="Verdana"/>
                <a:cs typeface="Verdana"/>
              </a:rPr>
              <a:t>mean</a:t>
            </a:r>
            <a:r>
              <a:rPr sz="1000" i="1" spc="-25" dirty="0">
                <a:latin typeface="Verdana"/>
                <a:cs typeface="Verdana"/>
              </a:rPr>
              <a:t> </a:t>
            </a:r>
            <a:r>
              <a:rPr sz="1000" i="1" spc="-55" dirty="0">
                <a:latin typeface="Verdana"/>
                <a:cs typeface="Verdana"/>
              </a:rPr>
              <a:t>RR</a:t>
            </a:r>
            <a:endParaRPr sz="1000">
              <a:latin typeface="Verdana"/>
              <a:cs typeface="Verdana"/>
            </a:endParaRPr>
          </a:p>
          <a:p>
            <a:pPr marL="115570" marR="5080" indent="245745">
              <a:lnSpc>
                <a:spcPct val="100000"/>
              </a:lnSpc>
            </a:pPr>
            <a:r>
              <a:rPr sz="1000" i="1" spc="-25" dirty="0">
                <a:latin typeface="Verdana"/>
                <a:cs typeface="Verdana"/>
              </a:rPr>
              <a:t>per </a:t>
            </a:r>
            <a:r>
              <a:rPr sz="1000" i="1" spc="-10" dirty="0">
                <a:latin typeface="Verdana"/>
                <a:cs typeface="Verdana"/>
              </a:rPr>
              <a:t>gender</a:t>
            </a:r>
            <a:endParaRPr sz="1000">
              <a:latin typeface="Verdana"/>
              <a:cs typeface="Verdana"/>
            </a:endParaRPr>
          </a:p>
        </p:txBody>
      </p:sp>
      <p:grpSp>
        <p:nvGrpSpPr>
          <p:cNvPr id="30" name="object 30"/>
          <p:cNvGrpSpPr/>
          <p:nvPr/>
        </p:nvGrpSpPr>
        <p:grpSpPr>
          <a:xfrm>
            <a:off x="7673447" y="4130141"/>
            <a:ext cx="1009650" cy="780415"/>
            <a:chOff x="7673447" y="4130141"/>
            <a:chExt cx="1009650" cy="780415"/>
          </a:xfrm>
        </p:grpSpPr>
        <p:sp>
          <p:nvSpPr>
            <p:cNvPr id="31" name="object 31"/>
            <p:cNvSpPr/>
            <p:nvPr/>
          </p:nvSpPr>
          <p:spPr>
            <a:xfrm>
              <a:off x="7937277" y="4249699"/>
              <a:ext cx="66675" cy="648335"/>
            </a:xfrm>
            <a:custGeom>
              <a:avLst/>
              <a:gdLst/>
              <a:ahLst/>
              <a:cxnLst/>
              <a:rect l="l" t="t" r="r" b="b"/>
              <a:pathLst>
                <a:path w="66675" h="648335">
                  <a:moveTo>
                    <a:pt x="66648" y="0"/>
                  </a:moveTo>
                  <a:lnTo>
                    <a:pt x="0" y="0"/>
                  </a:lnTo>
                  <a:lnTo>
                    <a:pt x="0" y="648000"/>
                  </a:lnTo>
                  <a:lnTo>
                    <a:pt x="66648" y="648000"/>
                  </a:lnTo>
                  <a:lnTo>
                    <a:pt x="66648" y="0"/>
                  </a:lnTo>
                  <a:close/>
                </a:path>
              </a:pathLst>
            </a:custGeom>
            <a:solidFill>
              <a:srgbClr val="900000"/>
            </a:solidFill>
          </p:spPr>
          <p:txBody>
            <a:bodyPr wrap="square" lIns="0" tIns="0" rIns="0" bIns="0" rtlCol="0"/>
            <a:lstStyle/>
            <a:p>
              <a:endParaRPr/>
            </a:p>
          </p:txBody>
        </p:sp>
        <p:sp>
          <p:nvSpPr>
            <p:cNvPr id="32" name="object 32"/>
            <p:cNvSpPr/>
            <p:nvPr/>
          </p:nvSpPr>
          <p:spPr>
            <a:xfrm>
              <a:off x="8315233" y="4322674"/>
              <a:ext cx="66675" cy="576580"/>
            </a:xfrm>
            <a:custGeom>
              <a:avLst/>
              <a:gdLst/>
              <a:ahLst/>
              <a:cxnLst/>
              <a:rect l="l" t="t" r="r" b="b"/>
              <a:pathLst>
                <a:path w="66675" h="576579">
                  <a:moveTo>
                    <a:pt x="66648" y="0"/>
                  </a:moveTo>
                  <a:lnTo>
                    <a:pt x="0" y="0"/>
                  </a:lnTo>
                  <a:lnTo>
                    <a:pt x="0" y="576000"/>
                  </a:lnTo>
                  <a:lnTo>
                    <a:pt x="66648" y="576000"/>
                  </a:lnTo>
                  <a:lnTo>
                    <a:pt x="66648" y="0"/>
                  </a:lnTo>
                  <a:close/>
                </a:path>
              </a:pathLst>
            </a:custGeom>
            <a:solidFill>
              <a:srgbClr val="FBD9D3"/>
            </a:solidFill>
          </p:spPr>
          <p:txBody>
            <a:bodyPr wrap="square" lIns="0" tIns="0" rIns="0" bIns="0" rtlCol="0"/>
            <a:lstStyle/>
            <a:p>
              <a:endParaRPr/>
            </a:p>
          </p:txBody>
        </p:sp>
        <p:sp>
          <p:nvSpPr>
            <p:cNvPr id="33" name="object 33"/>
            <p:cNvSpPr/>
            <p:nvPr/>
          </p:nvSpPr>
          <p:spPr>
            <a:xfrm>
              <a:off x="7679797" y="4136491"/>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34" name="object 34"/>
            <p:cNvSpPr/>
            <p:nvPr/>
          </p:nvSpPr>
          <p:spPr>
            <a:xfrm>
              <a:off x="7679797" y="4903721"/>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35" name="object 35"/>
          <p:cNvSpPr txBox="1"/>
          <p:nvPr/>
        </p:nvSpPr>
        <p:spPr>
          <a:xfrm>
            <a:off x="7930121" y="4884420"/>
            <a:ext cx="514984" cy="238760"/>
          </a:xfrm>
          <a:prstGeom prst="rect">
            <a:avLst/>
          </a:prstGeom>
        </p:spPr>
        <p:txBody>
          <a:bodyPr vert="horz" wrap="square" lIns="0" tIns="12700" rIns="0" bIns="0" rtlCol="0">
            <a:spAutoFit/>
          </a:bodyPr>
          <a:lstStyle/>
          <a:p>
            <a:pPr marL="12700">
              <a:lnSpc>
                <a:spcPct val="100000"/>
              </a:lnSpc>
              <a:spcBef>
                <a:spcPts val="100"/>
              </a:spcBef>
              <a:tabLst>
                <a:tab pos="334645" algn="l"/>
              </a:tabLst>
            </a:pPr>
            <a:r>
              <a:rPr sz="1400" i="1" spc="-50" dirty="0">
                <a:latin typeface="Verdana"/>
                <a:cs typeface="Verdana"/>
              </a:rPr>
              <a:t>f</a:t>
            </a:r>
            <a:r>
              <a:rPr sz="1400" i="1" dirty="0">
                <a:latin typeface="Verdana"/>
                <a:cs typeface="Verdana"/>
              </a:rPr>
              <a:t>	</a:t>
            </a:r>
            <a:r>
              <a:rPr sz="1400" i="1" spc="-50" dirty="0">
                <a:latin typeface="Verdana"/>
                <a:cs typeface="Verdana"/>
              </a:rPr>
              <a:t>m</a:t>
            </a:r>
            <a:endParaRPr sz="1400">
              <a:latin typeface="Verdana"/>
              <a:cs typeface="Verdana"/>
            </a:endParaRPr>
          </a:p>
        </p:txBody>
      </p:sp>
      <p:sp>
        <p:nvSpPr>
          <p:cNvPr id="36" name="object 36"/>
          <p:cNvSpPr/>
          <p:nvPr/>
        </p:nvSpPr>
        <p:spPr>
          <a:xfrm>
            <a:off x="7332512" y="3585707"/>
            <a:ext cx="360045" cy="144145"/>
          </a:xfrm>
          <a:custGeom>
            <a:avLst/>
            <a:gdLst/>
            <a:ahLst/>
            <a:cxnLst/>
            <a:rect l="l" t="t" r="r" b="b"/>
            <a:pathLst>
              <a:path w="360045" h="144145">
                <a:moveTo>
                  <a:pt x="360000" y="0"/>
                </a:moveTo>
                <a:lnTo>
                  <a:pt x="0" y="0"/>
                </a:lnTo>
                <a:lnTo>
                  <a:pt x="0" y="144000"/>
                </a:lnTo>
                <a:lnTo>
                  <a:pt x="360000" y="144000"/>
                </a:lnTo>
                <a:lnTo>
                  <a:pt x="360000" y="0"/>
                </a:lnTo>
                <a:close/>
              </a:path>
            </a:pathLst>
          </a:custGeom>
          <a:solidFill>
            <a:srgbClr val="000000"/>
          </a:solidFill>
        </p:spPr>
        <p:txBody>
          <a:bodyPr wrap="square" lIns="0" tIns="0" rIns="0" bIns="0" rtlCol="0"/>
          <a:lstStyle/>
          <a:p>
            <a:endParaRPr/>
          </a:p>
        </p:txBody>
      </p:sp>
      <p:sp>
        <p:nvSpPr>
          <p:cNvPr id="37" name="object 37"/>
          <p:cNvSpPr txBox="1"/>
          <p:nvPr/>
        </p:nvSpPr>
        <p:spPr>
          <a:xfrm>
            <a:off x="7773878" y="3541776"/>
            <a:ext cx="855344"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clicked</a:t>
            </a:r>
            <a:r>
              <a:rPr sz="1100" i="1" spc="30" dirty="0">
                <a:latin typeface="Verdana"/>
                <a:cs typeface="Verdana"/>
              </a:rPr>
              <a:t> </a:t>
            </a:r>
            <a:r>
              <a:rPr sz="1100" i="1" spc="-20" dirty="0">
                <a:latin typeface="Verdana"/>
                <a:cs typeface="Verdana"/>
              </a:rPr>
              <a:t>item</a:t>
            </a:r>
            <a:endParaRPr sz="1100">
              <a:latin typeface="Verdana"/>
              <a:cs typeface="Verdana"/>
            </a:endParaRP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41</a:t>
            </a:r>
          </a:p>
        </p:txBody>
      </p:sp>
      <p:sp>
        <p:nvSpPr>
          <p:cNvPr id="38" name="object 38"/>
          <p:cNvSpPr txBox="1"/>
          <p:nvPr/>
        </p:nvSpPr>
        <p:spPr>
          <a:xfrm>
            <a:off x="707390" y="1242059"/>
            <a:ext cx="7273290" cy="635000"/>
          </a:xfrm>
          <a:prstGeom prst="rect">
            <a:avLst/>
          </a:prstGeom>
        </p:spPr>
        <p:txBody>
          <a:bodyPr vert="horz" wrap="square" lIns="0" tIns="12700" rIns="0" bIns="0" rtlCol="0">
            <a:spAutoFit/>
          </a:bodyPr>
          <a:lstStyle/>
          <a:p>
            <a:pPr marL="12700" marR="5080">
              <a:lnSpc>
                <a:spcPct val="100000"/>
              </a:lnSpc>
              <a:spcBef>
                <a:spcPts val="100"/>
              </a:spcBef>
            </a:pPr>
            <a:r>
              <a:rPr sz="2000" i="1" spc="-110" dirty="0">
                <a:latin typeface="Verdana"/>
                <a:cs typeface="Verdana"/>
              </a:rPr>
              <a:t>“</a:t>
            </a:r>
            <a:r>
              <a:rPr sz="2000" b="1" i="1" spc="-110" dirty="0">
                <a:latin typeface="Verdana"/>
                <a:cs typeface="Verdana"/>
              </a:rPr>
              <a:t>Males </a:t>
            </a:r>
            <a:r>
              <a:rPr sz="2000" i="1" spc="75" dirty="0">
                <a:latin typeface="Verdana"/>
                <a:cs typeface="Verdana"/>
              </a:rPr>
              <a:t>and</a:t>
            </a:r>
            <a:r>
              <a:rPr sz="2000" i="1" spc="-120" dirty="0">
                <a:latin typeface="Verdana"/>
                <a:cs typeface="Verdana"/>
              </a:rPr>
              <a:t> </a:t>
            </a:r>
            <a:r>
              <a:rPr sz="2000" b="1" i="1" spc="-180" dirty="0">
                <a:latin typeface="Verdana"/>
                <a:cs typeface="Verdana"/>
              </a:rPr>
              <a:t>females</a:t>
            </a:r>
            <a:r>
              <a:rPr sz="2000" b="1" i="1" spc="-110" dirty="0">
                <a:latin typeface="Verdana"/>
                <a:cs typeface="Verdana"/>
              </a:rPr>
              <a:t> </a:t>
            </a:r>
            <a:r>
              <a:rPr sz="2000" i="1" spc="-55" dirty="0">
                <a:latin typeface="Verdana"/>
                <a:cs typeface="Verdana"/>
              </a:rPr>
              <a:t>should</a:t>
            </a:r>
            <a:r>
              <a:rPr sz="2000" i="1" spc="-114" dirty="0">
                <a:latin typeface="Verdana"/>
                <a:cs typeface="Verdana"/>
              </a:rPr>
              <a:t> </a:t>
            </a:r>
            <a:r>
              <a:rPr sz="2000" i="1" dirty="0">
                <a:latin typeface="Verdana"/>
                <a:cs typeface="Verdana"/>
              </a:rPr>
              <a:t>experience</a:t>
            </a:r>
            <a:r>
              <a:rPr sz="2000" i="1" spc="-125" dirty="0">
                <a:latin typeface="Verdana"/>
                <a:cs typeface="Verdana"/>
              </a:rPr>
              <a:t> </a:t>
            </a:r>
            <a:r>
              <a:rPr sz="2000" i="1" spc="-20" dirty="0">
                <a:latin typeface="Verdana"/>
                <a:cs typeface="Verdana"/>
              </a:rPr>
              <a:t>the</a:t>
            </a:r>
            <a:r>
              <a:rPr sz="2000" i="1" spc="-125" dirty="0">
                <a:latin typeface="Verdana"/>
                <a:cs typeface="Verdana"/>
              </a:rPr>
              <a:t> </a:t>
            </a:r>
            <a:r>
              <a:rPr sz="2000" i="1" spc="-30" dirty="0">
                <a:latin typeface="Verdana"/>
                <a:cs typeface="Verdana"/>
              </a:rPr>
              <a:t>same</a:t>
            </a:r>
            <a:r>
              <a:rPr sz="2000" i="1" spc="-120" dirty="0">
                <a:latin typeface="Verdana"/>
                <a:cs typeface="Verdana"/>
              </a:rPr>
              <a:t> </a:t>
            </a:r>
            <a:r>
              <a:rPr sz="2000" i="1" spc="-55" dirty="0">
                <a:latin typeface="Verdana"/>
                <a:cs typeface="Verdana"/>
              </a:rPr>
              <a:t>quality</a:t>
            </a:r>
            <a:r>
              <a:rPr sz="2000" i="1" spc="-125" dirty="0">
                <a:latin typeface="Verdana"/>
                <a:cs typeface="Verdana"/>
              </a:rPr>
              <a:t> </a:t>
            </a:r>
            <a:r>
              <a:rPr sz="2000" i="1" spc="-25" dirty="0">
                <a:latin typeface="Verdana"/>
                <a:cs typeface="Verdana"/>
              </a:rPr>
              <a:t>of </a:t>
            </a:r>
            <a:r>
              <a:rPr sz="2000" i="1" spc="-10" dirty="0">
                <a:latin typeface="Verdana"/>
                <a:cs typeface="Verdana"/>
              </a:rPr>
              <a:t>service.”</a:t>
            </a:r>
            <a:endParaRPr sz="2000">
              <a:latin typeface="Verdana"/>
              <a:cs typeface="Verdana"/>
            </a:endParaRPr>
          </a:p>
        </p:txBody>
      </p:sp>
      <p:sp>
        <p:nvSpPr>
          <p:cNvPr id="39" name="object 39"/>
          <p:cNvSpPr txBox="1"/>
          <p:nvPr/>
        </p:nvSpPr>
        <p:spPr>
          <a:xfrm>
            <a:off x="710973" y="2735579"/>
            <a:ext cx="2693035" cy="2363470"/>
          </a:xfrm>
          <a:prstGeom prst="rect">
            <a:avLst/>
          </a:prstGeom>
        </p:spPr>
        <p:txBody>
          <a:bodyPr vert="horz" wrap="square" lIns="0" tIns="88900" rIns="0" bIns="0" rtlCol="0">
            <a:spAutoFit/>
          </a:bodyPr>
          <a:lstStyle/>
          <a:p>
            <a:pPr marL="12700">
              <a:lnSpc>
                <a:spcPct val="100000"/>
              </a:lnSpc>
              <a:spcBef>
                <a:spcPts val="700"/>
              </a:spcBef>
            </a:pPr>
            <a:r>
              <a:rPr sz="2000" spc="-10" dirty="0">
                <a:latin typeface="Verdana"/>
                <a:cs typeface="Verdana"/>
              </a:rPr>
              <a:t>operationalized</a:t>
            </a:r>
            <a:r>
              <a:rPr sz="2000" spc="-160" dirty="0">
                <a:latin typeface="Verdana"/>
                <a:cs typeface="Verdana"/>
              </a:rPr>
              <a:t> </a:t>
            </a:r>
            <a:r>
              <a:rPr sz="2000" spc="-25" dirty="0">
                <a:latin typeface="Verdana"/>
                <a:cs typeface="Verdana"/>
              </a:rPr>
              <a:t>as:</a:t>
            </a:r>
            <a:endParaRPr sz="2000">
              <a:latin typeface="Verdana"/>
              <a:cs typeface="Verdana"/>
            </a:endParaRPr>
          </a:p>
          <a:p>
            <a:pPr marL="12700" marR="609600" indent="280670">
              <a:lnSpc>
                <a:spcPts val="2110"/>
              </a:lnSpc>
              <a:spcBef>
                <a:spcPts val="910"/>
              </a:spcBef>
              <a:buFont typeface="Verdana"/>
              <a:buAutoNum type="arabicPeriod"/>
              <a:tabLst>
                <a:tab pos="293370" algn="l"/>
              </a:tabLst>
            </a:pPr>
            <a:r>
              <a:rPr sz="2000" b="1" spc="-185" dirty="0">
                <a:latin typeface="Verdana"/>
                <a:cs typeface="Verdana"/>
              </a:rPr>
              <a:t>group</a:t>
            </a:r>
            <a:r>
              <a:rPr sz="2000" b="1" spc="-95" dirty="0">
                <a:latin typeface="Verdana"/>
                <a:cs typeface="Verdana"/>
              </a:rPr>
              <a:t> </a:t>
            </a:r>
            <a:r>
              <a:rPr sz="2000" spc="-155" dirty="0">
                <a:latin typeface="Verdana"/>
                <a:cs typeface="Verdana"/>
              </a:rPr>
              <a:t>users</a:t>
            </a:r>
            <a:r>
              <a:rPr sz="2000" spc="-120" dirty="0">
                <a:latin typeface="Verdana"/>
                <a:cs typeface="Verdana"/>
              </a:rPr>
              <a:t> </a:t>
            </a:r>
            <a:r>
              <a:rPr sz="2000" b="1" spc="-85" dirty="0">
                <a:latin typeface="Verdana"/>
                <a:cs typeface="Verdana"/>
              </a:rPr>
              <a:t>by </a:t>
            </a:r>
            <a:r>
              <a:rPr sz="2000" b="1" spc="-10" dirty="0">
                <a:latin typeface="Verdana"/>
                <a:cs typeface="Verdana"/>
              </a:rPr>
              <a:t>gender</a:t>
            </a:r>
            <a:endParaRPr sz="2000">
              <a:latin typeface="Verdana"/>
              <a:cs typeface="Verdana"/>
            </a:endParaRPr>
          </a:p>
          <a:p>
            <a:pPr marL="12700" marR="5080" indent="279400">
              <a:lnSpc>
                <a:spcPts val="2180"/>
              </a:lnSpc>
              <a:spcBef>
                <a:spcPts val="835"/>
              </a:spcBef>
              <a:buAutoNum type="arabicPeriod"/>
              <a:tabLst>
                <a:tab pos="292100" algn="l"/>
              </a:tabLst>
            </a:pPr>
            <a:r>
              <a:rPr sz="2000" spc="-50" dirty="0">
                <a:latin typeface="Verdana"/>
                <a:cs typeface="Verdana"/>
              </a:rPr>
              <a:t>measure</a:t>
            </a:r>
            <a:r>
              <a:rPr sz="2000" spc="-120" dirty="0">
                <a:latin typeface="Verdana"/>
                <a:cs typeface="Verdana"/>
              </a:rPr>
              <a:t> </a:t>
            </a:r>
            <a:r>
              <a:rPr sz="2000" b="1" spc="-10" dirty="0">
                <a:latin typeface="Verdana"/>
                <a:cs typeface="Verdana"/>
              </a:rPr>
              <a:t>total </a:t>
            </a:r>
            <a:r>
              <a:rPr sz="2000" b="1" spc="-70" dirty="0">
                <a:latin typeface="Verdana"/>
                <a:cs typeface="Verdana"/>
              </a:rPr>
              <a:t>accuracy</a:t>
            </a:r>
            <a:r>
              <a:rPr sz="2000" b="1" spc="-120" dirty="0">
                <a:latin typeface="Verdana"/>
                <a:cs typeface="Verdana"/>
              </a:rPr>
              <a:t> </a:t>
            </a:r>
            <a:r>
              <a:rPr sz="2000" spc="-10" dirty="0">
                <a:latin typeface="Verdana"/>
                <a:cs typeface="Verdana"/>
              </a:rPr>
              <a:t>per</a:t>
            </a:r>
            <a:r>
              <a:rPr sz="2000" spc="-160" dirty="0">
                <a:latin typeface="Verdana"/>
                <a:cs typeface="Verdana"/>
              </a:rPr>
              <a:t> </a:t>
            </a:r>
            <a:r>
              <a:rPr sz="2000" spc="-10" dirty="0">
                <a:latin typeface="Verdana"/>
                <a:cs typeface="Verdana"/>
              </a:rPr>
              <a:t>gender</a:t>
            </a:r>
            <a:endParaRPr sz="2000">
              <a:latin typeface="Verdana"/>
              <a:cs typeface="Verdana"/>
            </a:endParaRPr>
          </a:p>
          <a:p>
            <a:pPr marL="12700" marR="24765" indent="279400">
              <a:lnSpc>
                <a:spcPts val="2210"/>
              </a:lnSpc>
              <a:spcBef>
                <a:spcPts val="705"/>
              </a:spcBef>
              <a:buFont typeface="Verdana"/>
              <a:buAutoNum type="arabicPeriod"/>
              <a:tabLst>
                <a:tab pos="292100" algn="l"/>
              </a:tabLst>
            </a:pPr>
            <a:r>
              <a:rPr sz="2000" b="1" spc="-225" dirty="0">
                <a:latin typeface="Verdana"/>
                <a:cs typeface="Verdana"/>
              </a:rPr>
              <a:t>assess</a:t>
            </a:r>
            <a:r>
              <a:rPr sz="2000" b="1" spc="-130" dirty="0">
                <a:latin typeface="Verdana"/>
                <a:cs typeface="Verdana"/>
              </a:rPr>
              <a:t> </a:t>
            </a:r>
            <a:r>
              <a:rPr sz="2000" spc="-114" dirty="0">
                <a:latin typeface="Verdana"/>
                <a:cs typeface="Verdana"/>
              </a:rPr>
              <a:t>if</a:t>
            </a:r>
            <a:r>
              <a:rPr sz="2000" spc="-145" dirty="0">
                <a:latin typeface="Verdana"/>
                <a:cs typeface="Verdana"/>
              </a:rPr>
              <a:t> </a:t>
            </a:r>
            <a:r>
              <a:rPr sz="2000" spc="-85" dirty="0">
                <a:latin typeface="Verdana"/>
                <a:cs typeface="Verdana"/>
              </a:rPr>
              <a:t>distribution </a:t>
            </a:r>
            <a:r>
              <a:rPr sz="2000" spc="-215" dirty="0">
                <a:latin typeface="Verdana"/>
                <a:cs typeface="Verdana"/>
              </a:rPr>
              <a:t>is</a:t>
            </a:r>
            <a:r>
              <a:rPr sz="2000" spc="-145" dirty="0">
                <a:latin typeface="Verdana"/>
                <a:cs typeface="Verdana"/>
              </a:rPr>
              <a:t> </a:t>
            </a:r>
            <a:r>
              <a:rPr sz="2000" b="1" spc="-20" dirty="0">
                <a:latin typeface="Verdana"/>
                <a:cs typeface="Verdana"/>
              </a:rPr>
              <a:t>fair</a:t>
            </a:r>
            <a:endParaRPr sz="2000">
              <a:latin typeface="Verdana"/>
              <a:cs typeface="Verdana"/>
            </a:endParaRPr>
          </a:p>
        </p:txBody>
      </p:sp>
      <p:sp>
        <p:nvSpPr>
          <p:cNvPr id="40" name="object 40"/>
          <p:cNvSpPr txBox="1"/>
          <p:nvPr/>
        </p:nvSpPr>
        <p:spPr>
          <a:xfrm>
            <a:off x="6527072" y="2613660"/>
            <a:ext cx="241300" cy="635000"/>
          </a:xfrm>
          <a:prstGeom prst="rect">
            <a:avLst/>
          </a:prstGeom>
        </p:spPr>
        <p:txBody>
          <a:bodyPr vert="horz" wrap="square" lIns="0" tIns="12700" rIns="0" bIns="0" rtlCol="0">
            <a:spAutoFit/>
          </a:bodyPr>
          <a:lstStyle/>
          <a:p>
            <a:pPr marL="12700">
              <a:lnSpc>
                <a:spcPct val="100000"/>
              </a:lnSpc>
              <a:spcBef>
                <a:spcPts val="100"/>
              </a:spcBef>
            </a:pPr>
            <a:r>
              <a:rPr sz="1400" i="1" spc="-100" dirty="0">
                <a:latin typeface="Verdana"/>
                <a:cs typeface="Verdana"/>
              </a:rPr>
              <a:t>RR</a:t>
            </a:r>
            <a:endParaRPr sz="1400">
              <a:latin typeface="Verdana"/>
              <a:cs typeface="Verdana"/>
            </a:endParaRPr>
          </a:p>
          <a:p>
            <a:pPr marL="105410">
              <a:lnSpc>
                <a:spcPct val="100000"/>
              </a:lnSpc>
              <a:spcBef>
                <a:spcPts val="1440"/>
              </a:spcBef>
            </a:pPr>
            <a:r>
              <a:rPr sz="1400" i="1" spc="-50" dirty="0">
                <a:latin typeface="Verdana"/>
                <a:cs typeface="Verdana"/>
              </a:rPr>
              <a:t>1</a:t>
            </a:r>
            <a:endParaRPr sz="1400">
              <a:latin typeface="Verdana"/>
              <a:cs typeface="Verdana"/>
            </a:endParaRPr>
          </a:p>
        </p:txBody>
      </p:sp>
      <p:sp>
        <p:nvSpPr>
          <p:cNvPr id="41" name="object 41"/>
          <p:cNvSpPr txBox="1"/>
          <p:nvPr/>
        </p:nvSpPr>
        <p:spPr>
          <a:xfrm>
            <a:off x="6620157" y="3518916"/>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1</a:t>
            </a:r>
            <a:endParaRPr sz="1400">
              <a:latin typeface="Verdana"/>
              <a:cs typeface="Verdana"/>
            </a:endParaRPr>
          </a:p>
        </p:txBody>
      </p:sp>
      <p:sp>
        <p:nvSpPr>
          <p:cNvPr id="42" name="object 42"/>
          <p:cNvSpPr txBox="1"/>
          <p:nvPr/>
        </p:nvSpPr>
        <p:spPr>
          <a:xfrm>
            <a:off x="6532050" y="4049267"/>
            <a:ext cx="300355" cy="238760"/>
          </a:xfrm>
          <a:prstGeom prst="rect">
            <a:avLst/>
          </a:prstGeom>
        </p:spPr>
        <p:txBody>
          <a:bodyPr vert="horz" wrap="square" lIns="0" tIns="12700" rIns="0" bIns="0" rtlCol="0">
            <a:spAutoFit/>
          </a:bodyPr>
          <a:lstStyle/>
          <a:p>
            <a:pPr marL="12700">
              <a:lnSpc>
                <a:spcPct val="100000"/>
              </a:lnSpc>
              <a:spcBef>
                <a:spcPts val="100"/>
              </a:spcBef>
            </a:pPr>
            <a:r>
              <a:rPr sz="1400" i="1" spc="-75" dirty="0">
                <a:latin typeface="Verdana"/>
                <a:cs typeface="Verdana"/>
              </a:rPr>
              <a:t>1/3</a:t>
            </a:r>
            <a:endParaRPr sz="1400">
              <a:latin typeface="Verdana"/>
              <a:cs typeface="Verdana"/>
            </a:endParaRPr>
          </a:p>
        </p:txBody>
      </p:sp>
      <p:sp>
        <p:nvSpPr>
          <p:cNvPr id="43" name="object 43"/>
          <p:cNvSpPr txBox="1"/>
          <p:nvPr/>
        </p:nvSpPr>
        <p:spPr>
          <a:xfrm>
            <a:off x="6530230" y="4613147"/>
            <a:ext cx="300355" cy="238760"/>
          </a:xfrm>
          <a:prstGeom prst="rect">
            <a:avLst/>
          </a:prstGeom>
        </p:spPr>
        <p:txBody>
          <a:bodyPr vert="horz" wrap="square" lIns="0" tIns="12700" rIns="0" bIns="0" rtlCol="0">
            <a:spAutoFit/>
          </a:bodyPr>
          <a:lstStyle/>
          <a:p>
            <a:pPr marL="12700">
              <a:lnSpc>
                <a:spcPct val="100000"/>
              </a:lnSpc>
              <a:spcBef>
                <a:spcPts val="100"/>
              </a:spcBef>
            </a:pPr>
            <a:r>
              <a:rPr sz="1400" i="1" spc="-75" dirty="0">
                <a:latin typeface="Verdana"/>
                <a:cs typeface="Verdana"/>
              </a:rPr>
              <a:t>1/2</a:t>
            </a:r>
            <a:endParaRPr sz="1400">
              <a:latin typeface="Verdana"/>
              <a:cs typeface="Verdana"/>
            </a:endParaRPr>
          </a:p>
        </p:txBody>
      </p:sp>
      <p:graphicFrame>
        <p:nvGraphicFramePr>
          <p:cNvPr id="44" name="object 44"/>
          <p:cNvGraphicFramePr>
            <a:graphicFrameLocks noGrp="1"/>
          </p:cNvGraphicFramePr>
          <p:nvPr/>
        </p:nvGraphicFramePr>
        <p:xfrm>
          <a:off x="7552278" y="183640"/>
          <a:ext cx="894080" cy="895350"/>
        </p:xfrm>
        <a:graphic>
          <a:graphicData uri="http://schemas.openxmlformats.org/drawingml/2006/table">
            <a:tbl>
              <a:tblPr firstRow="1" bandRow="1">
                <a:tableStyleId>{2D5ABB26-0587-4C30-8999-92F81FD0307C}</a:tableStyleId>
              </a:tblPr>
              <a:tblGrid>
                <a:gridCol w="447040">
                  <a:extLst>
                    <a:ext uri="{9D8B030D-6E8A-4147-A177-3AD203B41FA5}">
                      <a16:colId xmlns:a16="http://schemas.microsoft.com/office/drawing/2014/main" val="20000"/>
                    </a:ext>
                  </a:extLst>
                </a:gridCol>
                <a:gridCol w="447040">
                  <a:extLst>
                    <a:ext uri="{9D8B030D-6E8A-4147-A177-3AD203B41FA5}">
                      <a16:colId xmlns:a16="http://schemas.microsoft.com/office/drawing/2014/main" val="20001"/>
                    </a:ext>
                  </a:extLst>
                </a:gridCol>
              </a:tblGrid>
              <a:tr h="447675">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r h="447675">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sp>
        <p:nvSpPr>
          <p:cNvPr id="45" name="object 45"/>
          <p:cNvSpPr txBox="1"/>
          <p:nvPr/>
        </p:nvSpPr>
        <p:spPr>
          <a:xfrm>
            <a:off x="7577250" y="66039"/>
            <a:ext cx="880110" cy="132080"/>
          </a:xfrm>
          <a:prstGeom prst="rect">
            <a:avLst/>
          </a:prstGeom>
        </p:spPr>
        <p:txBody>
          <a:bodyPr vert="horz" wrap="square" lIns="0" tIns="12700" rIns="0" bIns="0" rtlCol="0">
            <a:spAutoFit/>
          </a:bodyPr>
          <a:lstStyle/>
          <a:p>
            <a:pPr marL="12700">
              <a:lnSpc>
                <a:spcPct val="100000"/>
              </a:lnSpc>
              <a:spcBef>
                <a:spcPts val="100"/>
              </a:spcBef>
            </a:pPr>
            <a:r>
              <a:rPr sz="1050" b="1" spc="-15" baseline="3968" dirty="0">
                <a:solidFill>
                  <a:srgbClr val="70AD47"/>
                </a:solidFill>
                <a:latin typeface="Verdana"/>
                <a:cs typeface="Verdana"/>
              </a:rPr>
              <a:t>accuracy </a:t>
            </a:r>
            <a:r>
              <a:rPr sz="700" spc="-10" dirty="0">
                <a:solidFill>
                  <a:srgbClr val="BF9000"/>
                </a:solidFill>
                <a:latin typeface="Verdana"/>
                <a:cs typeface="Verdana"/>
              </a:rPr>
              <a:t>exposure</a:t>
            </a:r>
            <a:endParaRPr sz="700">
              <a:latin typeface="Verdana"/>
              <a:cs typeface="Verdana"/>
            </a:endParaRPr>
          </a:p>
        </p:txBody>
      </p:sp>
      <p:sp>
        <p:nvSpPr>
          <p:cNvPr id="46" name="object 46"/>
          <p:cNvSpPr txBox="1"/>
          <p:nvPr/>
        </p:nvSpPr>
        <p:spPr>
          <a:xfrm>
            <a:off x="7414132" y="204506"/>
            <a:ext cx="134620" cy="890269"/>
          </a:xfrm>
          <a:prstGeom prst="rect">
            <a:avLst/>
          </a:prstGeom>
        </p:spPr>
        <p:txBody>
          <a:bodyPr vert="vert270" wrap="square" lIns="0" tIns="13335" rIns="0" bIns="0" rtlCol="0">
            <a:spAutoFit/>
          </a:bodyPr>
          <a:lstStyle/>
          <a:p>
            <a:pPr marL="12700">
              <a:lnSpc>
                <a:spcPct val="100000"/>
              </a:lnSpc>
              <a:spcBef>
                <a:spcPts val="105"/>
              </a:spcBef>
            </a:pPr>
            <a:r>
              <a:rPr sz="700" dirty="0">
                <a:solidFill>
                  <a:srgbClr val="0070C0"/>
                </a:solidFill>
                <a:latin typeface="Verdana"/>
                <a:cs typeface="Verdana"/>
              </a:rPr>
              <a:t>producer</a:t>
            </a:r>
            <a:r>
              <a:rPr sz="700" spc="10" dirty="0">
                <a:solidFill>
                  <a:srgbClr val="0070C0"/>
                </a:solidFill>
                <a:latin typeface="Verdana"/>
                <a:cs typeface="Verdana"/>
              </a:rPr>
              <a:t> </a:t>
            </a:r>
            <a:r>
              <a:rPr sz="700" b="1" spc="-55" dirty="0">
                <a:solidFill>
                  <a:srgbClr val="FF0000"/>
                </a:solidFill>
                <a:latin typeface="Verdana"/>
                <a:cs typeface="Verdana"/>
              </a:rPr>
              <a:t>consumer</a:t>
            </a:r>
            <a:endParaRPr sz="700">
              <a:latin typeface="Verdana"/>
              <a:cs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132692" y="4106440"/>
            <a:ext cx="421640" cy="421640"/>
            <a:chOff x="5132692" y="4106440"/>
            <a:chExt cx="421640" cy="421640"/>
          </a:xfrm>
        </p:grpSpPr>
        <p:sp>
          <p:nvSpPr>
            <p:cNvPr id="3" name="object 3"/>
            <p:cNvSpPr/>
            <p:nvPr/>
          </p:nvSpPr>
          <p:spPr>
            <a:xfrm>
              <a:off x="5145392" y="4119140"/>
              <a:ext cx="396240" cy="396240"/>
            </a:xfrm>
            <a:custGeom>
              <a:avLst/>
              <a:gdLst/>
              <a:ahLst/>
              <a:cxnLst/>
              <a:rect l="l" t="t" r="r" b="b"/>
              <a:pathLst>
                <a:path w="396239" h="396239">
                  <a:moveTo>
                    <a:pt x="395999" y="0"/>
                  </a:moveTo>
                  <a:lnTo>
                    <a:pt x="0" y="0"/>
                  </a:lnTo>
                  <a:lnTo>
                    <a:pt x="0" y="395999"/>
                  </a:lnTo>
                  <a:lnTo>
                    <a:pt x="395999" y="395999"/>
                  </a:lnTo>
                  <a:lnTo>
                    <a:pt x="395999" y="0"/>
                  </a:lnTo>
                  <a:close/>
                </a:path>
              </a:pathLst>
            </a:custGeom>
            <a:solidFill>
              <a:srgbClr val="000000">
                <a:alpha val="30198"/>
              </a:srgbClr>
            </a:solidFill>
          </p:spPr>
          <p:txBody>
            <a:bodyPr wrap="square" lIns="0" tIns="0" rIns="0" bIns="0" rtlCol="0"/>
            <a:lstStyle/>
            <a:p>
              <a:endParaRPr/>
            </a:p>
          </p:txBody>
        </p:sp>
        <p:sp>
          <p:nvSpPr>
            <p:cNvPr id="4" name="object 4"/>
            <p:cNvSpPr/>
            <p:nvPr/>
          </p:nvSpPr>
          <p:spPr>
            <a:xfrm>
              <a:off x="5145392" y="4119140"/>
              <a:ext cx="396240" cy="396240"/>
            </a:xfrm>
            <a:custGeom>
              <a:avLst/>
              <a:gdLst/>
              <a:ahLst/>
              <a:cxnLst/>
              <a:rect l="l" t="t" r="r" b="b"/>
              <a:pathLst>
                <a:path w="396239" h="396239">
                  <a:moveTo>
                    <a:pt x="0" y="0"/>
                  </a:moveTo>
                  <a:lnTo>
                    <a:pt x="396000" y="0"/>
                  </a:lnTo>
                  <a:lnTo>
                    <a:pt x="396000" y="396000"/>
                  </a:lnTo>
                  <a:lnTo>
                    <a:pt x="0" y="396000"/>
                  </a:lnTo>
                  <a:lnTo>
                    <a:pt x="0" y="0"/>
                  </a:lnTo>
                  <a:close/>
                </a:path>
              </a:pathLst>
            </a:custGeom>
            <a:ln w="25400">
              <a:solidFill>
                <a:srgbClr val="000000"/>
              </a:solidFill>
            </a:ln>
          </p:spPr>
          <p:txBody>
            <a:bodyPr wrap="square" lIns="0" tIns="0" rIns="0" bIns="0" rtlCol="0"/>
            <a:lstStyle/>
            <a:p>
              <a:endParaRPr/>
            </a:p>
          </p:txBody>
        </p:sp>
      </p:grpSp>
      <p:grpSp>
        <p:nvGrpSpPr>
          <p:cNvPr id="5" name="object 5"/>
          <p:cNvGrpSpPr/>
          <p:nvPr/>
        </p:nvGrpSpPr>
        <p:grpSpPr>
          <a:xfrm>
            <a:off x="3785615" y="3526535"/>
            <a:ext cx="2700655" cy="478790"/>
            <a:chOff x="3785615" y="3526535"/>
            <a:chExt cx="2700655" cy="478790"/>
          </a:xfrm>
        </p:grpSpPr>
        <p:sp>
          <p:nvSpPr>
            <p:cNvPr id="6" name="object 6"/>
            <p:cNvSpPr/>
            <p:nvPr/>
          </p:nvSpPr>
          <p:spPr>
            <a:xfrm>
              <a:off x="3810032" y="3569120"/>
              <a:ext cx="396240" cy="396240"/>
            </a:xfrm>
            <a:custGeom>
              <a:avLst/>
              <a:gdLst/>
              <a:ahLst/>
              <a:cxnLst/>
              <a:rect l="l" t="t" r="r" b="b"/>
              <a:pathLst>
                <a:path w="396239" h="396239">
                  <a:moveTo>
                    <a:pt x="395999" y="0"/>
                  </a:moveTo>
                  <a:lnTo>
                    <a:pt x="0" y="0"/>
                  </a:lnTo>
                  <a:lnTo>
                    <a:pt x="0" y="395999"/>
                  </a:lnTo>
                  <a:lnTo>
                    <a:pt x="395999" y="395999"/>
                  </a:lnTo>
                  <a:lnTo>
                    <a:pt x="395999" y="0"/>
                  </a:lnTo>
                  <a:close/>
                </a:path>
              </a:pathLst>
            </a:custGeom>
            <a:solidFill>
              <a:srgbClr val="000000">
                <a:alpha val="30198"/>
              </a:srgbClr>
            </a:solidFill>
          </p:spPr>
          <p:txBody>
            <a:bodyPr wrap="square" lIns="0" tIns="0" rIns="0" bIns="0" rtlCol="0"/>
            <a:lstStyle/>
            <a:p>
              <a:endParaRPr/>
            </a:p>
          </p:txBody>
        </p:sp>
        <p:pic>
          <p:nvPicPr>
            <p:cNvPr id="7" name="object 7"/>
            <p:cNvPicPr/>
            <p:nvPr/>
          </p:nvPicPr>
          <p:blipFill>
            <a:blip r:embed="rId2" cstate="print"/>
            <a:stretch>
              <a:fillRect/>
            </a:stretch>
          </p:blipFill>
          <p:spPr>
            <a:xfrm>
              <a:off x="3785615" y="3544823"/>
              <a:ext cx="460248" cy="460248"/>
            </a:xfrm>
            <a:prstGeom prst="rect">
              <a:avLst/>
            </a:prstGeom>
          </p:spPr>
        </p:pic>
        <p:pic>
          <p:nvPicPr>
            <p:cNvPr id="8" name="object 8"/>
            <p:cNvPicPr/>
            <p:nvPr/>
          </p:nvPicPr>
          <p:blipFill>
            <a:blip r:embed="rId3" cstate="print"/>
            <a:stretch>
              <a:fillRect/>
            </a:stretch>
          </p:blipFill>
          <p:spPr>
            <a:xfrm>
              <a:off x="6025895" y="3526535"/>
              <a:ext cx="460248" cy="460248"/>
            </a:xfrm>
            <a:prstGeom prst="rect">
              <a:avLst/>
            </a:prstGeom>
          </p:spPr>
        </p:pic>
        <p:pic>
          <p:nvPicPr>
            <p:cNvPr id="9" name="object 9"/>
            <p:cNvPicPr/>
            <p:nvPr/>
          </p:nvPicPr>
          <p:blipFill>
            <a:blip r:embed="rId4" cstate="print"/>
            <a:stretch>
              <a:fillRect/>
            </a:stretch>
          </p:blipFill>
          <p:spPr>
            <a:xfrm>
              <a:off x="5556503" y="3541775"/>
              <a:ext cx="460248" cy="460248"/>
            </a:xfrm>
            <a:prstGeom prst="rect">
              <a:avLst/>
            </a:prstGeom>
          </p:spPr>
        </p:pic>
        <p:pic>
          <p:nvPicPr>
            <p:cNvPr id="10" name="object 10"/>
            <p:cNvPicPr/>
            <p:nvPr/>
          </p:nvPicPr>
          <p:blipFill>
            <a:blip r:embed="rId5" cstate="print"/>
            <a:stretch>
              <a:fillRect/>
            </a:stretch>
          </p:blipFill>
          <p:spPr>
            <a:xfrm>
              <a:off x="4218431" y="3538727"/>
              <a:ext cx="1371600" cy="460248"/>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200" dirty="0"/>
              <a:t> </a:t>
            </a:r>
            <a:r>
              <a:rPr dirty="0"/>
              <a:t>of</a:t>
            </a:r>
            <a:r>
              <a:rPr spc="-200" dirty="0"/>
              <a:t> </a:t>
            </a:r>
            <a:r>
              <a:rPr b="1" spc="-90" dirty="0">
                <a:solidFill>
                  <a:srgbClr val="70AD47"/>
                </a:solidFill>
                <a:latin typeface="Verdana"/>
                <a:cs typeface="Verdana"/>
              </a:rPr>
              <a:t>accuracy</a:t>
            </a:r>
            <a:r>
              <a:rPr b="1" spc="-170" dirty="0">
                <a:solidFill>
                  <a:srgbClr val="70AD47"/>
                </a:solidFill>
                <a:latin typeface="Verdana"/>
                <a:cs typeface="Verdana"/>
              </a:rPr>
              <a:t> </a:t>
            </a:r>
            <a:r>
              <a:rPr spc="-130" dirty="0"/>
              <a:t>for</a:t>
            </a:r>
            <a:r>
              <a:rPr spc="-204" dirty="0"/>
              <a:t> </a:t>
            </a:r>
            <a:r>
              <a:rPr b="1" spc="-204" dirty="0">
                <a:solidFill>
                  <a:srgbClr val="0070C0"/>
                </a:solidFill>
                <a:latin typeface="Verdana"/>
                <a:cs typeface="Verdana"/>
              </a:rPr>
              <a:t>producers</a:t>
            </a:r>
          </a:p>
        </p:txBody>
      </p:sp>
      <p:sp>
        <p:nvSpPr>
          <p:cNvPr id="12" name="object 12"/>
          <p:cNvSpPr txBox="1"/>
          <p:nvPr/>
        </p:nvSpPr>
        <p:spPr>
          <a:xfrm>
            <a:off x="8652481" y="5344159"/>
            <a:ext cx="15303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898989"/>
                </a:solidFill>
                <a:latin typeface="Arial MT"/>
                <a:cs typeface="Arial MT"/>
              </a:rPr>
              <a:t>42</a:t>
            </a:r>
            <a:endParaRPr sz="900">
              <a:latin typeface="Arial MT"/>
              <a:cs typeface="Arial MT"/>
            </a:endParaRPr>
          </a:p>
        </p:txBody>
      </p:sp>
      <p:sp>
        <p:nvSpPr>
          <p:cNvPr id="13" name="object 13"/>
          <p:cNvSpPr txBox="1"/>
          <p:nvPr/>
        </p:nvSpPr>
        <p:spPr>
          <a:xfrm>
            <a:off x="707390" y="1242059"/>
            <a:ext cx="6951980" cy="635000"/>
          </a:xfrm>
          <a:prstGeom prst="rect">
            <a:avLst/>
          </a:prstGeom>
        </p:spPr>
        <p:txBody>
          <a:bodyPr vert="horz" wrap="square" lIns="0" tIns="12700" rIns="0" bIns="0" rtlCol="0">
            <a:spAutoFit/>
          </a:bodyPr>
          <a:lstStyle/>
          <a:p>
            <a:pPr marL="12700" marR="5080">
              <a:lnSpc>
                <a:spcPct val="100000"/>
              </a:lnSpc>
              <a:spcBef>
                <a:spcPts val="100"/>
              </a:spcBef>
            </a:pPr>
            <a:r>
              <a:rPr sz="2000" i="1" dirty="0">
                <a:latin typeface="Verdana"/>
                <a:cs typeface="Verdana"/>
              </a:rPr>
              <a:t>“When</a:t>
            </a:r>
            <a:r>
              <a:rPr sz="2000" i="1" spc="-105" dirty="0">
                <a:latin typeface="Verdana"/>
                <a:cs typeface="Verdana"/>
              </a:rPr>
              <a:t> </a:t>
            </a:r>
            <a:r>
              <a:rPr sz="2000" i="1" dirty="0">
                <a:latin typeface="Verdana"/>
                <a:cs typeface="Verdana"/>
              </a:rPr>
              <a:t>recommending</a:t>
            </a:r>
            <a:r>
              <a:rPr sz="2000" i="1" spc="-100" dirty="0">
                <a:latin typeface="Verdana"/>
                <a:cs typeface="Verdana"/>
              </a:rPr>
              <a:t> </a:t>
            </a:r>
            <a:r>
              <a:rPr sz="2000" i="1" spc="-40" dirty="0">
                <a:latin typeface="Verdana"/>
                <a:cs typeface="Verdana"/>
              </a:rPr>
              <a:t>products,</a:t>
            </a:r>
            <a:r>
              <a:rPr sz="2000" i="1" spc="-114" dirty="0">
                <a:latin typeface="Verdana"/>
                <a:cs typeface="Verdana"/>
              </a:rPr>
              <a:t> </a:t>
            </a:r>
            <a:r>
              <a:rPr sz="2000" b="1" i="1" spc="-160" dirty="0">
                <a:latin typeface="Verdana"/>
                <a:cs typeface="Verdana"/>
              </a:rPr>
              <a:t>all</a:t>
            </a:r>
            <a:r>
              <a:rPr sz="2000" b="1" i="1" spc="-95" dirty="0">
                <a:latin typeface="Verdana"/>
                <a:cs typeface="Verdana"/>
              </a:rPr>
              <a:t> </a:t>
            </a:r>
            <a:r>
              <a:rPr sz="2000" b="1" i="1" spc="-195" dirty="0">
                <a:latin typeface="Verdana"/>
                <a:cs typeface="Verdana"/>
              </a:rPr>
              <a:t>brands</a:t>
            </a:r>
            <a:r>
              <a:rPr sz="2000" b="1" i="1" spc="-90" dirty="0">
                <a:latin typeface="Verdana"/>
                <a:cs typeface="Verdana"/>
              </a:rPr>
              <a:t> </a:t>
            </a:r>
            <a:r>
              <a:rPr sz="2000" i="1" spc="-55" dirty="0">
                <a:latin typeface="Verdana"/>
                <a:cs typeface="Verdana"/>
              </a:rPr>
              <a:t>should</a:t>
            </a:r>
            <a:r>
              <a:rPr sz="2000" i="1" spc="-105" dirty="0">
                <a:latin typeface="Verdana"/>
                <a:cs typeface="Verdana"/>
              </a:rPr>
              <a:t> </a:t>
            </a:r>
            <a:r>
              <a:rPr sz="2000" i="1" spc="-20" dirty="0">
                <a:latin typeface="Verdana"/>
                <a:cs typeface="Verdana"/>
              </a:rPr>
              <a:t>have </a:t>
            </a:r>
            <a:r>
              <a:rPr sz="2000" i="1" spc="-135" dirty="0">
                <a:latin typeface="Verdana"/>
                <a:cs typeface="Verdana"/>
              </a:rPr>
              <a:t>similar</a:t>
            </a:r>
            <a:r>
              <a:rPr sz="2000" i="1" spc="-125" dirty="0">
                <a:latin typeface="Verdana"/>
                <a:cs typeface="Verdana"/>
              </a:rPr>
              <a:t> </a:t>
            </a:r>
            <a:r>
              <a:rPr sz="2000" i="1" spc="40" dirty="0">
                <a:latin typeface="Verdana"/>
                <a:cs typeface="Verdana"/>
              </a:rPr>
              <a:t>accuracy.”</a:t>
            </a:r>
            <a:endParaRPr sz="2000">
              <a:latin typeface="Verdana"/>
              <a:cs typeface="Verdana"/>
            </a:endParaRPr>
          </a:p>
        </p:txBody>
      </p:sp>
      <p:grpSp>
        <p:nvGrpSpPr>
          <p:cNvPr id="14" name="object 14"/>
          <p:cNvGrpSpPr/>
          <p:nvPr/>
        </p:nvGrpSpPr>
        <p:grpSpPr>
          <a:xfrm>
            <a:off x="3784010" y="4970045"/>
            <a:ext cx="2234565" cy="122555"/>
            <a:chOff x="3784010" y="4970045"/>
            <a:chExt cx="2234565" cy="122555"/>
          </a:xfrm>
        </p:grpSpPr>
        <p:sp>
          <p:nvSpPr>
            <p:cNvPr id="15" name="object 15"/>
            <p:cNvSpPr/>
            <p:nvPr/>
          </p:nvSpPr>
          <p:spPr>
            <a:xfrm>
              <a:off x="3796710" y="4982746"/>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6" name="object 16"/>
            <p:cNvSpPr/>
            <p:nvPr/>
          </p:nvSpPr>
          <p:spPr>
            <a:xfrm>
              <a:off x="4251990" y="4982745"/>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7" name="object 17"/>
            <p:cNvSpPr/>
            <p:nvPr/>
          </p:nvSpPr>
          <p:spPr>
            <a:xfrm>
              <a:off x="4697410" y="4982745"/>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8" name="object 18"/>
            <p:cNvSpPr/>
            <p:nvPr/>
          </p:nvSpPr>
          <p:spPr>
            <a:xfrm>
              <a:off x="5147760" y="4982745"/>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9" name="object 19"/>
            <p:cNvSpPr/>
            <p:nvPr/>
          </p:nvSpPr>
          <p:spPr>
            <a:xfrm>
              <a:off x="5598110" y="4982745"/>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grpSp>
      <p:sp>
        <p:nvSpPr>
          <p:cNvPr id="20" name="object 20"/>
          <p:cNvSpPr txBox="1"/>
          <p:nvPr/>
        </p:nvSpPr>
        <p:spPr>
          <a:xfrm>
            <a:off x="3942095" y="5116067"/>
            <a:ext cx="574675" cy="238760"/>
          </a:xfrm>
          <a:prstGeom prst="rect">
            <a:avLst/>
          </a:prstGeom>
        </p:spPr>
        <p:txBody>
          <a:bodyPr vert="horz" wrap="square" lIns="0" tIns="12700" rIns="0" bIns="0" rtlCol="0">
            <a:spAutoFit/>
          </a:bodyPr>
          <a:lstStyle/>
          <a:p>
            <a:pPr marL="12700">
              <a:lnSpc>
                <a:spcPct val="100000"/>
              </a:lnSpc>
              <a:spcBef>
                <a:spcPts val="100"/>
              </a:spcBef>
              <a:tabLst>
                <a:tab pos="462915" algn="l"/>
              </a:tabLst>
            </a:pPr>
            <a:r>
              <a:rPr sz="1400" i="1" spc="-50" dirty="0">
                <a:latin typeface="Verdana"/>
                <a:cs typeface="Verdana"/>
              </a:rPr>
              <a:t>1</a:t>
            </a:r>
            <a:r>
              <a:rPr sz="1400" i="1" dirty="0">
                <a:latin typeface="Verdana"/>
                <a:cs typeface="Verdana"/>
              </a:rPr>
              <a:t>	</a:t>
            </a:r>
            <a:r>
              <a:rPr sz="1400" i="1" spc="-65" dirty="0">
                <a:latin typeface="Verdana"/>
                <a:cs typeface="Verdana"/>
              </a:rPr>
              <a:t>2</a:t>
            </a:r>
            <a:endParaRPr sz="1400">
              <a:latin typeface="Verdana"/>
              <a:cs typeface="Verdana"/>
            </a:endParaRPr>
          </a:p>
        </p:txBody>
      </p:sp>
      <p:sp>
        <p:nvSpPr>
          <p:cNvPr id="21" name="object 21"/>
          <p:cNvSpPr txBox="1"/>
          <p:nvPr/>
        </p:nvSpPr>
        <p:spPr>
          <a:xfrm>
            <a:off x="4503963" y="5070347"/>
            <a:ext cx="1369060" cy="549910"/>
          </a:xfrm>
          <a:prstGeom prst="rect">
            <a:avLst/>
          </a:prstGeom>
        </p:spPr>
        <p:txBody>
          <a:bodyPr vert="horz" wrap="square" lIns="0" tIns="61594" rIns="0" bIns="0" rtlCol="0">
            <a:spAutoFit/>
          </a:bodyPr>
          <a:lstStyle/>
          <a:p>
            <a:pPr marR="10160" algn="r">
              <a:lnSpc>
                <a:spcPct val="100000"/>
              </a:lnSpc>
              <a:spcBef>
                <a:spcPts val="484"/>
              </a:spcBef>
              <a:tabLst>
                <a:tab pos="450215" algn="l"/>
                <a:tab pos="900430" algn="l"/>
              </a:tabLst>
            </a:pPr>
            <a:r>
              <a:rPr sz="1400" i="1" spc="-50" dirty="0">
                <a:latin typeface="Verdana"/>
                <a:cs typeface="Verdana"/>
              </a:rPr>
              <a:t>3</a:t>
            </a:r>
            <a:r>
              <a:rPr sz="1400" i="1" dirty="0">
                <a:latin typeface="Verdana"/>
                <a:cs typeface="Verdana"/>
              </a:rPr>
              <a:t>	</a:t>
            </a:r>
            <a:r>
              <a:rPr sz="1400" i="1" spc="-50" dirty="0">
                <a:latin typeface="Verdana"/>
                <a:cs typeface="Verdana"/>
              </a:rPr>
              <a:t>4</a:t>
            </a:r>
            <a:r>
              <a:rPr sz="1400" i="1" dirty="0">
                <a:latin typeface="Verdana"/>
                <a:cs typeface="Verdana"/>
              </a:rPr>
              <a:t>	</a:t>
            </a:r>
            <a:r>
              <a:rPr sz="1400" i="1" spc="-50" dirty="0">
                <a:latin typeface="Verdana"/>
                <a:cs typeface="Verdana"/>
              </a:rPr>
              <a:t>5</a:t>
            </a:r>
            <a:endParaRPr sz="1400">
              <a:latin typeface="Verdana"/>
              <a:cs typeface="Verdana"/>
            </a:endParaRPr>
          </a:p>
          <a:p>
            <a:pPr marR="5080" algn="r">
              <a:lnSpc>
                <a:spcPct val="100000"/>
              </a:lnSpc>
              <a:spcBef>
                <a:spcPts val="380"/>
              </a:spcBef>
            </a:pPr>
            <a:r>
              <a:rPr sz="1400" i="1" spc="-55" dirty="0">
                <a:latin typeface="Verdana"/>
                <a:cs typeface="Verdana"/>
              </a:rPr>
              <a:t>ranking </a:t>
            </a:r>
            <a:r>
              <a:rPr sz="1400" i="1" spc="-35" dirty="0">
                <a:latin typeface="Verdana"/>
                <a:cs typeface="Verdana"/>
              </a:rPr>
              <a:t>position</a:t>
            </a:r>
            <a:endParaRPr sz="1400">
              <a:latin typeface="Verdana"/>
              <a:cs typeface="Verdana"/>
            </a:endParaRPr>
          </a:p>
        </p:txBody>
      </p:sp>
      <p:sp>
        <p:nvSpPr>
          <p:cNvPr id="22" name="object 22"/>
          <p:cNvSpPr txBox="1"/>
          <p:nvPr/>
        </p:nvSpPr>
        <p:spPr>
          <a:xfrm>
            <a:off x="6193845" y="5113020"/>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6</a:t>
            </a:r>
            <a:endParaRPr sz="1400">
              <a:latin typeface="Verdana"/>
              <a:cs typeface="Verdana"/>
            </a:endParaRPr>
          </a:p>
        </p:txBody>
      </p:sp>
      <p:grpSp>
        <p:nvGrpSpPr>
          <p:cNvPr id="23" name="object 23"/>
          <p:cNvGrpSpPr/>
          <p:nvPr/>
        </p:nvGrpSpPr>
        <p:grpSpPr>
          <a:xfrm>
            <a:off x="3782567" y="4075176"/>
            <a:ext cx="2707005" cy="1017269"/>
            <a:chOff x="3782567" y="4075176"/>
            <a:chExt cx="2707005" cy="1017269"/>
          </a:xfrm>
        </p:grpSpPr>
        <p:pic>
          <p:nvPicPr>
            <p:cNvPr id="24" name="object 24"/>
            <p:cNvPicPr/>
            <p:nvPr/>
          </p:nvPicPr>
          <p:blipFill>
            <a:blip r:embed="rId6" cstate="print"/>
            <a:stretch>
              <a:fillRect/>
            </a:stretch>
          </p:blipFill>
          <p:spPr>
            <a:xfrm>
              <a:off x="3788663" y="4602480"/>
              <a:ext cx="460248" cy="460247"/>
            </a:xfrm>
            <a:prstGeom prst="rect">
              <a:avLst/>
            </a:prstGeom>
          </p:spPr>
        </p:pic>
        <p:pic>
          <p:nvPicPr>
            <p:cNvPr id="25" name="object 25"/>
            <p:cNvPicPr/>
            <p:nvPr/>
          </p:nvPicPr>
          <p:blipFill>
            <a:blip r:embed="rId7" cstate="print"/>
            <a:stretch>
              <a:fillRect/>
            </a:stretch>
          </p:blipFill>
          <p:spPr>
            <a:xfrm>
              <a:off x="6028944" y="4584192"/>
              <a:ext cx="460248" cy="507801"/>
            </a:xfrm>
            <a:prstGeom prst="rect">
              <a:avLst/>
            </a:prstGeom>
          </p:spPr>
        </p:pic>
        <p:pic>
          <p:nvPicPr>
            <p:cNvPr id="26" name="object 26"/>
            <p:cNvPicPr/>
            <p:nvPr/>
          </p:nvPicPr>
          <p:blipFill>
            <a:blip r:embed="rId8" cstate="print"/>
            <a:stretch>
              <a:fillRect/>
            </a:stretch>
          </p:blipFill>
          <p:spPr>
            <a:xfrm>
              <a:off x="5562600" y="4596384"/>
              <a:ext cx="460248" cy="460248"/>
            </a:xfrm>
            <a:prstGeom prst="rect">
              <a:avLst/>
            </a:prstGeom>
          </p:spPr>
        </p:pic>
        <p:pic>
          <p:nvPicPr>
            <p:cNvPr id="27" name="object 27"/>
            <p:cNvPicPr/>
            <p:nvPr/>
          </p:nvPicPr>
          <p:blipFill>
            <a:blip r:embed="rId9" cstate="print"/>
            <a:stretch>
              <a:fillRect/>
            </a:stretch>
          </p:blipFill>
          <p:spPr>
            <a:xfrm>
              <a:off x="4221479" y="4596384"/>
              <a:ext cx="1374648" cy="460248"/>
            </a:xfrm>
            <a:prstGeom prst="rect">
              <a:avLst/>
            </a:prstGeom>
          </p:spPr>
        </p:pic>
        <p:sp>
          <p:nvSpPr>
            <p:cNvPr id="28" name="object 28"/>
            <p:cNvSpPr/>
            <p:nvPr/>
          </p:nvSpPr>
          <p:spPr>
            <a:xfrm>
              <a:off x="4260292" y="4622117"/>
              <a:ext cx="396240" cy="396240"/>
            </a:xfrm>
            <a:custGeom>
              <a:avLst/>
              <a:gdLst/>
              <a:ahLst/>
              <a:cxnLst/>
              <a:rect l="l" t="t" r="r" b="b"/>
              <a:pathLst>
                <a:path w="396239" h="396239">
                  <a:moveTo>
                    <a:pt x="395999" y="0"/>
                  </a:moveTo>
                  <a:lnTo>
                    <a:pt x="0" y="0"/>
                  </a:lnTo>
                  <a:lnTo>
                    <a:pt x="0" y="395999"/>
                  </a:lnTo>
                  <a:lnTo>
                    <a:pt x="395999" y="395999"/>
                  </a:lnTo>
                  <a:lnTo>
                    <a:pt x="395999" y="0"/>
                  </a:lnTo>
                  <a:close/>
                </a:path>
              </a:pathLst>
            </a:custGeom>
            <a:solidFill>
              <a:srgbClr val="000000">
                <a:alpha val="30198"/>
              </a:srgbClr>
            </a:solidFill>
          </p:spPr>
          <p:txBody>
            <a:bodyPr wrap="square" lIns="0" tIns="0" rIns="0" bIns="0" rtlCol="0"/>
            <a:lstStyle/>
            <a:p>
              <a:endParaRPr/>
            </a:p>
          </p:txBody>
        </p:sp>
        <p:sp>
          <p:nvSpPr>
            <p:cNvPr id="29" name="object 29"/>
            <p:cNvSpPr/>
            <p:nvPr/>
          </p:nvSpPr>
          <p:spPr>
            <a:xfrm>
              <a:off x="4260292" y="4622117"/>
              <a:ext cx="396240" cy="396240"/>
            </a:xfrm>
            <a:custGeom>
              <a:avLst/>
              <a:gdLst/>
              <a:ahLst/>
              <a:cxnLst/>
              <a:rect l="l" t="t" r="r" b="b"/>
              <a:pathLst>
                <a:path w="396239" h="396239">
                  <a:moveTo>
                    <a:pt x="0" y="0"/>
                  </a:moveTo>
                  <a:lnTo>
                    <a:pt x="396000" y="0"/>
                  </a:lnTo>
                  <a:lnTo>
                    <a:pt x="396000" y="396000"/>
                  </a:lnTo>
                  <a:lnTo>
                    <a:pt x="0" y="396000"/>
                  </a:lnTo>
                  <a:lnTo>
                    <a:pt x="0" y="0"/>
                  </a:lnTo>
                  <a:close/>
                </a:path>
              </a:pathLst>
            </a:custGeom>
            <a:ln w="25400">
              <a:solidFill>
                <a:srgbClr val="000000"/>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3782567" y="4093464"/>
              <a:ext cx="460248" cy="460248"/>
            </a:xfrm>
            <a:prstGeom prst="rect">
              <a:avLst/>
            </a:prstGeom>
          </p:spPr>
        </p:pic>
        <p:pic>
          <p:nvPicPr>
            <p:cNvPr id="31" name="object 31"/>
            <p:cNvPicPr/>
            <p:nvPr/>
          </p:nvPicPr>
          <p:blipFill>
            <a:blip r:embed="rId11" cstate="print"/>
            <a:stretch>
              <a:fillRect/>
            </a:stretch>
          </p:blipFill>
          <p:spPr>
            <a:xfrm>
              <a:off x="6022847" y="4075176"/>
              <a:ext cx="460248" cy="460248"/>
            </a:xfrm>
            <a:prstGeom prst="rect">
              <a:avLst/>
            </a:prstGeom>
          </p:spPr>
        </p:pic>
        <p:pic>
          <p:nvPicPr>
            <p:cNvPr id="32" name="object 32"/>
            <p:cNvPicPr/>
            <p:nvPr/>
          </p:nvPicPr>
          <p:blipFill>
            <a:blip r:embed="rId12" cstate="print"/>
            <a:stretch>
              <a:fillRect/>
            </a:stretch>
          </p:blipFill>
          <p:spPr>
            <a:xfrm>
              <a:off x="5553455" y="4090416"/>
              <a:ext cx="460248" cy="460247"/>
            </a:xfrm>
            <a:prstGeom prst="rect">
              <a:avLst/>
            </a:prstGeom>
          </p:spPr>
        </p:pic>
        <p:pic>
          <p:nvPicPr>
            <p:cNvPr id="33" name="object 33"/>
            <p:cNvPicPr/>
            <p:nvPr/>
          </p:nvPicPr>
          <p:blipFill>
            <a:blip r:embed="rId13" cstate="print"/>
            <a:stretch>
              <a:fillRect/>
            </a:stretch>
          </p:blipFill>
          <p:spPr>
            <a:xfrm>
              <a:off x="4215383" y="4087368"/>
              <a:ext cx="1371600" cy="460247"/>
            </a:xfrm>
            <a:prstGeom prst="rect">
              <a:avLst/>
            </a:prstGeom>
          </p:spPr>
        </p:pic>
      </p:grpSp>
      <p:sp>
        <p:nvSpPr>
          <p:cNvPr id="34" name="object 34"/>
          <p:cNvSpPr txBox="1"/>
          <p:nvPr/>
        </p:nvSpPr>
        <p:spPr>
          <a:xfrm>
            <a:off x="7759206" y="3941064"/>
            <a:ext cx="855344"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clicked</a:t>
            </a:r>
            <a:r>
              <a:rPr sz="1100" i="1" spc="30" dirty="0">
                <a:latin typeface="Verdana"/>
                <a:cs typeface="Verdana"/>
              </a:rPr>
              <a:t> </a:t>
            </a:r>
            <a:r>
              <a:rPr sz="1100" i="1" spc="-20" dirty="0">
                <a:latin typeface="Verdana"/>
                <a:cs typeface="Verdana"/>
              </a:rPr>
              <a:t>item</a:t>
            </a:r>
            <a:endParaRPr sz="1100">
              <a:latin typeface="Verdana"/>
              <a:cs typeface="Verdana"/>
            </a:endParaRPr>
          </a:p>
        </p:txBody>
      </p:sp>
      <p:grpSp>
        <p:nvGrpSpPr>
          <p:cNvPr id="35" name="object 35"/>
          <p:cNvGrpSpPr/>
          <p:nvPr/>
        </p:nvGrpSpPr>
        <p:grpSpPr>
          <a:xfrm>
            <a:off x="7329143" y="3872610"/>
            <a:ext cx="382905" cy="382905"/>
            <a:chOff x="7329143" y="3872610"/>
            <a:chExt cx="382905" cy="382905"/>
          </a:xfrm>
        </p:grpSpPr>
        <p:sp>
          <p:nvSpPr>
            <p:cNvPr id="36" name="object 36"/>
            <p:cNvSpPr/>
            <p:nvPr/>
          </p:nvSpPr>
          <p:spPr>
            <a:xfrm>
              <a:off x="7341843" y="3885310"/>
              <a:ext cx="357505" cy="357505"/>
            </a:xfrm>
            <a:custGeom>
              <a:avLst/>
              <a:gdLst/>
              <a:ahLst/>
              <a:cxnLst/>
              <a:rect l="l" t="t" r="r" b="b"/>
              <a:pathLst>
                <a:path w="357504" h="357504">
                  <a:moveTo>
                    <a:pt x="356922" y="0"/>
                  </a:moveTo>
                  <a:lnTo>
                    <a:pt x="0" y="0"/>
                  </a:lnTo>
                  <a:lnTo>
                    <a:pt x="0" y="356922"/>
                  </a:lnTo>
                  <a:lnTo>
                    <a:pt x="356922" y="356922"/>
                  </a:lnTo>
                  <a:lnTo>
                    <a:pt x="356922" y="0"/>
                  </a:lnTo>
                  <a:close/>
                </a:path>
              </a:pathLst>
            </a:custGeom>
            <a:solidFill>
              <a:srgbClr val="000000">
                <a:alpha val="30198"/>
              </a:srgbClr>
            </a:solidFill>
          </p:spPr>
          <p:txBody>
            <a:bodyPr wrap="square" lIns="0" tIns="0" rIns="0" bIns="0" rtlCol="0"/>
            <a:lstStyle/>
            <a:p>
              <a:endParaRPr/>
            </a:p>
          </p:txBody>
        </p:sp>
        <p:sp>
          <p:nvSpPr>
            <p:cNvPr id="37" name="object 37"/>
            <p:cNvSpPr/>
            <p:nvPr/>
          </p:nvSpPr>
          <p:spPr>
            <a:xfrm>
              <a:off x="7341843" y="3885310"/>
              <a:ext cx="357505" cy="357505"/>
            </a:xfrm>
            <a:custGeom>
              <a:avLst/>
              <a:gdLst/>
              <a:ahLst/>
              <a:cxnLst/>
              <a:rect l="l" t="t" r="r" b="b"/>
              <a:pathLst>
                <a:path w="357504" h="357504">
                  <a:moveTo>
                    <a:pt x="0" y="0"/>
                  </a:moveTo>
                  <a:lnTo>
                    <a:pt x="356922" y="0"/>
                  </a:lnTo>
                  <a:lnTo>
                    <a:pt x="356922" y="356922"/>
                  </a:lnTo>
                  <a:lnTo>
                    <a:pt x="0" y="356922"/>
                  </a:lnTo>
                  <a:lnTo>
                    <a:pt x="0" y="0"/>
                  </a:lnTo>
                  <a:close/>
                </a:path>
              </a:pathLst>
            </a:custGeom>
            <a:ln w="25400">
              <a:solidFill>
                <a:srgbClr val="000000"/>
              </a:solidFill>
            </a:ln>
          </p:spPr>
          <p:txBody>
            <a:bodyPr wrap="square" lIns="0" tIns="0" rIns="0" bIns="0" rtlCol="0"/>
            <a:lstStyle/>
            <a:p>
              <a:endParaRPr/>
            </a:p>
          </p:txBody>
        </p:sp>
      </p:grpSp>
      <p:grpSp>
        <p:nvGrpSpPr>
          <p:cNvPr id="38" name="object 38"/>
          <p:cNvGrpSpPr/>
          <p:nvPr/>
        </p:nvGrpSpPr>
        <p:grpSpPr>
          <a:xfrm>
            <a:off x="3779520" y="2996183"/>
            <a:ext cx="2697480" cy="478790"/>
            <a:chOff x="3779520" y="2996183"/>
            <a:chExt cx="2697480" cy="478790"/>
          </a:xfrm>
        </p:grpSpPr>
        <p:sp>
          <p:nvSpPr>
            <p:cNvPr id="39" name="object 39"/>
            <p:cNvSpPr/>
            <p:nvPr/>
          </p:nvSpPr>
          <p:spPr>
            <a:xfrm>
              <a:off x="4687807" y="3032210"/>
              <a:ext cx="396240" cy="396240"/>
            </a:xfrm>
            <a:custGeom>
              <a:avLst/>
              <a:gdLst/>
              <a:ahLst/>
              <a:cxnLst/>
              <a:rect l="l" t="t" r="r" b="b"/>
              <a:pathLst>
                <a:path w="396239" h="396239">
                  <a:moveTo>
                    <a:pt x="395999" y="0"/>
                  </a:moveTo>
                  <a:lnTo>
                    <a:pt x="0" y="0"/>
                  </a:lnTo>
                  <a:lnTo>
                    <a:pt x="0" y="395999"/>
                  </a:lnTo>
                  <a:lnTo>
                    <a:pt x="395999" y="395999"/>
                  </a:lnTo>
                  <a:lnTo>
                    <a:pt x="395999" y="0"/>
                  </a:lnTo>
                  <a:close/>
                </a:path>
              </a:pathLst>
            </a:custGeom>
            <a:solidFill>
              <a:srgbClr val="000000">
                <a:alpha val="30198"/>
              </a:srgbClr>
            </a:solidFill>
          </p:spPr>
          <p:txBody>
            <a:bodyPr wrap="square" lIns="0" tIns="0" rIns="0" bIns="0" rtlCol="0"/>
            <a:lstStyle/>
            <a:p>
              <a:endParaRPr/>
            </a:p>
          </p:txBody>
        </p:sp>
        <p:pic>
          <p:nvPicPr>
            <p:cNvPr id="40" name="object 40"/>
            <p:cNvPicPr/>
            <p:nvPr/>
          </p:nvPicPr>
          <p:blipFill>
            <a:blip r:embed="rId14" cstate="print"/>
            <a:stretch>
              <a:fillRect/>
            </a:stretch>
          </p:blipFill>
          <p:spPr>
            <a:xfrm>
              <a:off x="4669536" y="3008375"/>
              <a:ext cx="460248" cy="460248"/>
            </a:xfrm>
            <a:prstGeom prst="rect">
              <a:avLst/>
            </a:prstGeom>
          </p:spPr>
        </p:pic>
        <p:pic>
          <p:nvPicPr>
            <p:cNvPr id="41" name="object 41"/>
            <p:cNvPicPr/>
            <p:nvPr/>
          </p:nvPicPr>
          <p:blipFill>
            <a:blip r:embed="rId15" cstate="print"/>
            <a:stretch>
              <a:fillRect/>
            </a:stretch>
          </p:blipFill>
          <p:spPr>
            <a:xfrm>
              <a:off x="3779520" y="3014471"/>
              <a:ext cx="460248" cy="460248"/>
            </a:xfrm>
            <a:prstGeom prst="rect">
              <a:avLst/>
            </a:prstGeom>
          </p:spPr>
        </p:pic>
        <p:pic>
          <p:nvPicPr>
            <p:cNvPr id="42" name="object 42"/>
            <p:cNvPicPr/>
            <p:nvPr/>
          </p:nvPicPr>
          <p:blipFill>
            <a:blip r:embed="rId16" cstate="print"/>
            <a:stretch>
              <a:fillRect/>
            </a:stretch>
          </p:blipFill>
          <p:spPr>
            <a:xfrm>
              <a:off x="4212336" y="3008375"/>
              <a:ext cx="460248" cy="460248"/>
            </a:xfrm>
            <a:prstGeom prst="rect">
              <a:avLst/>
            </a:prstGeom>
          </p:spPr>
        </p:pic>
        <p:pic>
          <p:nvPicPr>
            <p:cNvPr id="43" name="object 43"/>
            <p:cNvPicPr/>
            <p:nvPr/>
          </p:nvPicPr>
          <p:blipFill>
            <a:blip r:embed="rId17" cstate="print"/>
            <a:stretch>
              <a:fillRect/>
            </a:stretch>
          </p:blipFill>
          <p:spPr>
            <a:xfrm>
              <a:off x="6016752" y="2996183"/>
              <a:ext cx="460248" cy="460248"/>
            </a:xfrm>
            <a:prstGeom prst="rect">
              <a:avLst/>
            </a:prstGeom>
          </p:spPr>
        </p:pic>
        <p:pic>
          <p:nvPicPr>
            <p:cNvPr id="44" name="object 44"/>
            <p:cNvPicPr/>
            <p:nvPr/>
          </p:nvPicPr>
          <p:blipFill>
            <a:blip r:embed="rId18" cstate="print"/>
            <a:stretch>
              <a:fillRect/>
            </a:stretch>
          </p:blipFill>
          <p:spPr>
            <a:xfrm>
              <a:off x="5123688" y="3008375"/>
              <a:ext cx="886968" cy="463296"/>
            </a:xfrm>
            <a:prstGeom prst="rect">
              <a:avLst/>
            </a:prstGeom>
          </p:spPr>
        </p:pic>
      </p:grpSp>
      <p:sp>
        <p:nvSpPr>
          <p:cNvPr id="45" name="object 45"/>
          <p:cNvSpPr txBox="1"/>
          <p:nvPr/>
        </p:nvSpPr>
        <p:spPr>
          <a:xfrm>
            <a:off x="6607809" y="2720339"/>
            <a:ext cx="303530" cy="607695"/>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Verdana"/>
                <a:cs typeface="Verdana"/>
              </a:rPr>
              <a:t>RR</a:t>
            </a:r>
            <a:endParaRPr sz="1400">
              <a:latin typeface="Verdana"/>
              <a:cs typeface="Verdana"/>
            </a:endParaRPr>
          </a:p>
          <a:p>
            <a:pPr marL="15240">
              <a:lnSpc>
                <a:spcPct val="100000"/>
              </a:lnSpc>
              <a:spcBef>
                <a:spcPts val="1225"/>
              </a:spcBef>
            </a:pPr>
            <a:r>
              <a:rPr sz="1400" i="1" spc="-70" dirty="0">
                <a:latin typeface="Verdana"/>
                <a:cs typeface="Verdana"/>
              </a:rPr>
              <a:t>1/3</a:t>
            </a:r>
            <a:endParaRPr sz="1400">
              <a:latin typeface="Verdana"/>
              <a:cs typeface="Verdana"/>
            </a:endParaRPr>
          </a:p>
        </p:txBody>
      </p:sp>
      <p:sp>
        <p:nvSpPr>
          <p:cNvPr id="46" name="object 46"/>
          <p:cNvSpPr txBox="1"/>
          <p:nvPr/>
        </p:nvSpPr>
        <p:spPr>
          <a:xfrm>
            <a:off x="6612787" y="4155947"/>
            <a:ext cx="300355" cy="238760"/>
          </a:xfrm>
          <a:prstGeom prst="rect">
            <a:avLst/>
          </a:prstGeom>
        </p:spPr>
        <p:txBody>
          <a:bodyPr vert="horz" wrap="square" lIns="0" tIns="12700" rIns="0" bIns="0" rtlCol="0">
            <a:spAutoFit/>
          </a:bodyPr>
          <a:lstStyle/>
          <a:p>
            <a:pPr marL="12700">
              <a:lnSpc>
                <a:spcPct val="100000"/>
              </a:lnSpc>
              <a:spcBef>
                <a:spcPts val="100"/>
              </a:spcBef>
            </a:pPr>
            <a:r>
              <a:rPr sz="1400" i="1" spc="-75" dirty="0">
                <a:latin typeface="Verdana"/>
                <a:cs typeface="Verdana"/>
              </a:rPr>
              <a:t>1/4</a:t>
            </a:r>
            <a:endParaRPr sz="1400">
              <a:latin typeface="Verdana"/>
              <a:cs typeface="Verdana"/>
            </a:endParaRPr>
          </a:p>
        </p:txBody>
      </p:sp>
      <p:sp>
        <p:nvSpPr>
          <p:cNvPr id="47" name="object 47"/>
          <p:cNvSpPr txBox="1"/>
          <p:nvPr/>
        </p:nvSpPr>
        <p:spPr>
          <a:xfrm>
            <a:off x="6610967" y="4722876"/>
            <a:ext cx="300355" cy="238760"/>
          </a:xfrm>
          <a:prstGeom prst="rect">
            <a:avLst/>
          </a:prstGeom>
        </p:spPr>
        <p:txBody>
          <a:bodyPr vert="horz" wrap="square" lIns="0" tIns="12700" rIns="0" bIns="0" rtlCol="0">
            <a:spAutoFit/>
          </a:bodyPr>
          <a:lstStyle/>
          <a:p>
            <a:pPr marL="12700">
              <a:lnSpc>
                <a:spcPct val="100000"/>
              </a:lnSpc>
              <a:spcBef>
                <a:spcPts val="100"/>
              </a:spcBef>
            </a:pPr>
            <a:r>
              <a:rPr sz="1400" i="1" spc="-75" dirty="0">
                <a:latin typeface="Verdana"/>
                <a:cs typeface="Verdana"/>
              </a:rPr>
              <a:t>1/2</a:t>
            </a:r>
            <a:endParaRPr sz="1400">
              <a:latin typeface="Verdana"/>
              <a:cs typeface="Verdana"/>
            </a:endParaRPr>
          </a:p>
        </p:txBody>
      </p:sp>
      <p:sp>
        <p:nvSpPr>
          <p:cNvPr id="48" name="object 48"/>
          <p:cNvSpPr txBox="1"/>
          <p:nvPr/>
        </p:nvSpPr>
        <p:spPr>
          <a:xfrm>
            <a:off x="6699073" y="3622548"/>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1</a:t>
            </a:r>
            <a:endParaRPr sz="1400">
              <a:latin typeface="Verdana"/>
              <a:cs typeface="Verdana"/>
            </a:endParaRPr>
          </a:p>
        </p:txBody>
      </p:sp>
      <p:sp>
        <p:nvSpPr>
          <p:cNvPr id="49" name="object 49"/>
          <p:cNvSpPr/>
          <p:nvPr/>
        </p:nvSpPr>
        <p:spPr>
          <a:xfrm>
            <a:off x="7329520" y="3141535"/>
            <a:ext cx="360045" cy="144145"/>
          </a:xfrm>
          <a:custGeom>
            <a:avLst/>
            <a:gdLst/>
            <a:ahLst/>
            <a:cxnLst/>
            <a:rect l="l" t="t" r="r" b="b"/>
            <a:pathLst>
              <a:path w="360045" h="144145">
                <a:moveTo>
                  <a:pt x="359596" y="0"/>
                </a:moveTo>
                <a:lnTo>
                  <a:pt x="0" y="0"/>
                </a:lnTo>
                <a:lnTo>
                  <a:pt x="0" y="144000"/>
                </a:lnTo>
                <a:lnTo>
                  <a:pt x="359596" y="144000"/>
                </a:lnTo>
                <a:lnTo>
                  <a:pt x="359596" y="0"/>
                </a:lnTo>
                <a:close/>
              </a:path>
            </a:pathLst>
          </a:custGeom>
          <a:solidFill>
            <a:srgbClr val="1F4E79"/>
          </a:solidFill>
        </p:spPr>
        <p:txBody>
          <a:bodyPr wrap="square" lIns="0" tIns="0" rIns="0" bIns="0" rtlCol="0"/>
          <a:lstStyle/>
          <a:p>
            <a:endParaRPr/>
          </a:p>
        </p:txBody>
      </p:sp>
      <p:sp>
        <p:nvSpPr>
          <p:cNvPr id="50" name="object 50"/>
          <p:cNvSpPr txBox="1"/>
          <p:nvPr/>
        </p:nvSpPr>
        <p:spPr>
          <a:xfrm>
            <a:off x="7759206" y="3105911"/>
            <a:ext cx="579755"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brand</a:t>
            </a:r>
            <a:r>
              <a:rPr sz="1100" i="1" spc="-80" dirty="0">
                <a:latin typeface="Verdana"/>
                <a:cs typeface="Verdana"/>
              </a:rPr>
              <a:t> </a:t>
            </a:r>
            <a:r>
              <a:rPr sz="1100" i="1" spc="10" dirty="0">
                <a:latin typeface="Verdana"/>
                <a:cs typeface="Verdana"/>
              </a:rPr>
              <a:t>A</a:t>
            </a:r>
            <a:endParaRPr sz="1100">
              <a:latin typeface="Verdana"/>
              <a:cs typeface="Verdana"/>
            </a:endParaRPr>
          </a:p>
        </p:txBody>
      </p:sp>
      <p:sp>
        <p:nvSpPr>
          <p:cNvPr id="51" name="object 51"/>
          <p:cNvSpPr/>
          <p:nvPr/>
        </p:nvSpPr>
        <p:spPr>
          <a:xfrm>
            <a:off x="7329520" y="3549465"/>
            <a:ext cx="360045" cy="144145"/>
          </a:xfrm>
          <a:custGeom>
            <a:avLst/>
            <a:gdLst/>
            <a:ahLst/>
            <a:cxnLst/>
            <a:rect l="l" t="t" r="r" b="b"/>
            <a:pathLst>
              <a:path w="360045" h="144145">
                <a:moveTo>
                  <a:pt x="360000" y="0"/>
                </a:moveTo>
                <a:lnTo>
                  <a:pt x="0" y="0"/>
                </a:lnTo>
                <a:lnTo>
                  <a:pt x="0" y="144000"/>
                </a:lnTo>
                <a:lnTo>
                  <a:pt x="360000" y="144000"/>
                </a:lnTo>
                <a:lnTo>
                  <a:pt x="360000" y="0"/>
                </a:lnTo>
                <a:close/>
              </a:path>
            </a:pathLst>
          </a:custGeom>
          <a:solidFill>
            <a:srgbClr val="BDD7EE"/>
          </a:solidFill>
        </p:spPr>
        <p:txBody>
          <a:bodyPr wrap="square" lIns="0" tIns="0" rIns="0" bIns="0" rtlCol="0"/>
          <a:lstStyle/>
          <a:p>
            <a:endParaRPr/>
          </a:p>
        </p:txBody>
      </p:sp>
      <p:sp>
        <p:nvSpPr>
          <p:cNvPr id="52" name="object 52"/>
          <p:cNvSpPr txBox="1"/>
          <p:nvPr/>
        </p:nvSpPr>
        <p:spPr>
          <a:xfrm>
            <a:off x="7770886" y="3505200"/>
            <a:ext cx="556895"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brand</a:t>
            </a:r>
            <a:r>
              <a:rPr sz="1100" i="1" spc="-80" dirty="0">
                <a:latin typeface="Verdana"/>
                <a:cs typeface="Verdana"/>
              </a:rPr>
              <a:t> </a:t>
            </a:r>
            <a:r>
              <a:rPr sz="1100" i="1" spc="-50" dirty="0">
                <a:latin typeface="Verdana"/>
                <a:cs typeface="Verdana"/>
              </a:rPr>
              <a:t>B</a:t>
            </a:r>
            <a:endParaRPr sz="1100">
              <a:latin typeface="Verdana"/>
              <a:cs typeface="Verdana"/>
            </a:endParaRPr>
          </a:p>
        </p:txBody>
      </p:sp>
      <p:sp>
        <p:nvSpPr>
          <p:cNvPr id="53" name="object 53"/>
          <p:cNvSpPr txBox="1"/>
          <p:nvPr/>
        </p:nvSpPr>
        <p:spPr>
          <a:xfrm>
            <a:off x="7086705" y="4596891"/>
            <a:ext cx="424180" cy="482600"/>
          </a:xfrm>
          <a:prstGeom prst="rect">
            <a:avLst/>
          </a:prstGeom>
        </p:spPr>
        <p:txBody>
          <a:bodyPr vert="horz" wrap="square" lIns="0" tIns="12700" rIns="0" bIns="0" rtlCol="0">
            <a:spAutoFit/>
          </a:bodyPr>
          <a:lstStyle/>
          <a:p>
            <a:pPr marL="12700" marR="5080" indent="31750" algn="just">
              <a:lnSpc>
                <a:spcPct val="100000"/>
              </a:lnSpc>
              <a:spcBef>
                <a:spcPts val="100"/>
              </a:spcBef>
            </a:pPr>
            <a:r>
              <a:rPr sz="1000" i="1" spc="-20" dirty="0">
                <a:latin typeface="Verdana"/>
                <a:cs typeface="Verdana"/>
              </a:rPr>
              <a:t>mean </a:t>
            </a:r>
            <a:r>
              <a:rPr sz="1000" i="1" spc="-180" dirty="0">
                <a:latin typeface="Verdana"/>
                <a:cs typeface="Verdana"/>
              </a:rPr>
              <a:t>RR</a:t>
            </a:r>
            <a:r>
              <a:rPr sz="1000" i="1" spc="90" dirty="0">
                <a:latin typeface="Verdana"/>
                <a:cs typeface="Verdana"/>
              </a:rPr>
              <a:t> </a:t>
            </a:r>
            <a:r>
              <a:rPr sz="1000" i="1" spc="-25" dirty="0">
                <a:latin typeface="Verdana"/>
                <a:cs typeface="Verdana"/>
              </a:rPr>
              <a:t>per </a:t>
            </a:r>
            <a:r>
              <a:rPr sz="1000" i="1" spc="-10" dirty="0">
                <a:latin typeface="Verdana"/>
                <a:cs typeface="Verdana"/>
              </a:rPr>
              <a:t>brand</a:t>
            </a:r>
            <a:endParaRPr sz="1000">
              <a:latin typeface="Verdana"/>
              <a:cs typeface="Verdana"/>
            </a:endParaRPr>
          </a:p>
        </p:txBody>
      </p:sp>
      <p:grpSp>
        <p:nvGrpSpPr>
          <p:cNvPr id="54" name="object 54"/>
          <p:cNvGrpSpPr/>
          <p:nvPr/>
        </p:nvGrpSpPr>
        <p:grpSpPr>
          <a:xfrm>
            <a:off x="7551756" y="4604358"/>
            <a:ext cx="1009650" cy="780415"/>
            <a:chOff x="7551756" y="4604358"/>
            <a:chExt cx="1009650" cy="780415"/>
          </a:xfrm>
        </p:grpSpPr>
        <p:sp>
          <p:nvSpPr>
            <p:cNvPr id="55" name="object 55"/>
            <p:cNvSpPr/>
            <p:nvPr/>
          </p:nvSpPr>
          <p:spPr>
            <a:xfrm>
              <a:off x="7815586" y="5011916"/>
              <a:ext cx="66675" cy="360045"/>
            </a:xfrm>
            <a:custGeom>
              <a:avLst/>
              <a:gdLst/>
              <a:ahLst/>
              <a:cxnLst/>
              <a:rect l="l" t="t" r="r" b="b"/>
              <a:pathLst>
                <a:path w="66675" h="360045">
                  <a:moveTo>
                    <a:pt x="66647" y="0"/>
                  </a:moveTo>
                  <a:lnTo>
                    <a:pt x="0" y="0"/>
                  </a:lnTo>
                  <a:lnTo>
                    <a:pt x="0" y="360000"/>
                  </a:lnTo>
                  <a:lnTo>
                    <a:pt x="66647" y="360000"/>
                  </a:lnTo>
                  <a:lnTo>
                    <a:pt x="66647" y="0"/>
                  </a:lnTo>
                  <a:close/>
                </a:path>
              </a:pathLst>
            </a:custGeom>
            <a:solidFill>
              <a:srgbClr val="1F4E79"/>
            </a:solidFill>
          </p:spPr>
          <p:txBody>
            <a:bodyPr wrap="square" lIns="0" tIns="0" rIns="0" bIns="0" rtlCol="0"/>
            <a:lstStyle/>
            <a:p>
              <a:endParaRPr/>
            </a:p>
          </p:txBody>
        </p:sp>
        <p:sp>
          <p:nvSpPr>
            <p:cNvPr id="56" name="object 56"/>
            <p:cNvSpPr/>
            <p:nvPr/>
          </p:nvSpPr>
          <p:spPr>
            <a:xfrm>
              <a:off x="8193542" y="4832891"/>
              <a:ext cx="66675" cy="540385"/>
            </a:xfrm>
            <a:custGeom>
              <a:avLst/>
              <a:gdLst/>
              <a:ahLst/>
              <a:cxnLst/>
              <a:rect l="l" t="t" r="r" b="b"/>
              <a:pathLst>
                <a:path w="66675" h="540385">
                  <a:moveTo>
                    <a:pt x="66647" y="0"/>
                  </a:moveTo>
                  <a:lnTo>
                    <a:pt x="0" y="0"/>
                  </a:lnTo>
                  <a:lnTo>
                    <a:pt x="0" y="539999"/>
                  </a:lnTo>
                  <a:lnTo>
                    <a:pt x="66647" y="539999"/>
                  </a:lnTo>
                  <a:lnTo>
                    <a:pt x="66647" y="0"/>
                  </a:lnTo>
                  <a:close/>
                </a:path>
              </a:pathLst>
            </a:custGeom>
            <a:solidFill>
              <a:srgbClr val="BDD7EE"/>
            </a:solidFill>
          </p:spPr>
          <p:txBody>
            <a:bodyPr wrap="square" lIns="0" tIns="0" rIns="0" bIns="0" rtlCol="0"/>
            <a:lstStyle/>
            <a:p>
              <a:endParaRPr/>
            </a:p>
          </p:txBody>
        </p:sp>
        <p:sp>
          <p:nvSpPr>
            <p:cNvPr id="57" name="object 57"/>
            <p:cNvSpPr/>
            <p:nvPr/>
          </p:nvSpPr>
          <p:spPr>
            <a:xfrm>
              <a:off x="7558106" y="4610708"/>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58" name="object 58"/>
            <p:cNvSpPr/>
            <p:nvPr/>
          </p:nvSpPr>
          <p:spPr>
            <a:xfrm>
              <a:off x="7558106" y="5377937"/>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59" name="object 59"/>
          <p:cNvSpPr txBox="1"/>
          <p:nvPr/>
        </p:nvSpPr>
        <p:spPr>
          <a:xfrm>
            <a:off x="7770328" y="5359908"/>
            <a:ext cx="520700" cy="238760"/>
          </a:xfrm>
          <a:prstGeom prst="rect">
            <a:avLst/>
          </a:prstGeom>
        </p:spPr>
        <p:txBody>
          <a:bodyPr vert="horz" wrap="square" lIns="0" tIns="12700" rIns="0" bIns="0" rtlCol="0">
            <a:spAutoFit/>
          </a:bodyPr>
          <a:lstStyle/>
          <a:p>
            <a:pPr marL="12700">
              <a:lnSpc>
                <a:spcPct val="100000"/>
              </a:lnSpc>
              <a:spcBef>
                <a:spcPts val="100"/>
              </a:spcBef>
              <a:tabLst>
                <a:tab pos="405130" algn="l"/>
              </a:tabLst>
            </a:pPr>
            <a:r>
              <a:rPr sz="1400" i="1" spc="35" dirty="0">
                <a:latin typeface="Verdana"/>
                <a:cs typeface="Verdana"/>
              </a:rPr>
              <a:t>A</a:t>
            </a:r>
            <a:r>
              <a:rPr sz="1400" i="1" dirty="0">
                <a:latin typeface="Verdana"/>
                <a:cs typeface="Verdana"/>
              </a:rPr>
              <a:t>	</a:t>
            </a:r>
            <a:r>
              <a:rPr sz="1400" i="1" spc="-110" dirty="0">
                <a:latin typeface="Verdana"/>
                <a:cs typeface="Verdana"/>
              </a:rPr>
              <a:t>B</a:t>
            </a:r>
            <a:endParaRPr sz="1400">
              <a:latin typeface="Verdana"/>
              <a:cs typeface="Verdana"/>
            </a:endParaRPr>
          </a:p>
        </p:txBody>
      </p:sp>
      <p:sp>
        <p:nvSpPr>
          <p:cNvPr id="60" name="object 60"/>
          <p:cNvSpPr txBox="1"/>
          <p:nvPr/>
        </p:nvSpPr>
        <p:spPr>
          <a:xfrm>
            <a:off x="710973" y="2735579"/>
            <a:ext cx="2673350" cy="2363470"/>
          </a:xfrm>
          <a:prstGeom prst="rect">
            <a:avLst/>
          </a:prstGeom>
        </p:spPr>
        <p:txBody>
          <a:bodyPr vert="horz" wrap="square" lIns="0" tIns="88900" rIns="0" bIns="0" rtlCol="0">
            <a:spAutoFit/>
          </a:bodyPr>
          <a:lstStyle/>
          <a:p>
            <a:pPr marL="12700">
              <a:lnSpc>
                <a:spcPct val="100000"/>
              </a:lnSpc>
              <a:spcBef>
                <a:spcPts val="700"/>
              </a:spcBef>
            </a:pPr>
            <a:r>
              <a:rPr sz="2000" spc="-10" dirty="0">
                <a:latin typeface="Verdana"/>
                <a:cs typeface="Verdana"/>
              </a:rPr>
              <a:t>operationalized</a:t>
            </a:r>
            <a:r>
              <a:rPr sz="2000" spc="-160" dirty="0">
                <a:latin typeface="Verdana"/>
                <a:cs typeface="Verdana"/>
              </a:rPr>
              <a:t> </a:t>
            </a:r>
            <a:r>
              <a:rPr sz="2000" spc="-25" dirty="0">
                <a:latin typeface="Verdana"/>
                <a:cs typeface="Verdana"/>
              </a:rPr>
              <a:t>as:</a:t>
            </a:r>
            <a:endParaRPr sz="2000">
              <a:latin typeface="Verdana"/>
              <a:cs typeface="Verdana"/>
            </a:endParaRPr>
          </a:p>
          <a:p>
            <a:pPr marL="12700" marR="543560" indent="280670">
              <a:lnSpc>
                <a:spcPts val="2110"/>
              </a:lnSpc>
              <a:spcBef>
                <a:spcPts val="910"/>
              </a:spcBef>
              <a:buFont typeface="Verdana"/>
              <a:buAutoNum type="arabicPeriod"/>
              <a:tabLst>
                <a:tab pos="293370" algn="l"/>
              </a:tabLst>
            </a:pPr>
            <a:r>
              <a:rPr sz="2000" b="1" spc="-185" dirty="0">
                <a:latin typeface="Verdana"/>
                <a:cs typeface="Verdana"/>
              </a:rPr>
              <a:t>group</a:t>
            </a:r>
            <a:r>
              <a:rPr sz="2000" b="1" spc="-105" dirty="0">
                <a:latin typeface="Verdana"/>
                <a:cs typeface="Verdana"/>
              </a:rPr>
              <a:t> </a:t>
            </a:r>
            <a:r>
              <a:rPr sz="2000" spc="-105" dirty="0">
                <a:latin typeface="Verdana"/>
                <a:cs typeface="Verdana"/>
              </a:rPr>
              <a:t>items</a:t>
            </a:r>
            <a:r>
              <a:rPr sz="2000" spc="-130" dirty="0">
                <a:latin typeface="Verdana"/>
                <a:cs typeface="Verdana"/>
              </a:rPr>
              <a:t> </a:t>
            </a:r>
            <a:r>
              <a:rPr sz="2000" b="1" spc="-85" dirty="0">
                <a:latin typeface="Verdana"/>
                <a:cs typeface="Verdana"/>
              </a:rPr>
              <a:t>by </a:t>
            </a:r>
            <a:r>
              <a:rPr sz="2000" b="1" spc="-10" dirty="0">
                <a:latin typeface="Verdana"/>
                <a:cs typeface="Verdana"/>
              </a:rPr>
              <a:t>brand</a:t>
            </a:r>
            <a:endParaRPr sz="2000">
              <a:latin typeface="Verdana"/>
              <a:cs typeface="Verdana"/>
            </a:endParaRPr>
          </a:p>
          <a:p>
            <a:pPr marL="12700" marR="141605" indent="279400">
              <a:lnSpc>
                <a:spcPts val="2180"/>
              </a:lnSpc>
              <a:spcBef>
                <a:spcPts val="835"/>
              </a:spcBef>
              <a:buAutoNum type="arabicPeriod"/>
              <a:tabLst>
                <a:tab pos="292100" algn="l"/>
              </a:tabLst>
            </a:pPr>
            <a:r>
              <a:rPr sz="2000" spc="-50" dirty="0">
                <a:latin typeface="Verdana"/>
                <a:cs typeface="Verdana"/>
              </a:rPr>
              <a:t>measure</a:t>
            </a:r>
            <a:r>
              <a:rPr sz="2000" spc="-120" dirty="0">
                <a:latin typeface="Verdana"/>
                <a:cs typeface="Verdana"/>
              </a:rPr>
              <a:t> </a:t>
            </a:r>
            <a:r>
              <a:rPr sz="2000" b="1" spc="-10" dirty="0">
                <a:latin typeface="Verdana"/>
                <a:cs typeface="Verdana"/>
              </a:rPr>
              <a:t>total </a:t>
            </a:r>
            <a:r>
              <a:rPr sz="2000" b="1" spc="-70" dirty="0">
                <a:latin typeface="Verdana"/>
                <a:cs typeface="Verdana"/>
              </a:rPr>
              <a:t>accuracy</a:t>
            </a:r>
            <a:r>
              <a:rPr sz="2000" b="1" spc="-120" dirty="0">
                <a:latin typeface="Verdana"/>
                <a:cs typeface="Verdana"/>
              </a:rPr>
              <a:t> </a:t>
            </a:r>
            <a:r>
              <a:rPr sz="2000" spc="-10" dirty="0">
                <a:latin typeface="Verdana"/>
                <a:cs typeface="Verdana"/>
              </a:rPr>
              <a:t>per</a:t>
            </a:r>
            <a:r>
              <a:rPr sz="2000" spc="-160" dirty="0">
                <a:latin typeface="Verdana"/>
                <a:cs typeface="Verdana"/>
              </a:rPr>
              <a:t> </a:t>
            </a:r>
            <a:r>
              <a:rPr sz="2000" spc="-20" dirty="0">
                <a:latin typeface="Verdana"/>
                <a:cs typeface="Verdana"/>
              </a:rPr>
              <a:t>brand</a:t>
            </a:r>
            <a:endParaRPr sz="2000">
              <a:latin typeface="Verdana"/>
              <a:cs typeface="Verdana"/>
            </a:endParaRPr>
          </a:p>
          <a:p>
            <a:pPr marL="12700" marR="5080" indent="279400">
              <a:lnSpc>
                <a:spcPts val="2210"/>
              </a:lnSpc>
              <a:spcBef>
                <a:spcPts val="705"/>
              </a:spcBef>
              <a:buFont typeface="Verdana"/>
              <a:buAutoNum type="arabicPeriod"/>
              <a:tabLst>
                <a:tab pos="292100" algn="l"/>
              </a:tabLst>
            </a:pPr>
            <a:r>
              <a:rPr sz="2000" b="1" spc="-225" dirty="0">
                <a:latin typeface="Verdana"/>
                <a:cs typeface="Verdana"/>
              </a:rPr>
              <a:t>assess</a:t>
            </a:r>
            <a:r>
              <a:rPr sz="2000" b="1" spc="-130" dirty="0">
                <a:latin typeface="Verdana"/>
                <a:cs typeface="Verdana"/>
              </a:rPr>
              <a:t> </a:t>
            </a:r>
            <a:r>
              <a:rPr sz="2000" spc="-114" dirty="0">
                <a:latin typeface="Verdana"/>
                <a:cs typeface="Verdana"/>
              </a:rPr>
              <a:t>if</a:t>
            </a:r>
            <a:r>
              <a:rPr sz="2000" spc="-145" dirty="0">
                <a:latin typeface="Verdana"/>
                <a:cs typeface="Verdana"/>
              </a:rPr>
              <a:t> </a:t>
            </a:r>
            <a:r>
              <a:rPr sz="2000" spc="-85" dirty="0">
                <a:latin typeface="Verdana"/>
                <a:cs typeface="Verdana"/>
              </a:rPr>
              <a:t>distribution </a:t>
            </a:r>
            <a:r>
              <a:rPr sz="2000" spc="-215" dirty="0">
                <a:latin typeface="Verdana"/>
                <a:cs typeface="Verdana"/>
              </a:rPr>
              <a:t>is</a:t>
            </a:r>
            <a:r>
              <a:rPr sz="2000" spc="-145" dirty="0">
                <a:latin typeface="Verdana"/>
                <a:cs typeface="Verdana"/>
              </a:rPr>
              <a:t> </a:t>
            </a:r>
            <a:r>
              <a:rPr sz="2000" b="1" spc="-20" dirty="0">
                <a:latin typeface="Verdana"/>
                <a:cs typeface="Verdana"/>
              </a:rPr>
              <a:t>fair</a:t>
            </a:r>
            <a:endParaRPr sz="2000">
              <a:latin typeface="Verdana"/>
              <a:cs typeface="Verdana"/>
            </a:endParaRPr>
          </a:p>
        </p:txBody>
      </p:sp>
      <p:graphicFrame>
        <p:nvGraphicFramePr>
          <p:cNvPr id="61" name="object 61"/>
          <p:cNvGraphicFramePr>
            <a:graphicFrameLocks noGrp="1"/>
          </p:cNvGraphicFramePr>
          <p:nvPr/>
        </p:nvGraphicFramePr>
        <p:xfrm>
          <a:off x="7581887" y="206677"/>
          <a:ext cx="886460" cy="889000"/>
        </p:xfrm>
        <a:graphic>
          <a:graphicData uri="http://schemas.openxmlformats.org/drawingml/2006/table">
            <a:tbl>
              <a:tblPr firstRow="1" bandRow="1">
                <a:tableStyleId>{2D5ABB26-0587-4C30-8999-92F81FD0307C}</a:tableStyleId>
              </a:tblPr>
              <a:tblGrid>
                <a:gridCol w="443230">
                  <a:extLst>
                    <a:ext uri="{9D8B030D-6E8A-4147-A177-3AD203B41FA5}">
                      <a16:colId xmlns:a16="http://schemas.microsoft.com/office/drawing/2014/main" val="20000"/>
                    </a:ext>
                  </a:extLst>
                </a:gridCol>
                <a:gridCol w="443230">
                  <a:extLst>
                    <a:ext uri="{9D8B030D-6E8A-4147-A177-3AD203B41FA5}">
                      <a16:colId xmlns:a16="http://schemas.microsoft.com/office/drawing/2014/main" val="20001"/>
                    </a:ext>
                  </a:extLst>
                </a:gridCol>
              </a:tblGrid>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sp>
        <p:nvSpPr>
          <p:cNvPr id="62" name="object 62"/>
          <p:cNvSpPr txBox="1"/>
          <p:nvPr/>
        </p:nvSpPr>
        <p:spPr>
          <a:xfrm>
            <a:off x="7605201" y="90423"/>
            <a:ext cx="876935" cy="132080"/>
          </a:xfrm>
          <a:prstGeom prst="rect">
            <a:avLst/>
          </a:prstGeom>
        </p:spPr>
        <p:txBody>
          <a:bodyPr vert="horz" wrap="square" lIns="0" tIns="12700" rIns="0" bIns="0" rtlCol="0">
            <a:spAutoFit/>
          </a:bodyPr>
          <a:lstStyle/>
          <a:p>
            <a:pPr marL="12700">
              <a:lnSpc>
                <a:spcPct val="100000"/>
              </a:lnSpc>
              <a:spcBef>
                <a:spcPts val="100"/>
              </a:spcBef>
            </a:pPr>
            <a:r>
              <a:rPr sz="1050" b="1" spc="-15" baseline="3968" dirty="0">
                <a:solidFill>
                  <a:srgbClr val="70AD47"/>
                </a:solidFill>
                <a:latin typeface="Verdana"/>
                <a:cs typeface="Verdana"/>
              </a:rPr>
              <a:t>accuracy</a:t>
            </a:r>
            <a:r>
              <a:rPr sz="1050" b="1" spc="-52" baseline="3968" dirty="0">
                <a:solidFill>
                  <a:srgbClr val="70AD47"/>
                </a:solidFill>
                <a:latin typeface="Verdana"/>
                <a:cs typeface="Verdana"/>
              </a:rPr>
              <a:t> </a:t>
            </a:r>
            <a:r>
              <a:rPr sz="700" spc="-10" dirty="0">
                <a:solidFill>
                  <a:srgbClr val="BF9000"/>
                </a:solidFill>
                <a:latin typeface="Verdana"/>
                <a:cs typeface="Verdana"/>
              </a:rPr>
              <a:t>exposure</a:t>
            </a:r>
            <a:endParaRPr sz="700">
              <a:latin typeface="Verdana"/>
              <a:cs typeface="Verdana"/>
            </a:endParaRPr>
          </a:p>
        </p:txBody>
      </p:sp>
      <p:sp>
        <p:nvSpPr>
          <p:cNvPr id="63" name="object 63"/>
          <p:cNvSpPr txBox="1"/>
          <p:nvPr/>
        </p:nvSpPr>
        <p:spPr>
          <a:xfrm>
            <a:off x="7444460" y="227979"/>
            <a:ext cx="134620" cy="882015"/>
          </a:xfrm>
          <a:prstGeom prst="rect">
            <a:avLst/>
          </a:prstGeom>
        </p:spPr>
        <p:txBody>
          <a:bodyPr vert="vert270" wrap="square" lIns="0" tIns="13335" rIns="0" bIns="0" rtlCol="0">
            <a:spAutoFit/>
          </a:bodyPr>
          <a:lstStyle/>
          <a:p>
            <a:pPr marL="12700">
              <a:lnSpc>
                <a:spcPct val="100000"/>
              </a:lnSpc>
              <a:spcBef>
                <a:spcPts val="105"/>
              </a:spcBef>
            </a:pPr>
            <a:r>
              <a:rPr sz="700" b="1" spc="-60" dirty="0">
                <a:solidFill>
                  <a:srgbClr val="0070C0"/>
                </a:solidFill>
                <a:latin typeface="Verdana"/>
                <a:cs typeface="Verdana"/>
              </a:rPr>
              <a:t>producer</a:t>
            </a:r>
            <a:r>
              <a:rPr sz="700" b="1" spc="60" dirty="0">
                <a:solidFill>
                  <a:srgbClr val="0070C0"/>
                </a:solidFill>
                <a:latin typeface="Verdana"/>
                <a:cs typeface="Verdana"/>
              </a:rPr>
              <a:t> </a:t>
            </a:r>
            <a:r>
              <a:rPr sz="700" spc="-10" dirty="0">
                <a:solidFill>
                  <a:srgbClr val="FF0000"/>
                </a:solidFill>
                <a:latin typeface="Verdana"/>
                <a:cs typeface="Verdana"/>
              </a:rPr>
              <a:t>consumer</a:t>
            </a:r>
            <a:endParaRPr sz="700">
              <a:latin typeface="Verdana"/>
              <a:cs typeface="Verdan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195" dirty="0"/>
              <a:t> </a:t>
            </a:r>
            <a:r>
              <a:rPr dirty="0"/>
              <a:t>of</a:t>
            </a:r>
            <a:r>
              <a:rPr spc="-200" dirty="0"/>
              <a:t> </a:t>
            </a:r>
            <a:r>
              <a:rPr b="1" spc="-250" dirty="0">
                <a:solidFill>
                  <a:srgbClr val="C55A11"/>
                </a:solidFill>
                <a:latin typeface="Verdana"/>
                <a:cs typeface="Verdana"/>
              </a:rPr>
              <a:t>exposure</a:t>
            </a:r>
            <a:r>
              <a:rPr b="1" spc="-175" dirty="0">
                <a:solidFill>
                  <a:srgbClr val="C55A11"/>
                </a:solidFill>
                <a:latin typeface="Verdana"/>
                <a:cs typeface="Verdana"/>
              </a:rPr>
              <a:t> </a:t>
            </a:r>
            <a:r>
              <a:rPr spc="-130" dirty="0"/>
              <a:t>for</a:t>
            </a:r>
            <a:r>
              <a:rPr spc="-204" dirty="0"/>
              <a:t> </a:t>
            </a:r>
            <a:r>
              <a:rPr b="1" spc="-295" dirty="0">
                <a:solidFill>
                  <a:srgbClr val="FF0000"/>
                </a:solidFill>
                <a:latin typeface="Verdana"/>
                <a:cs typeface="Verdana"/>
              </a:rPr>
              <a:t>consumers</a:t>
            </a:r>
          </a:p>
        </p:txBody>
      </p:sp>
      <p:sp>
        <p:nvSpPr>
          <p:cNvPr id="3" name="object 3"/>
          <p:cNvSpPr txBox="1"/>
          <p:nvPr/>
        </p:nvSpPr>
        <p:spPr>
          <a:xfrm>
            <a:off x="707390" y="1242059"/>
            <a:ext cx="7290434" cy="635000"/>
          </a:xfrm>
          <a:prstGeom prst="rect">
            <a:avLst/>
          </a:prstGeom>
        </p:spPr>
        <p:txBody>
          <a:bodyPr vert="horz" wrap="square" lIns="0" tIns="12700" rIns="0" bIns="0" rtlCol="0">
            <a:spAutoFit/>
          </a:bodyPr>
          <a:lstStyle/>
          <a:p>
            <a:pPr marL="12700" marR="5080">
              <a:lnSpc>
                <a:spcPct val="100000"/>
              </a:lnSpc>
              <a:spcBef>
                <a:spcPts val="100"/>
              </a:spcBef>
            </a:pPr>
            <a:r>
              <a:rPr sz="2000" i="1" dirty="0">
                <a:latin typeface="Verdana"/>
                <a:cs typeface="Verdana"/>
              </a:rPr>
              <a:t>“When</a:t>
            </a:r>
            <a:r>
              <a:rPr sz="2000" i="1" spc="-125" dirty="0">
                <a:latin typeface="Verdana"/>
                <a:cs typeface="Verdana"/>
              </a:rPr>
              <a:t> </a:t>
            </a:r>
            <a:r>
              <a:rPr sz="2000" i="1" dirty="0">
                <a:latin typeface="Verdana"/>
                <a:cs typeface="Verdana"/>
              </a:rPr>
              <a:t>recommending</a:t>
            </a:r>
            <a:r>
              <a:rPr sz="2000" i="1" spc="-120" dirty="0">
                <a:latin typeface="Verdana"/>
                <a:cs typeface="Verdana"/>
              </a:rPr>
              <a:t> </a:t>
            </a:r>
            <a:r>
              <a:rPr sz="2000" i="1" spc="-110" dirty="0">
                <a:latin typeface="Verdana"/>
                <a:cs typeface="Verdana"/>
              </a:rPr>
              <a:t>jobs,</a:t>
            </a:r>
            <a:r>
              <a:rPr sz="2000" i="1" spc="-130" dirty="0">
                <a:latin typeface="Verdana"/>
                <a:cs typeface="Verdana"/>
              </a:rPr>
              <a:t> </a:t>
            </a:r>
            <a:r>
              <a:rPr sz="2000" b="1" i="1" spc="-175" dirty="0">
                <a:latin typeface="Verdana"/>
                <a:cs typeface="Verdana"/>
              </a:rPr>
              <a:t>males</a:t>
            </a:r>
            <a:r>
              <a:rPr sz="2000" b="1" i="1" spc="-110" dirty="0">
                <a:latin typeface="Verdana"/>
                <a:cs typeface="Verdana"/>
              </a:rPr>
              <a:t> </a:t>
            </a:r>
            <a:r>
              <a:rPr sz="2000" i="1" spc="75" dirty="0">
                <a:latin typeface="Verdana"/>
                <a:cs typeface="Verdana"/>
              </a:rPr>
              <a:t>and</a:t>
            </a:r>
            <a:r>
              <a:rPr sz="2000" i="1" spc="-120" dirty="0">
                <a:latin typeface="Verdana"/>
                <a:cs typeface="Verdana"/>
              </a:rPr>
              <a:t> </a:t>
            </a:r>
            <a:r>
              <a:rPr sz="2000" b="1" i="1" spc="-180" dirty="0">
                <a:latin typeface="Verdana"/>
                <a:cs typeface="Verdana"/>
              </a:rPr>
              <a:t>females</a:t>
            </a:r>
            <a:r>
              <a:rPr sz="2000" b="1" i="1" spc="-110" dirty="0">
                <a:latin typeface="Verdana"/>
                <a:cs typeface="Verdana"/>
              </a:rPr>
              <a:t> </a:t>
            </a:r>
            <a:r>
              <a:rPr sz="2000" i="1" spc="-55" dirty="0">
                <a:latin typeface="Verdana"/>
                <a:cs typeface="Verdana"/>
              </a:rPr>
              <a:t>should</a:t>
            </a:r>
            <a:r>
              <a:rPr sz="2000" i="1" spc="-120" dirty="0">
                <a:latin typeface="Verdana"/>
                <a:cs typeface="Verdana"/>
              </a:rPr>
              <a:t> </a:t>
            </a:r>
            <a:r>
              <a:rPr sz="2000" i="1" spc="-25" dirty="0">
                <a:latin typeface="Verdana"/>
                <a:cs typeface="Verdana"/>
              </a:rPr>
              <a:t>see </a:t>
            </a:r>
            <a:r>
              <a:rPr sz="2000" i="1" spc="-20" dirty="0">
                <a:latin typeface="Verdana"/>
                <a:cs typeface="Verdana"/>
              </a:rPr>
              <a:t>the</a:t>
            </a:r>
            <a:r>
              <a:rPr sz="2000" i="1" spc="-140" dirty="0">
                <a:latin typeface="Verdana"/>
                <a:cs typeface="Verdana"/>
              </a:rPr>
              <a:t> </a:t>
            </a:r>
            <a:r>
              <a:rPr sz="2000" i="1" spc="-30" dirty="0">
                <a:latin typeface="Verdana"/>
                <a:cs typeface="Verdana"/>
              </a:rPr>
              <a:t>same</a:t>
            </a:r>
            <a:r>
              <a:rPr sz="2000" i="1" spc="-135" dirty="0">
                <a:latin typeface="Verdana"/>
                <a:cs typeface="Verdana"/>
              </a:rPr>
              <a:t> </a:t>
            </a:r>
            <a:r>
              <a:rPr sz="2000" i="1" spc="-40" dirty="0">
                <a:latin typeface="Verdana"/>
                <a:cs typeface="Verdana"/>
              </a:rPr>
              <a:t>number</a:t>
            </a:r>
            <a:r>
              <a:rPr sz="2000" i="1" spc="-140" dirty="0">
                <a:latin typeface="Verdana"/>
                <a:cs typeface="Verdana"/>
              </a:rPr>
              <a:t> </a:t>
            </a:r>
            <a:r>
              <a:rPr sz="2000" i="1" dirty="0">
                <a:latin typeface="Verdana"/>
                <a:cs typeface="Verdana"/>
              </a:rPr>
              <a:t>of</a:t>
            </a:r>
            <a:r>
              <a:rPr sz="2000" i="1" spc="-145" dirty="0">
                <a:latin typeface="Verdana"/>
                <a:cs typeface="Verdana"/>
              </a:rPr>
              <a:t> </a:t>
            </a:r>
            <a:r>
              <a:rPr sz="2000" i="1" spc="-10" dirty="0">
                <a:latin typeface="Verdana"/>
                <a:cs typeface="Verdana"/>
              </a:rPr>
              <a:t>executive</a:t>
            </a:r>
            <a:r>
              <a:rPr sz="2000" i="1" spc="-135" dirty="0">
                <a:latin typeface="Verdana"/>
                <a:cs typeface="Verdana"/>
              </a:rPr>
              <a:t> </a:t>
            </a:r>
            <a:r>
              <a:rPr sz="2000" i="1" spc="-10" dirty="0">
                <a:latin typeface="Verdana"/>
                <a:cs typeface="Verdana"/>
              </a:rPr>
              <a:t>openings.”</a:t>
            </a:r>
            <a:endParaRPr sz="2000">
              <a:latin typeface="Verdana"/>
              <a:cs typeface="Verdana"/>
            </a:endParaRPr>
          </a:p>
        </p:txBody>
      </p:sp>
      <p:sp>
        <p:nvSpPr>
          <p:cNvPr id="4" name="object 4"/>
          <p:cNvSpPr txBox="1"/>
          <p:nvPr/>
        </p:nvSpPr>
        <p:spPr>
          <a:xfrm>
            <a:off x="8652481" y="5344159"/>
            <a:ext cx="15303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898989"/>
                </a:solidFill>
                <a:latin typeface="Arial MT"/>
                <a:cs typeface="Arial MT"/>
              </a:rPr>
              <a:t>43</a:t>
            </a:r>
            <a:endParaRPr sz="900">
              <a:latin typeface="Arial MT"/>
              <a:cs typeface="Arial MT"/>
            </a:endParaRPr>
          </a:p>
        </p:txBody>
      </p:sp>
      <p:pic>
        <p:nvPicPr>
          <p:cNvPr id="5" name="object 5"/>
          <p:cNvPicPr/>
          <p:nvPr/>
        </p:nvPicPr>
        <p:blipFill>
          <a:blip r:embed="rId2" cstate="print"/>
          <a:stretch>
            <a:fillRect/>
          </a:stretch>
        </p:blipFill>
        <p:spPr>
          <a:xfrm>
            <a:off x="4748784" y="2987039"/>
            <a:ext cx="460248" cy="460248"/>
          </a:xfrm>
          <a:prstGeom prst="rect">
            <a:avLst/>
          </a:prstGeom>
        </p:spPr>
      </p:pic>
      <p:grpSp>
        <p:nvGrpSpPr>
          <p:cNvPr id="6" name="object 6"/>
          <p:cNvGrpSpPr/>
          <p:nvPr/>
        </p:nvGrpSpPr>
        <p:grpSpPr>
          <a:xfrm>
            <a:off x="5428488" y="2977895"/>
            <a:ext cx="1362710" cy="469900"/>
            <a:chOff x="5428488" y="2977895"/>
            <a:chExt cx="1362710" cy="469900"/>
          </a:xfrm>
        </p:grpSpPr>
        <p:pic>
          <p:nvPicPr>
            <p:cNvPr id="7" name="object 7"/>
            <p:cNvPicPr/>
            <p:nvPr/>
          </p:nvPicPr>
          <p:blipFill>
            <a:blip r:embed="rId3" cstate="print"/>
            <a:stretch>
              <a:fillRect/>
            </a:stretch>
          </p:blipFill>
          <p:spPr>
            <a:xfrm>
              <a:off x="5428488" y="2987039"/>
              <a:ext cx="917448" cy="460248"/>
            </a:xfrm>
            <a:prstGeom prst="rect">
              <a:avLst/>
            </a:prstGeom>
          </p:spPr>
        </p:pic>
        <p:pic>
          <p:nvPicPr>
            <p:cNvPr id="8" name="object 8"/>
            <p:cNvPicPr/>
            <p:nvPr/>
          </p:nvPicPr>
          <p:blipFill>
            <a:blip r:embed="rId4" cstate="print"/>
            <a:stretch>
              <a:fillRect/>
            </a:stretch>
          </p:blipFill>
          <p:spPr>
            <a:xfrm>
              <a:off x="6330696" y="2977895"/>
              <a:ext cx="460248" cy="460248"/>
            </a:xfrm>
            <a:prstGeom prst="rect">
              <a:avLst/>
            </a:prstGeom>
          </p:spPr>
        </p:pic>
      </p:grpSp>
      <p:pic>
        <p:nvPicPr>
          <p:cNvPr id="9" name="object 9"/>
          <p:cNvPicPr/>
          <p:nvPr/>
        </p:nvPicPr>
        <p:blipFill>
          <a:blip r:embed="rId5" cstate="print"/>
          <a:stretch>
            <a:fillRect/>
          </a:stretch>
        </p:blipFill>
        <p:spPr>
          <a:xfrm>
            <a:off x="4748784" y="3508247"/>
            <a:ext cx="460248" cy="460248"/>
          </a:xfrm>
          <a:prstGeom prst="rect">
            <a:avLst/>
          </a:prstGeom>
        </p:spPr>
      </p:pic>
      <p:grpSp>
        <p:nvGrpSpPr>
          <p:cNvPr id="10" name="object 10"/>
          <p:cNvGrpSpPr/>
          <p:nvPr/>
        </p:nvGrpSpPr>
        <p:grpSpPr>
          <a:xfrm>
            <a:off x="5428488" y="3499103"/>
            <a:ext cx="1362710" cy="469900"/>
            <a:chOff x="5428488" y="3499103"/>
            <a:chExt cx="1362710" cy="469900"/>
          </a:xfrm>
        </p:grpSpPr>
        <p:pic>
          <p:nvPicPr>
            <p:cNvPr id="11" name="object 11"/>
            <p:cNvPicPr/>
            <p:nvPr/>
          </p:nvPicPr>
          <p:blipFill>
            <a:blip r:embed="rId6" cstate="print"/>
            <a:stretch>
              <a:fillRect/>
            </a:stretch>
          </p:blipFill>
          <p:spPr>
            <a:xfrm>
              <a:off x="5428488" y="3508247"/>
              <a:ext cx="917448" cy="460248"/>
            </a:xfrm>
            <a:prstGeom prst="rect">
              <a:avLst/>
            </a:prstGeom>
          </p:spPr>
        </p:pic>
        <p:pic>
          <p:nvPicPr>
            <p:cNvPr id="12" name="object 12"/>
            <p:cNvPicPr/>
            <p:nvPr/>
          </p:nvPicPr>
          <p:blipFill>
            <a:blip r:embed="rId7" cstate="print"/>
            <a:stretch>
              <a:fillRect/>
            </a:stretch>
          </p:blipFill>
          <p:spPr>
            <a:xfrm>
              <a:off x="6330696" y="3499103"/>
              <a:ext cx="460248" cy="460248"/>
            </a:xfrm>
            <a:prstGeom prst="rect">
              <a:avLst/>
            </a:prstGeom>
          </p:spPr>
        </p:pic>
      </p:grpSp>
      <p:pic>
        <p:nvPicPr>
          <p:cNvPr id="13" name="object 13"/>
          <p:cNvPicPr/>
          <p:nvPr/>
        </p:nvPicPr>
        <p:blipFill>
          <a:blip r:embed="rId8" cstate="print"/>
          <a:stretch>
            <a:fillRect/>
          </a:stretch>
        </p:blipFill>
        <p:spPr>
          <a:xfrm>
            <a:off x="4748784" y="4026407"/>
            <a:ext cx="460248" cy="460248"/>
          </a:xfrm>
          <a:prstGeom prst="rect">
            <a:avLst/>
          </a:prstGeom>
        </p:spPr>
      </p:pic>
      <p:grpSp>
        <p:nvGrpSpPr>
          <p:cNvPr id="14" name="object 14"/>
          <p:cNvGrpSpPr/>
          <p:nvPr/>
        </p:nvGrpSpPr>
        <p:grpSpPr>
          <a:xfrm>
            <a:off x="5428488" y="4020311"/>
            <a:ext cx="1362710" cy="466725"/>
            <a:chOff x="5428488" y="4020311"/>
            <a:chExt cx="1362710" cy="466725"/>
          </a:xfrm>
        </p:grpSpPr>
        <p:pic>
          <p:nvPicPr>
            <p:cNvPr id="15" name="object 15"/>
            <p:cNvPicPr/>
            <p:nvPr/>
          </p:nvPicPr>
          <p:blipFill>
            <a:blip r:embed="rId9" cstate="print"/>
            <a:stretch>
              <a:fillRect/>
            </a:stretch>
          </p:blipFill>
          <p:spPr>
            <a:xfrm>
              <a:off x="5428488" y="4026407"/>
              <a:ext cx="917448" cy="460248"/>
            </a:xfrm>
            <a:prstGeom prst="rect">
              <a:avLst/>
            </a:prstGeom>
          </p:spPr>
        </p:pic>
        <p:pic>
          <p:nvPicPr>
            <p:cNvPr id="16" name="object 16"/>
            <p:cNvPicPr/>
            <p:nvPr/>
          </p:nvPicPr>
          <p:blipFill>
            <a:blip r:embed="rId10" cstate="print"/>
            <a:stretch>
              <a:fillRect/>
            </a:stretch>
          </p:blipFill>
          <p:spPr>
            <a:xfrm>
              <a:off x="6330696" y="4020311"/>
              <a:ext cx="460248" cy="460247"/>
            </a:xfrm>
            <a:prstGeom prst="rect">
              <a:avLst/>
            </a:prstGeom>
          </p:spPr>
        </p:pic>
      </p:grpSp>
      <p:pic>
        <p:nvPicPr>
          <p:cNvPr id="17" name="object 17"/>
          <p:cNvPicPr/>
          <p:nvPr/>
        </p:nvPicPr>
        <p:blipFill>
          <a:blip r:embed="rId11" cstate="print"/>
          <a:stretch>
            <a:fillRect/>
          </a:stretch>
        </p:blipFill>
        <p:spPr>
          <a:xfrm>
            <a:off x="4748784" y="4547615"/>
            <a:ext cx="460248" cy="460248"/>
          </a:xfrm>
          <a:prstGeom prst="rect">
            <a:avLst/>
          </a:prstGeom>
        </p:spPr>
      </p:pic>
      <p:grpSp>
        <p:nvGrpSpPr>
          <p:cNvPr id="18" name="object 18"/>
          <p:cNvGrpSpPr/>
          <p:nvPr/>
        </p:nvGrpSpPr>
        <p:grpSpPr>
          <a:xfrm>
            <a:off x="5428488" y="4541519"/>
            <a:ext cx="1362710" cy="466725"/>
            <a:chOff x="5428488" y="4541519"/>
            <a:chExt cx="1362710" cy="466725"/>
          </a:xfrm>
        </p:grpSpPr>
        <p:pic>
          <p:nvPicPr>
            <p:cNvPr id="19" name="object 19"/>
            <p:cNvPicPr/>
            <p:nvPr/>
          </p:nvPicPr>
          <p:blipFill>
            <a:blip r:embed="rId12" cstate="print"/>
            <a:stretch>
              <a:fillRect/>
            </a:stretch>
          </p:blipFill>
          <p:spPr>
            <a:xfrm>
              <a:off x="5428488" y="4547615"/>
              <a:ext cx="917448" cy="460248"/>
            </a:xfrm>
            <a:prstGeom prst="rect">
              <a:avLst/>
            </a:prstGeom>
          </p:spPr>
        </p:pic>
        <p:pic>
          <p:nvPicPr>
            <p:cNvPr id="20" name="object 20"/>
            <p:cNvPicPr/>
            <p:nvPr/>
          </p:nvPicPr>
          <p:blipFill>
            <a:blip r:embed="rId13" cstate="print"/>
            <a:stretch>
              <a:fillRect/>
            </a:stretch>
          </p:blipFill>
          <p:spPr>
            <a:xfrm>
              <a:off x="6330696" y="4541519"/>
              <a:ext cx="460248" cy="460248"/>
            </a:xfrm>
            <a:prstGeom prst="rect">
              <a:avLst/>
            </a:prstGeom>
          </p:spPr>
        </p:pic>
      </p:grpSp>
      <p:sp>
        <p:nvSpPr>
          <p:cNvPr id="21" name="object 21"/>
          <p:cNvSpPr/>
          <p:nvPr/>
        </p:nvSpPr>
        <p:spPr>
          <a:xfrm>
            <a:off x="5462370" y="5427572"/>
            <a:ext cx="360045" cy="66675"/>
          </a:xfrm>
          <a:custGeom>
            <a:avLst/>
            <a:gdLst/>
            <a:ahLst/>
            <a:cxnLst/>
            <a:rect l="l" t="t" r="r" b="b"/>
            <a:pathLst>
              <a:path w="360045" h="66675">
                <a:moveTo>
                  <a:pt x="359595" y="0"/>
                </a:moveTo>
                <a:lnTo>
                  <a:pt x="0" y="0"/>
                </a:lnTo>
                <a:lnTo>
                  <a:pt x="0" y="66647"/>
                </a:lnTo>
                <a:lnTo>
                  <a:pt x="359595" y="66647"/>
                </a:lnTo>
                <a:lnTo>
                  <a:pt x="359595" y="0"/>
                </a:lnTo>
                <a:close/>
              </a:path>
            </a:pathLst>
          </a:custGeom>
          <a:solidFill>
            <a:srgbClr val="000000"/>
          </a:solidFill>
        </p:spPr>
        <p:txBody>
          <a:bodyPr wrap="square" lIns="0" tIns="0" rIns="0" bIns="0" rtlCol="0"/>
          <a:lstStyle/>
          <a:p>
            <a:endParaRPr/>
          </a:p>
        </p:txBody>
      </p:sp>
      <p:sp>
        <p:nvSpPr>
          <p:cNvPr id="22" name="object 22"/>
          <p:cNvSpPr/>
          <p:nvPr/>
        </p:nvSpPr>
        <p:spPr>
          <a:xfrm>
            <a:off x="5970822" y="5427572"/>
            <a:ext cx="288290" cy="66675"/>
          </a:xfrm>
          <a:custGeom>
            <a:avLst/>
            <a:gdLst/>
            <a:ahLst/>
            <a:cxnLst/>
            <a:rect l="l" t="t" r="r" b="b"/>
            <a:pathLst>
              <a:path w="288289" h="66675">
                <a:moveTo>
                  <a:pt x="288000" y="0"/>
                </a:moveTo>
                <a:lnTo>
                  <a:pt x="0" y="0"/>
                </a:lnTo>
                <a:lnTo>
                  <a:pt x="0" y="66648"/>
                </a:lnTo>
                <a:lnTo>
                  <a:pt x="288000" y="66648"/>
                </a:lnTo>
                <a:lnTo>
                  <a:pt x="288000" y="0"/>
                </a:lnTo>
                <a:close/>
              </a:path>
            </a:pathLst>
          </a:custGeom>
          <a:solidFill>
            <a:srgbClr val="000000"/>
          </a:solidFill>
        </p:spPr>
        <p:txBody>
          <a:bodyPr wrap="square" lIns="0" tIns="0" rIns="0" bIns="0" rtlCol="0"/>
          <a:lstStyle/>
          <a:p>
            <a:endParaRPr/>
          </a:p>
        </p:txBody>
      </p:sp>
      <p:sp>
        <p:nvSpPr>
          <p:cNvPr id="23" name="object 23"/>
          <p:cNvSpPr/>
          <p:nvPr/>
        </p:nvSpPr>
        <p:spPr>
          <a:xfrm>
            <a:off x="6428244" y="5427572"/>
            <a:ext cx="216535" cy="66675"/>
          </a:xfrm>
          <a:custGeom>
            <a:avLst/>
            <a:gdLst/>
            <a:ahLst/>
            <a:cxnLst/>
            <a:rect l="l" t="t" r="r" b="b"/>
            <a:pathLst>
              <a:path w="216534" h="66675">
                <a:moveTo>
                  <a:pt x="216000" y="0"/>
                </a:moveTo>
                <a:lnTo>
                  <a:pt x="0" y="0"/>
                </a:lnTo>
                <a:lnTo>
                  <a:pt x="0" y="66647"/>
                </a:lnTo>
                <a:lnTo>
                  <a:pt x="216000" y="66647"/>
                </a:lnTo>
                <a:lnTo>
                  <a:pt x="216000" y="0"/>
                </a:lnTo>
                <a:close/>
              </a:path>
            </a:pathLst>
          </a:custGeom>
          <a:solidFill>
            <a:srgbClr val="000000"/>
          </a:solidFill>
        </p:spPr>
        <p:txBody>
          <a:bodyPr wrap="square" lIns="0" tIns="0" rIns="0" bIns="0" rtlCol="0"/>
          <a:lstStyle/>
          <a:p>
            <a:endParaRPr/>
          </a:p>
        </p:txBody>
      </p:sp>
      <p:sp>
        <p:nvSpPr>
          <p:cNvPr id="24" name="object 24"/>
          <p:cNvSpPr txBox="1"/>
          <p:nvPr/>
        </p:nvSpPr>
        <p:spPr>
          <a:xfrm>
            <a:off x="4532146" y="5021579"/>
            <a:ext cx="2075814" cy="537845"/>
          </a:xfrm>
          <a:prstGeom prst="rect">
            <a:avLst/>
          </a:prstGeom>
        </p:spPr>
        <p:txBody>
          <a:bodyPr vert="horz" wrap="square" lIns="0" tIns="12700" rIns="0" bIns="0" rtlCol="0">
            <a:spAutoFit/>
          </a:bodyPr>
          <a:lstStyle/>
          <a:p>
            <a:pPr marL="12700" marR="5080" indent="128270">
              <a:lnSpc>
                <a:spcPct val="120000"/>
              </a:lnSpc>
              <a:spcBef>
                <a:spcPts val="100"/>
              </a:spcBef>
              <a:tabLst>
                <a:tab pos="1062990" algn="l"/>
                <a:tab pos="1513205" algn="l"/>
                <a:tab pos="1964055" algn="l"/>
              </a:tabLst>
            </a:pPr>
            <a:r>
              <a:rPr sz="2100" i="1" spc="-15" baseline="1984" dirty="0">
                <a:latin typeface="Verdana"/>
                <a:cs typeface="Verdana"/>
              </a:rPr>
              <a:t>position</a:t>
            </a:r>
            <a:r>
              <a:rPr sz="2100" i="1" baseline="1984" dirty="0">
                <a:latin typeface="Verdana"/>
                <a:cs typeface="Verdana"/>
              </a:rPr>
              <a:t>	</a:t>
            </a:r>
            <a:r>
              <a:rPr sz="1400" i="1" spc="-50" dirty="0">
                <a:latin typeface="Verdana"/>
                <a:cs typeface="Verdana"/>
              </a:rPr>
              <a:t>1</a:t>
            </a:r>
            <a:r>
              <a:rPr sz="1400" i="1" dirty="0">
                <a:latin typeface="Verdana"/>
                <a:cs typeface="Verdana"/>
              </a:rPr>
              <a:t>	</a:t>
            </a:r>
            <a:r>
              <a:rPr sz="2100" i="1" spc="-75" baseline="1984" dirty="0">
                <a:latin typeface="Verdana"/>
                <a:cs typeface="Verdana"/>
              </a:rPr>
              <a:t>2</a:t>
            </a:r>
            <a:r>
              <a:rPr sz="2100" i="1" baseline="1984" dirty="0">
                <a:latin typeface="Verdana"/>
                <a:cs typeface="Verdana"/>
              </a:rPr>
              <a:t>	</a:t>
            </a:r>
            <a:r>
              <a:rPr sz="1400" i="1" spc="-155" dirty="0">
                <a:latin typeface="Verdana"/>
                <a:cs typeface="Verdana"/>
              </a:rPr>
              <a:t>3 </a:t>
            </a:r>
            <a:r>
              <a:rPr sz="1400" i="1" spc="-10" dirty="0">
                <a:latin typeface="Verdana"/>
                <a:cs typeface="Verdana"/>
              </a:rPr>
              <a:t>exposure</a:t>
            </a:r>
            <a:endParaRPr sz="1400">
              <a:latin typeface="Verdana"/>
              <a:cs typeface="Verdana"/>
            </a:endParaRPr>
          </a:p>
        </p:txBody>
      </p:sp>
      <p:grpSp>
        <p:nvGrpSpPr>
          <p:cNvPr id="25" name="object 25"/>
          <p:cNvGrpSpPr/>
          <p:nvPr/>
        </p:nvGrpSpPr>
        <p:grpSpPr>
          <a:xfrm>
            <a:off x="5432785" y="4938374"/>
            <a:ext cx="1333500" cy="122555"/>
            <a:chOff x="5432785" y="4938374"/>
            <a:chExt cx="1333500" cy="122555"/>
          </a:xfrm>
        </p:grpSpPr>
        <p:sp>
          <p:nvSpPr>
            <p:cNvPr id="26" name="object 26"/>
            <p:cNvSpPr/>
            <p:nvPr/>
          </p:nvSpPr>
          <p:spPr>
            <a:xfrm>
              <a:off x="5445485" y="4951075"/>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7" name="object 27"/>
            <p:cNvSpPr/>
            <p:nvPr/>
          </p:nvSpPr>
          <p:spPr>
            <a:xfrm>
              <a:off x="5900765" y="4951074"/>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8" name="object 28"/>
            <p:cNvSpPr/>
            <p:nvPr/>
          </p:nvSpPr>
          <p:spPr>
            <a:xfrm>
              <a:off x="6346185" y="4951074"/>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grpSp>
      <p:sp>
        <p:nvSpPr>
          <p:cNvPr id="29" name="object 29"/>
          <p:cNvSpPr/>
          <p:nvPr/>
        </p:nvSpPr>
        <p:spPr>
          <a:xfrm>
            <a:off x="7332512" y="2870918"/>
            <a:ext cx="360045" cy="144145"/>
          </a:xfrm>
          <a:custGeom>
            <a:avLst/>
            <a:gdLst/>
            <a:ahLst/>
            <a:cxnLst/>
            <a:rect l="l" t="t" r="r" b="b"/>
            <a:pathLst>
              <a:path w="360045" h="144144">
                <a:moveTo>
                  <a:pt x="359596" y="0"/>
                </a:moveTo>
                <a:lnTo>
                  <a:pt x="0" y="0"/>
                </a:lnTo>
                <a:lnTo>
                  <a:pt x="0" y="144000"/>
                </a:lnTo>
                <a:lnTo>
                  <a:pt x="359596" y="144000"/>
                </a:lnTo>
                <a:lnTo>
                  <a:pt x="359596" y="0"/>
                </a:lnTo>
                <a:close/>
              </a:path>
            </a:pathLst>
          </a:custGeom>
          <a:solidFill>
            <a:srgbClr val="900000"/>
          </a:solidFill>
        </p:spPr>
        <p:txBody>
          <a:bodyPr wrap="square" lIns="0" tIns="0" rIns="0" bIns="0" rtlCol="0"/>
          <a:lstStyle/>
          <a:p>
            <a:endParaRPr/>
          </a:p>
        </p:txBody>
      </p:sp>
      <p:sp>
        <p:nvSpPr>
          <p:cNvPr id="30" name="object 30"/>
          <p:cNvSpPr txBox="1"/>
          <p:nvPr/>
        </p:nvSpPr>
        <p:spPr>
          <a:xfrm>
            <a:off x="7762198" y="2834639"/>
            <a:ext cx="507365"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female</a:t>
            </a:r>
            <a:endParaRPr sz="1100">
              <a:latin typeface="Verdana"/>
              <a:cs typeface="Verdana"/>
            </a:endParaRPr>
          </a:p>
        </p:txBody>
      </p:sp>
      <p:sp>
        <p:nvSpPr>
          <p:cNvPr id="31" name="object 31"/>
          <p:cNvSpPr/>
          <p:nvPr/>
        </p:nvSpPr>
        <p:spPr>
          <a:xfrm>
            <a:off x="7332513" y="3216509"/>
            <a:ext cx="360045" cy="144145"/>
          </a:xfrm>
          <a:custGeom>
            <a:avLst/>
            <a:gdLst/>
            <a:ahLst/>
            <a:cxnLst/>
            <a:rect l="l" t="t" r="r" b="b"/>
            <a:pathLst>
              <a:path w="360045" h="144145">
                <a:moveTo>
                  <a:pt x="359999" y="0"/>
                </a:moveTo>
                <a:lnTo>
                  <a:pt x="0" y="0"/>
                </a:lnTo>
                <a:lnTo>
                  <a:pt x="0" y="144000"/>
                </a:lnTo>
                <a:lnTo>
                  <a:pt x="359999" y="144000"/>
                </a:lnTo>
                <a:lnTo>
                  <a:pt x="359999" y="0"/>
                </a:lnTo>
                <a:close/>
              </a:path>
            </a:pathLst>
          </a:custGeom>
          <a:solidFill>
            <a:srgbClr val="FBD9D3"/>
          </a:solidFill>
        </p:spPr>
        <p:txBody>
          <a:bodyPr wrap="square" lIns="0" tIns="0" rIns="0" bIns="0" rtlCol="0"/>
          <a:lstStyle/>
          <a:p>
            <a:endParaRPr/>
          </a:p>
        </p:txBody>
      </p:sp>
      <p:sp>
        <p:nvSpPr>
          <p:cNvPr id="32" name="object 32"/>
          <p:cNvSpPr txBox="1"/>
          <p:nvPr/>
        </p:nvSpPr>
        <p:spPr>
          <a:xfrm>
            <a:off x="7773879" y="3172967"/>
            <a:ext cx="372110" cy="193040"/>
          </a:xfrm>
          <a:prstGeom prst="rect">
            <a:avLst/>
          </a:prstGeom>
        </p:spPr>
        <p:txBody>
          <a:bodyPr vert="horz" wrap="square" lIns="0" tIns="12700" rIns="0" bIns="0" rtlCol="0">
            <a:spAutoFit/>
          </a:bodyPr>
          <a:lstStyle/>
          <a:p>
            <a:pPr marL="12700">
              <a:lnSpc>
                <a:spcPct val="100000"/>
              </a:lnSpc>
              <a:spcBef>
                <a:spcPts val="100"/>
              </a:spcBef>
            </a:pPr>
            <a:r>
              <a:rPr sz="1100" i="1" spc="-20" dirty="0">
                <a:latin typeface="Verdana"/>
                <a:cs typeface="Verdana"/>
              </a:rPr>
              <a:t>male</a:t>
            </a:r>
            <a:endParaRPr sz="1100">
              <a:latin typeface="Verdana"/>
              <a:cs typeface="Verdana"/>
            </a:endParaRPr>
          </a:p>
        </p:txBody>
      </p:sp>
      <p:sp>
        <p:nvSpPr>
          <p:cNvPr id="33" name="object 33"/>
          <p:cNvSpPr txBox="1"/>
          <p:nvPr/>
        </p:nvSpPr>
        <p:spPr>
          <a:xfrm>
            <a:off x="6891263" y="4124452"/>
            <a:ext cx="586105" cy="635000"/>
          </a:xfrm>
          <a:prstGeom prst="rect">
            <a:avLst/>
          </a:prstGeom>
        </p:spPr>
        <p:txBody>
          <a:bodyPr vert="horz" wrap="square" lIns="0" tIns="12700" rIns="0" bIns="0" rtlCol="0">
            <a:spAutoFit/>
          </a:bodyPr>
          <a:lstStyle/>
          <a:p>
            <a:pPr marL="12700" marR="5080" indent="279400" algn="r">
              <a:lnSpc>
                <a:spcPct val="100000"/>
              </a:lnSpc>
              <a:spcBef>
                <a:spcPts val="100"/>
              </a:spcBef>
            </a:pPr>
            <a:r>
              <a:rPr sz="1000" i="1" spc="-30" dirty="0">
                <a:latin typeface="Verdana"/>
                <a:cs typeface="Verdana"/>
              </a:rPr>
              <a:t>total </a:t>
            </a:r>
            <a:r>
              <a:rPr sz="1000" i="1" spc="-35" dirty="0">
                <a:latin typeface="Verdana"/>
                <a:cs typeface="Verdana"/>
              </a:rPr>
              <a:t>exposure</a:t>
            </a:r>
            <a:endParaRPr sz="1000">
              <a:latin typeface="Verdana"/>
              <a:cs typeface="Verdana"/>
            </a:endParaRPr>
          </a:p>
          <a:p>
            <a:pPr marL="118745" marR="5080" indent="245745" algn="r">
              <a:lnSpc>
                <a:spcPct val="100000"/>
              </a:lnSpc>
            </a:pPr>
            <a:r>
              <a:rPr sz="1000" i="1" spc="-25" dirty="0">
                <a:latin typeface="Verdana"/>
                <a:cs typeface="Verdana"/>
              </a:rPr>
              <a:t>per </a:t>
            </a:r>
            <a:r>
              <a:rPr sz="1000" i="1" spc="-10" dirty="0">
                <a:latin typeface="Verdana"/>
                <a:cs typeface="Verdana"/>
              </a:rPr>
              <a:t>gender</a:t>
            </a:r>
            <a:endParaRPr sz="1000">
              <a:latin typeface="Verdana"/>
              <a:cs typeface="Verdana"/>
            </a:endParaRPr>
          </a:p>
        </p:txBody>
      </p:sp>
      <p:grpSp>
        <p:nvGrpSpPr>
          <p:cNvPr id="34" name="object 34"/>
          <p:cNvGrpSpPr/>
          <p:nvPr/>
        </p:nvGrpSpPr>
        <p:grpSpPr>
          <a:xfrm>
            <a:off x="7519700" y="4130141"/>
            <a:ext cx="1009650" cy="780415"/>
            <a:chOff x="7519700" y="4130141"/>
            <a:chExt cx="1009650" cy="780415"/>
          </a:xfrm>
        </p:grpSpPr>
        <p:sp>
          <p:nvSpPr>
            <p:cNvPr id="35" name="object 35"/>
            <p:cNvSpPr/>
            <p:nvPr/>
          </p:nvSpPr>
          <p:spPr>
            <a:xfrm>
              <a:off x="7783530" y="4249699"/>
              <a:ext cx="66675" cy="648335"/>
            </a:xfrm>
            <a:custGeom>
              <a:avLst/>
              <a:gdLst/>
              <a:ahLst/>
              <a:cxnLst/>
              <a:rect l="l" t="t" r="r" b="b"/>
              <a:pathLst>
                <a:path w="66675" h="648335">
                  <a:moveTo>
                    <a:pt x="66647" y="0"/>
                  </a:moveTo>
                  <a:lnTo>
                    <a:pt x="0" y="0"/>
                  </a:lnTo>
                  <a:lnTo>
                    <a:pt x="0" y="648000"/>
                  </a:lnTo>
                  <a:lnTo>
                    <a:pt x="66647" y="648000"/>
                  </a:lnTo>
                  <a:lnTo>
                    <a:pt x="66647" y="0"/>
                  </a:lnTo>
                  <a:close/>
                </a:path>
              </a:pathLst>
            </a:custGeom>
            <a:solidFill>
              <a:srgbClr val="900000"/>
            </a:solidFill>
          </p:spPr>
          <p:txBody>
            <a:bodyPr wrap="square" lIns="0" tIns="0" rIns="0" bIns="0" rtlCol="0"/>
            <a:lstStyle/>
            <a:p>
              <a:endParaRPr/>
            </a:p>
          </p:txBody>
        </p:sp>
        <p:sp>
          <p:nvSpPr>
            <p:cNvPr id="36" name="object 36"/>
            <p:cNvSpPr/>
            <p:nvPr/>
          </p:nvSpPr>
          <p:spPr>
            <a:xfrm>
              <a:off x="8161486" y="4322674"/>
              <a:ext cx="66675" cy="576580"/>
            </a:xfrm>
            <a:custGeom>
              <a:avLst/>
              <a:gdLst/>
              <a:ahLst/>
              <a:cxnLst/>
              <a:rect l="l" t="t" r="r" b="b"/>
              <a:pathLst>
                <a:path w="66675" h="576579">
                  <a:moveTo>
                    <a:pt x="66647" y="0"/>
                  </a:moveTo>
                  <a:lnTo>
                    <a:pt x="0" y="0"/>
                  </a:lnTo>
                  <a:lnTo>
                    <a:pt x="0" y="576000"/>
                  </a:lnTo>
                  <a:lnTo>
                    <a:pt x="66647" y="576000"/>
                  </a:lnTo>
                  <a:lnTo>
                    <a:pt x="66647" y="0"/>
                  </a:lnTo>
                  <a:close/>
                </a:path>
              </a:pathLst>
            </a:custGeom>
            <a:solidFill>
              <a:srgbClr val="FBD9D3"/>
            </a:solidFill>
          </p:spPr>
          <p:txBody>
            <a:bodyPr wrap="square" lIns="0" tIns="0" rIns="0" bIns="0" rtlCol="0"/>
            <a:lstStyle/>
            <a:p>
              <a:endParaRPr/>
            </a:p>
          </p:txBody>
        </p:sp>
        <p:sp>
          <p:nvSpPr>
            <p:cNvPr id="37" name="object 37"/>
            <p:cNvSpPr/>
            <p:nvPr/>
          </p:nvSpPr>
          <p:spPr>
            <a:xfrm>
              <a:off x="7526050" y="4136491"/>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38" name="object 38"/>
            <p:cNvSpPr/>
            <p:nvPr/>
          </p:nvSpPr>
          <p:spPr>
            <a:xfrm>
              <a:off x="7526050" y="4903721"/>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39" name="object 39"/>
          <p:cNvSpPr txBox="1"/>
          <p:nvPr/>
        </p:nvSpPr>
        <p:spPr>
          <a:xfrm>
            <a:off x="7776372" y="4884420"/>
            <a:ext cx="514984" cy="238760"/>
          </a:xfrm>
          <a:prstGeom prst="rect">
            <a:avLst/>
          </a:prstGeom>
        </p:spPr>
        <p:txBody>
          <a:bodyPr vert="horz" wrap="square" lIns="0" tIns="12700" rIns="0" bIns="0" rtlCol="0">
            <a:spAutoFit/>
          </a:bodyPr>
          <a:lstStyle/>
          <a:p>
            <a:pPr marL="12700">
              <a:lnSpc>
                <a:spcPct val="100000"/>
              </a:lnSpc>
              <a:spcBef>
                <a:spcPts val="100"/>
              </a:spcBef>
              <a:tabLst>
                <a:tab pos="334645" algn="l"/>
              </a:tabLst>
            </a:pPr>
            <a:r>
              <a:rPr sz="1400" i="1" spc="-50" dirty="0">
                <a:latin typeface="Verdana"/>
                <a:cs typeface="Verdana"/>
              </a:rPr>
              <a:t>f</a:t>
            </a:r>
            <a:r>
              <a:rPr sz="1400" i="1" dirty="0">
                <a:latin typeface="Verdana"/>
                <a:cs typeface="Verdana"/>
              </a:rPr>
              <a:t>	</a:t>
            </a:r>
            <a:r>
              <a:rPr sz="1400" i="1" spc="-50" dirty="0">
                <a:latin typeface="Verdana"/>
                <a:cs typeface="Verdana"/>
              </a:rPr>
              <a:t>m</a:t>
            </a:r>
            <a:endParaRPr sz="1400">
              <a:latin typeface="Verdana"/>
              <a:cs typeface="Verdana"/>
            </a:endParaRPr>
          </a:p>
        </p:txBody>
      </p:sp>
      <p:sp>
        <p:nvSpPr>
          <p:cNvPr id="40" name="object 40"/>
          <p:cNvSpPr/>
          <p:nvPr/>
        </p:nvSpPr>
        <p:spPr>
          <a:xfrm>
            <a:off x="7332512" y="3585707"/>
            <a:ext cx="360045" cy="144145"/>
          </a:xfrm>
          <a:custGeom>
            <a:avLst/>
            <a:gdLst/>
            <a:ahLst/>
            <a:cxnLst/>
            <a:rect l="l" t="t" r="r" b="b"/>
            <a:pathLst>
              <a:path w="360045" h="144145">
                <a:moveTo>
                  <a:pt x="360000" y="0"/>
                </a:moveTo>
                <a:lnTo>
                  <a:pt x="0" y="0"/>
                </a:lnTo>
                <a:lnTo>
                  <a:pt x="0" y="144000"/>
                </a:lnTo>
                <a:lnTo>
                  <a:pt x="360000" y="144000"/>
                </a:lnTo>
                <a:lnTo>
                  <a:pt x="360000" y="0"/>
                </a:lnTo>
                <a:close/>
              </a:path>
            </a:pathLst>
          </a:custGeom>
          <a:solidFill>
            <a:srgbClr val="000000"/>
          </a:solidFill>
        </p:spPr>
        <p:txBody>
          <a:bodyPr wrap="square" lIns="0" tIns="0" rIns="0" bIns="0" rtlCol="0"/>
          <a:lstStyle/>
          <a:p>
            <a:endParaRPr/>
          </a:p>
        </p:txBody>
      </p:sp>
      <p:sp>
        <p:nvSpPr>
          <p:cNvPr id="41" name="object 41"/>
          <p:cNvSpPr txBox="1"/>
          <p:nvPr/>
        </p:nvSpPr>
        <p:spPr>
          <a:xfrm>
            <a:off x="7773878" y="3541776"/>
            <a:ext cx="911860" cy="193040"/>
          </a:xfrm>
          <a:prstGeom prst="rect">
            <a:avLst/>
          </a:prstGeom>
        </p:spPr>
        <p:txBody>
          <a:bodyPr vert="horz" wrap="square" lIns="0" tIns="12700" rIns="0" bIns="0" rtlCol="0">
            <a:spAutoFit/>
          </a:bodyPr>
          <a:lstStyle/>
          <a:p>
            <a:pPr marL="12700">
              <a:lnSpc>
                <a:spcPct val="100000"/>
              </a:lnSpc>
              <a:spcBef>
                <a:spcPts val="100"/>
              </a:spcBef>
            </a:pPr>
            <a:r>
              <a:rPr sz="1100" i="1" spc="-30" dirty="0">
                <a:latin typeface="Verdana"/>
                <a:cs typeface="Verdana"/>
              </a:rPr>
              <a:t>desired</a:t>
            </a:r>
            <a:r>
              <a:rPr sz="1100" i="1" spc="-50" dirty="0">
                <a:latin typeface="Verdana"/>
                <a:cs typeface="Verdana"/>
              </a:rPr>
              <a:t> </a:t>
            </a:r>
            <a:r>
              <a:rPr sz="1100" i="1" spc="-40" dirty="0">
                <a:latin typeface="Verdana"/>
                <a:cs typeface="Verdana"/>
              </a:rPr>
              <a:t>items</a:t>
            </a:r>
            <a:endParaRPr sz="1100">
              <a:latin typeface="Verdana"/>
              <a:cs typeface="Verdana"/>
            </a:endParaRPr>
          </a:p>
        </p:txBody>
      </p:sp>
      <p:sp>
        <p:nvSpPr>
          <p:cNvPr id="42" name="object 42"/>
          <p:cNvSpPr txBox="1"/>
          <p:nvPr/>
        </p:nvSpPr>
        <p:spPr>
          <a:xfrm>
            <a:off x="710973" y="2735579"/>
            <a:ext cx="3343910" cy="1818005"/>
          </a:xfrm>
          <a:prstGeom prst="rect">
            <a:avLst/>
          </a:prstGeom>
        </p:spPr>
        <p:txBody>
          <a:bodyPr vert="horz" wrap="square" lIns="0" tIns="88900" rIns="0" bIns="0" rtlCol="0">
            <a:spAutoFit/>
          </a:bodyPr>
          <a:lstStyle/>
          <a:p>
            <a:pPr marL="12700">
              <a:lnSpc>
                <a:spcPct val="100000"/>
              </a:lnSpc>
              <a:spcBef>
                <a:spcPts val="700"/>
              </a:spcBef>
            </a:pPr>
            <a:r>
              <a:rPr sz="2000" spc="-10" dirty="0">
                <a:latin typeface="Verdana"/>
                <a:cs typeface="Verdana"/>
              </a:rPr>
              <a:t>operationalized</a:t>
            </a:r>
            <a:r>
              <a:rPr sz="2000" spc="-160" dirty="0">
                <a:latin typeface="Verdana"/>
                <a:cs typeface="Verdana"/>
              </a:rPr>
              <a:t> </a:t>
            </a:r>
            <a:r>
              <a:rPr sz="2000" spc="-25" dirty="0">
                <a:latin typeface="Verdana"/>
                <a:cs typeface="Verdana"/>
              </a:rPr>
              <a:t>as:</a:t>
            </a:r>
            <a:endParaRPr sz="2000">
              <a:latin typeface="Verdana"/>
              <a:cs typeface="Verdana"/>
            </a:endParaRPr>
          </a:p>
          <a:p>
            <a:pPr marL="293370" indent="-280670">
              <a:lnSpc>
                <a:spcPct val="100000"/>
              </a:lnSpc>
              <a:spcBef>
                <a:spcPts val="600"/>
              </a:spcBef>
              <a:buFont typeface="Verdana"/>
              <a:buAutoNum type="arabicPeriod"/>
              <a:tabLst>
                <a:tab pos="293370" algn="l"/>
              </a:tabLst>
            </a:pPr>
            <a:r>
              <a:rPr sz="2000" b="1" spc="-185" dirty="0">
                <a:latin typeface="Verdana"/>
                <a:cs typeface="Verdana"/>
              </a:rPr>
              <a:t>group</a:t>
            </a:r>
            <a:r>
              <a:rPr sz="2000" b="1" spc="-105" dirty="0">
                <a:latin typeface="Verdana"/>
                <a:cs typeface="Verdana"/>
              </a:rPr>
              <a:t> </a:t>
            </a:r>
            <a:r>
              <a:rPr sz="2000" spc="-155" dirty="0">
                <a:latin typeface="Verdana"/>
                <a:cs typeface="Verdana"/>
              </a:rPr>
              <a:t>users</a:t>
            </a:r>
            <a:r>
              <a:rPr sz="2000" spc="-125" dirty="0">
                <a:latin typeface="Verdana"/>
                <a:cs typeface="Verdana"/>
              </a:rPr>
              <a:t> </a:t>
            </a:r>
            <a:r>
              <a:rPr sz="2000" b="1" spc="-130" dirty="0">
                <a:latin typeface="Verdana"/>
                <a:cs typeface="Verdana"/>
              </a:rPr>
              <a:t>by</a:t>
            </a:r>
            <a:r>
              <a:rPr sz="2000" b="1" spc="-105" dirty="0">
                <a:latin typeface="Verdana"/>
                <a:cs typeface="Verdana"/>
              </a:rPr>
              <a:t> </a:t>
            </a:r>
            <a:r>
              <a:rPr sz="2000" b="1" spc="-10" dirty="0">
                <a:latin typeface="Verdana"/>
                <a:cs typeface="Verdana"/>
              </a:rPr>
              <a:t>gender</a:t>
            </a:r>
            <a:endParaRPr sz="2000">
              <a:latin typeface="Verdana"/>
              <a:cs typeface="Verdana"/>
            </a:endParaRPr>
          </a:p>
          <a:p>
            <a:pPr marL="292100" indent="-279400">
              <a:lnSpc>
                <a:spcPts val="2305"/>
              </a:lnSpc>
              <a:spcBef>
                <a:spcPts val="505"/>
              </a:spcBef>
              <a:buAutoNum type="arabicPeriod"/>
              <a:tabLst>
                <a:tab pos="292100" algn="l"/>
              </a:tabLst>
            </a:pPr>
            <a:r>
              <a:rPr sz="2000" spc="-50" dirty="0">
                <a:latin typeface="Verdana"/>
                <a:cs typeface="Verdana"/>
              </a:rPr>
              <a:t>measure</a:t>
            </a:r>
            <a:r>
              <a:rPr sz="2000" spc="-120" dirty="0">
                <a:latin typeface="Verdana"/>
                <a:cs typeface="Verdana"/>
              </a:rPr>
              <a:t> </a:t>
            </a:r>
            <a:r>
              <a:rPr sz="2000" b="1" spc="-204" dirty="0">
                <a:latin typeface="Verdana"/>
                <a:cs typeface="Verdana"/>
              </a:rPr>
              <a:t>total</a:t>
            </a:r>
            <a:r>
              <a:rPr sz="2000" b="1" spc="-90" dirty="0">
                <a:latin typeface="Verdana"/>
                <a:cs typeface="Verdana"/>
              </a:rPr>
              <a:t> </a:t>
            </a:r>
            <a:r>
              <a:rPr sz="2000" b="1" spc="-55" dirty="0">
                <a:latin typeface="Verdana"/>
                <a:cs typeface="Verdana"/>
              </a:rPr>
              <a:t>exposure</a:t>
            </a:r>
            <a:endParaRPr sz="2000">
              <a:latin typeface="Verdana"/>
              <a:cs typeface="Verdana"/>
            </a:endParaRPr>
          </a:p>
          <a:p>
            <a:pPr marL="12700">
              <a:lnSpc>
                <a:spcPts val="2305"/>
              </a:lnSpc>
            </a:pPr>
            <a:r>
              <a:rPr sz="2000" spc="-10" dirty="0">
                <a:latin typeface="Verdana"/>
                <a:cs typeface="Verdana"/>
              </a:rPr>
              <a:t>per</a:t>
            </a:r>
            <a:r>
              <a:rPr sz="2000" spc="-165" dirty="0">
                <a:latin typeface="Verdana"/>
                <a:cs typeface="Verdana"/>
              </a:rPr>
              <a:t> </a:t>
            </a:r>
            <a:r>
              <a:rPr sz="2000" spc="-10" dirty="0">
                <a:latin typeface="Verdana"/>
                <a:cs typeface="Verdana"/>
              </a:rPr>
              <a:t>gender</a:t>
            </a:r>
            <a:endParaRPr sz="2000">
              <a:latin typeface="Verdana"/>
              <a:cs typeface="Verdana"/>
            </a:endParaRPr>
          </a:p>
          <a:p>
            <a:pPr marL="292100" indent="-279400">
              <a:lnSpc>
                <a:spcPct val="100000"/>
              </a:lnSpc>
              <a:spcBef>
                <a:spcPts val="600"/>
              </a:spcBef>
              <a:buFont typeface="Verdana"/>
              <a:buAutoNum type="arabicPeriod" startAt="3"/>
              <a:tabLst>
                <a:tab pos="292100" algn="l"/>
              </a:tabLst>
            </a:pPr>
            <a:r>
              <a:rPr sz="2000" b="1" spc="-225" dirty="0">
                <a:latin typeface="Verdana"/>
                <a:cs typeface="Verdana"/>
              </a:rPr>
              <a:t>assess</a:t>
            </a:r>
            <a:r>
              <a:rPr sz="2000" b="1" spc="-114" dirty="0">
                <a:latin typeface="Verdana"/>
                <a:cs typeface="Verdana"/>
              </a:rPr>
              <a:t> </a:t>
            </a:r>
            <a:r>
              <a:rPr sz="2000" spc="-114" dirty="0">
                <a:latin typeface="Verdana"/>
                <a:cs typeface="Verdana"/>
              </a:rPr>
              <a:t>if</a:t>
            </a:r>
            <a:r>
              <a:rPr sz="2000" spc="-135" dirty="0">
                <a:latin typeface="Verdana"/>
                <a:cs typeface="Verdana"/>
              </a:rPr>
              <a:t> </a:t>
            </a:r>
            <a:r>
              <a:rPr sz="2000" spc="-90" dirty="0">
                <a:latin typeface="Verdana"/>
                <a:cs typeface="Verdana"/>
              </a:rPr>
              <a:t>distribution</a:t>
            </a:r>
            <a:r>
              <a:rPr sz="2000" spc="-125" dirty="0">
                <a:latin typeface="Verdana"/>
                <a:cs typeface="Verdana"/>
              </a:rPr>
              <a:t> </a:t>
            </a:r>
            <a:r>
              <a:rPr sz="2000" spc="-210" dirty="0">
                <a:latin typeface="Verdana"/>
                <a:cs typeface="Verdana"/>
              </a:rPr>
              <a:t>is</a:t>
            </a:r>
            <a:r>
              <a:rPr sz="2000" spc="-135" dirty="0">
                <a:latin typeface="Verdana"/>
                <a:cs typeface="Verdana"/>
              </a:rPr>
              <a:t> </a:t>
            </a:r>
            <a:r>
              <a:rPr sz="2000" b="1" spc="-180" dirty="0">
                <a:latin typeface="Verdana"/>
                <a:cs typeface="Verdana"/>
              </a:rPr>
              <a:t>fair</a:t>
            </a:r>
            <a:endParaRPr sz="2000">
              <a:latin typeface="Verdana"/>
              <a:cs typeface="Verdana"/>
            </a:endParaRPr>
          </a:p>
        </p:txBody>
      </p:sp>
      <p:graphicFrame>
        <p:nvGraphicFramePr>
          <p:cNvPr id="43" name="object 43"/>
          <p:cNvGraphicFramePr>
            <a:graphicFrameLocks noGrp="1"/>
          </p:cNvGraphicFramePr>
          <p:nvPr/>
        </p:nvGraphicFramePr>
        <p:xfrm>
          <a:off x="7549831" y="141372"/>
          <a:ext cx="886460" cy="889000"/>
        </p:xfrm>
        <a:graphic>
          <a:graphicData uri="http://schemas.openxmlformats.org/drawingml/2006/table">
            <a:tbl>
              <a:tblPr firstRow="1" bandRow="1">
                <a:tableStyleId>{2D5ABB26-0587-4C30-8999-92F81FD0307C}</a:tableStyleId>
              </a:tblPr>
              <a:tblGrid>
                <a:gridCol w="443230">
                  <a:extLst>
                    <a:ext uri="{9D8B030D-6E8A-4147-A177-3AD203B41FA5}">
                      <a16:colId xmlns:a16="http://schemas.microsoft.com/office/drawing/2014/main" val="20000"/>
                    </a:ext>
                  </a:extLst>
                </a:gridCol>
                <a:gridCol w="443230">
                  <a:extLst>
                    <a:ext uri="{9D8B030D-6E8A-4147-A177-3AD203B41FA5}">
                      <a16:colId xmlns:a16="http://schemas.microsoft.com/office/drawing/2014/main" val="20001"/>
                    </a:ext>
                  </a:extLst>
                </a:gridCol>
              </a:tblGrid>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extLst>
                  <a:ext uri="{0D108BD9-81ED-4DB2-BD59-A6C34878D82A}">
                    <a16:rowId xmlns:a16="http://schemas.microsoft.com/office/drawing/2014/main" val="10000"/>
                  </a:ext>
                </a:extLst>
              </a:tr>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sp>
        <p:nvSpPr>
          <p:cNvPr id="44" name="object 44"/>
          <p:cNvSpPr txBox="1"/>
          <p:nvPr/>
        </p:nvSpPr>
        <p:spPr>
          <a:xfrm>
            <a:off x="7573940" y="23367"/>
            <a:ext cx="880110" cy="132080"/>
          </a:xfrm>
          <a:prstGeom prst="rect">
            <a:avLst/>
          </a:prstGeom>
        </p:spPr>
        <p:txBody>
          <a:bodyPr vert="horz" wrap="square" lIns="0" tIns="12700" rIns="0" bIns="0" rtlCol="0">
            <a:spAutoFit/>
          </a:bodyPr>
          <a:lstStyle/>
          <a:p>
            <a:pPr marL="12700">
              <a:lnSpc>
                <a:spcPct val="100000"/>
              </a:lnSpc>
              <a:spcBef>
                <a:spcPts val="100"/>
              </a:spcBef>
            </a:pPr>
            <a:r>
              <a:rPr sz="1050" baseline="3968" dirty="0">
                <a:solidFill>
                  <a:srgbClr val="70AD47"/>
                </a:solidFill>
                <a:latin typeface="Verdana"/>
                <a:cs typeface="Verdana"/>
              </a:rPr>
              <a:t>accuracy</a:t>
            </a:r>
            <a:r>
              <a:rPr sz="1050" spc="277" baseline="3968" dirty="0">
                <a:solidFill>
                  <a:srgbClr val="70AD47"/>
                </a:solidFill>
                <a:latin typeface="Verdana"/>
                <a:cs typeface="Verdana"/>
              </a:rPr>
              <a:t> </a:t>
            </a:r>
            <a:r>
              <a:rPr sz="700" b="1" spc="-50" dirty="0">
                <a:solidFill>
                  <a:srgbClr val="BF9000"/>
                </a:solidFill>
                <a:latin typeface="Verdana"/>
                <a:cs typeface="Verdana"/>
              </a:rPr>
              <a:t>exposure</a:t>
            </a:r>
            <a:endParaRPr sz="700">
              <a:latin typeface="Verdana"/>
              <a:cs typeface="Verdana"/>
            </a:endParaRPr>
          </a:p>
        </p:txBody>
      </p:sp>
      <p:sp>
        <p:nvSpPr>
          <p:cNvPr id="45" name="object 45"/>
          <p:cNvSpPr txBox="1"/>
          <p:nvPr/>
        </p:nvSpPr>
        <p:spPr>
          <a:xfrm>
            <a:off x="7412405" y="161834"/>
            <a:ext cx="134620" cy="884555"/>
          </a:xfrm>
          <a:prstGeom prst="rect">
            <a:avLst/>
          </a:prstGeom>
        </p:spPr>
        <p:txBody>
          <a:bodyPr vert="vert270" wrap="square" lIns="0" tIns="13335" rIns="0" bIns="0" rtlCol="0">
            <a:spAutoFit/>
          </a:bodyPr>
          <a:lstStyle/>
          <a:p>
            <a:pPr marL="12700">
              <a:lnSpc>
                <a:spcPct val="100000"/>
              </a:lnSpc>
              <a:spcBef>
                <a:spcPts val="105"/>
              </a:spcBef>
            </a:pPr>
            <a:r>
              <a:rPr sz="700" dirty="0">
                <a:solidFill>
                  <a:srgbClr val="0070C0"/>
                </a:solidFill>
                <a:latin typeface="Verdana"/>
                <a:cs typeface="Verdana"/>
              </a:rPr>
              <a:t>producer</a:t>
            </a:r>
            <a:r>
              <a:rPr sz="700" spc="-40" dirty="0">
                <a:solidFill>
                  <a:srgbClr val="0070C0"/>
                </a:solidFill>
                <a:latin typeface="Verdana"/>
                <a:cs typeface="Verdana"/>
              </a:rPr>
              <a:t> </a:t>
            </a:r>
            <a:r>
              <a:rPr sz="700" b="1" spc="-55" dirty="0">
                <a:solidFill>
                  <a:srgbClr val="FF0000"/>
                </a:solidFill>
                <a:latin typeface="Verdana"/>
                <a:cs typeface="Verdana"/>
              </a:rPr>
              <a:t>consumer</a:t>
            </a:r>
            <a:endParaRPr sz="7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Fairness</a:t>
            </a:r>
            <a:r>
              <a:rPr spc="-195" dirty="0"/>
              <a:t> </a:t>
            </a:r>
            <a:r>
              <a:rPr dirty="0"/>
              <a:t>of</a:t>
            </a:r>
            <a:r>
              <a:rPr spc="-200" dirty="0"/>
              <a:t> </a:t>
            </a:r>
            <a:r>
              <a:rPr b="1" spc="-250" dirty="0">
                <a:solidFill>
                  <a:srgbClr val="C55A11"/>
                </a:solidFill>
                <a:latin typeface="Verdana"/>
                <a:cs typeface="Verdana"/>
              </a:rPr>
              <a:t>exposure</a:t>
            </a:r>
            <a:r>
              <a:rPr b="1" spc="-175" dirty="0">
                <a:solidFill>
                  <a:srgbClr val="C55A11"/>
                </a:solidFill>
                <a:latin typeface="Verdana"/>
                <a:cs typeface="Verdana"/>
              </a:rPr>
              <a:t> </a:t>
            </a:r>
            <a:r>
              <a:rPr spc="-130" dirty="0"/>
              <a:t>for</a:t>
            </a:r>
            <a:r>
              <a:rPr spc="-204" dirty="0"/>
              <a:t> </a:t>
            </a:r>
            <a:r>
              <a:rPr b="1" spc="-210" dirty="0">
                <a:solidFill>
                  <a:srgbClr val="0070C0"/>
                </a:solidFill>
                <a:latin typeface="Verdana"/>
                <a:cs typeface="Verdana"/>
              </a:rPr>
              <a:t>producers</a:t>
            </a:r>
          </a:p>
        </p:txBody>
      </p:sp>
      <p:sp>
        <p:nvSpPr>
          <p:cNvPr id="3" name="object 3"/>
          <p:cNvSpPr txBox="1"/>
          <p:nvPr/>
        </p:nvSpPr>
        <p:spPr>
          <a:xfrm>
            <a:off x="707390" y="1202435"/>
            <a:ext cx="7291705" cy="610870"/>
          </a:xfrm>
          <a:prstGeom prst="rect">
            <a:avLst/>
          </a:prstGeom>
        </p:spPr>
        <p:txBody>
          <a:bodyPr vert="horz" wrap="square" lIns="0" tIns="41910" rIns="0" bIns="0" rtlCol="0">
            <a:spAutoFit/>
          </a:bodyPr>
          <a:lstStyle/>
          <a:p>
            <a:pPr marL="12700" marR="5080">
              <a:lnSpc>
                <a:spcPts val="2210"/>
              </a:lnSpc>
              <a:spcBef>
                <a:spcPts val="330"/>
              </a:spcBef>
            </a:pPr>
            <a:r>
              <a:rPr sz="2000" i="1" dirty="0">
                <a:latin typeface="Verdana"/>
                <a:cs typeface="Verdana"/>
              </a:rPr>
              <a:t>“When</a:t>
            </a:r>
            <a:r>
              <a:rPr sz="2000" i="1" spc="-110" dirty="0">
                <a:latin typeface="Verdana"/>
                <a:cs typeface="Verdana"/>
              </a:rPr>
              <a:t> </a:t>
            </a:r>
            <a:r>
              <a:rPr sz="2000" i="1" dirty="0">
                <a:latin typeface="Verdana"/>
                <a:cs typeface="Verdana"/>
              </a:rPr>
              <a:t>recommending</a:t>
            </a:r>
            <a:r>
              <a:rPr sz="2000" i="1" spc="-110" dirty="0">
                <a:latin typeface="Verdana"/>
                <a:cs typeface="Verdana"/>
              </a:rPr>
              <a:t> </a:t>
            </a:r>
            <a:r>
              <a:rPr sz="2000" i="1" spc="-40" dirty="0">
                <a:latin typeface="Verdana"/>
                <a:cs typeface="Verdana"/>
              </a:rPr>
              <a:t>products,</a:t>
            </a:r>
            <a:r>
              <a:rPr sz="2000" i="1" spc="-120" dirty="0">
                <a:latin typeface="Verdana"/>
                <a:cs typeface="Verdana"/>
              </a:rPr>
              <a:t> </a:t>
            </a:r>
            <a:r>
              <a:rPr sz="2000" b="1" i="1" spc="-160" dirty="0">
                <a:latin typeface="Verdana"/>
                <a:cs typeface="Verdana"/>
              </a:rPr>
              <a:t>all</a:t>
            </a:r>
            <a:r>
              <a:rPr sz="2000" b="1" i="1" spc="-100" dirty="0">
                <a:latin typeface="Verdana"/>
                <a:cs typeface="Verdana"/>
              </a:rPr>
              <a:t> </a:t>
            </a:r>
            <a:r>
              <a:rPr sz="2000" b="1" i="1" spc="-195" dirty="0">
                <a:latin typeface="Verdana"/>
                <a:cs typeface="Verdana"/>
              </a:rPr>
              <a:t>brands</a:t>
            </a:r>
            <a:r>
              <a:rPr sz="2000" b="1" i="1" spc="-95" dirty="0">
                <a:latin typeface="Verdana"/>
                <a:cs typeface="Verdana"/>
              </a:rPr>
              <a:t> </a:t>
            </a:r>
            <a:r>
              <a:rPr sz="2000" i="1" spc="-55" dirty="0">
                <a:latin typeface="Verdana"/>
                <a:cs typeface="Verdana"/>
              </a:rPr>
              <a:t>should</a:t>
            </a:r>
            <a:r>
              <a:rPr sz="2000" i="1" spc="-110" dirty="0">
                <a:latin typeface="Verdana"/>
                <a:cs typeface="Verdana"/>
              </a:rPr>
              <a:t> </a:t>
            </a:r>
            <a:r>
              <a:rPr sz="2000" i="1" spc="105" dirty="0">
                <a:latin typeface="Verdana"/>
                <a:cs typeface="Verdana"/>
              </a:rPr>
              <a:t>be</a:t>
            </a:r>
            <a:r>
              <a:rPr sz="2000" i="1" spc="-114" dirty="0">
                <a:latin typeface="Verdana"/>
                <a:cs typeface="Verdana"/>
              </a:rPr>
              <a:t> </a:t>
            </a:r>
            <a:r>
              <a:rPr sz="2000" i="1" spc="-55" dirty="0">
                <a:latin typeface="Verdana"/>
                <a:cs typeface="Verdana"/>
              </a:rPr>
              <a:t>fairly </a:t>
            </a:r>
            <a:r>
              <a:rPr sz="2000" i="1" spc="-10" dirty="0">
                <a:latin typeface="Verdana"/>
                <a:cs typeface="Verdana"/>
              </a:rPr>
              <a:t>exposed.”</a:t>
            </a:r>
            <a:endParaRPr sz="2000">
              <a:latin typeface="Verdana"/>
              <a:cs typeface="Verdana"/>
            </a:endParaRPr>
          </a:p>
        </p:txBody>
      </p:sp>
      <p:sp>
        <p:nvSpPr>
          <p:cNvPr id="4" name="object 4"/>
          <p:cNvSpPr txBox="1">
            <a:spLocks noGrp="1"/>
          </p:cNvSpPr>
          <p:nvPr>
            <p:ph type="body" idx="1"/>
          </p:nvPr>
        </p:nvSpPr>
        <p:spPr>
          <a:prstGeom prst="rect">
            <a:avLst/>
          </a:prstGeom>
        </p:spPr>
        <p:txBody>
          <a:bodyPr vert="horz" wrap="square" lIns="0" tIns="88900" rIns="0" bIns="0" rtlCol="0">
            <a:spAutoFit/>
          </a:bodyPr>
          <a:lstStyle/>
          <a:p>
            <a:pPr marL="12700">
              <a:lnSpc>
                <a:spcPct val="100000"/>
              </a:lnSpc>
              <a:spcBef>
                <a:spcPts val="700"/>
              </a:spcBef>
            </a:pPr>
            <a:r>
              <a:rPr spc="-10" dirty="0"/>
              <a:t>operationalized</a:t>
            </a:r>
            <a:r>
              <a:rPr spc="-160" dirty="0"/>
              <a:t> </a:t>
            </a:r>
            <a:r>
              <a:rPr spc="-25" dirty="0"/>
              <a:t>as:</a:t>
            </a:r>
          </a:p>
          <a:p>
            <a:pPr marL="293370" indent="-280670">
              <a:lnSpc>
                <a:spcPct val="100000"/>
              </a:lnSpc>
              <a:spcBef>
                <a:spcPts val="600"/>
              </a:spcBef>
              <a:buFont typeface="Verdana"/>
              <a:buAutoNum type="arabicPeriod"/>
              <a:tabLst>
                <a:tab pos="293370" algn="l"/>
              </a:tabLst>
            </a:pPr>
            <a:r>
              <a:rPr b="1" spc="-185" dirty="0">
                <a:latin typeface="Verdana"/>
                <a:cs typeface="Verdana"/>
              </a:rPr>
              <a:t>group</a:t>
            </a:r>
            <a:r>
              <a:rPr b="1" spc="-110" dirty="0">
                <a:latin typeface="Verdana"/>
                <a:cs typeface="Verdana"/>
              </a:rPr>
              <a:t> </a:t>
            </a:r>
            <a:r>
              <a:rPr spc="-105" dirty="0"/>
              <a:t>items</a:t>
            </a:r>
            <a:r>
              <a:rPr spc="-130" dirty="0"/>
              <a:t> </a:t>
            </a:r>
            <a:r>
              <a:rPr b="1" spc="-130" dirty="0">
                <a:latin typeface="Verdana"/>
                <a:cs typeface="Verdana"/>
              </a:rPr>
              <a:t>by</a:t>
            </a:r>
            <a:r>
              <a:rPr b="1" spc="-110" dirty="0">
                <a:latin typeface="Verdana"/>
                <a:cs typeface="Verdana"/>
              </a:rPr>
              <a:t> </a:t>
            </a:r>
            <a:r>
              <a:rPr b="1" spc="-30" dirty="0">
                <a:latin typeface="Verdana"/>
                <a:cs typeface="Verdana"/>
              </a:rPr>
              <a:t>producer</a:t>
            </a:r>
          </a:p>
          <a:p>
            <a:pPr marL="292100" indent="-279400">
              <a:lnSpc>
                <a:spcPct val="100000"/>
              </a:lnSpc>
              <a:spcBef>
                <a:spcPts val="500"/>
              </a:spcBef>
              <a:buAutoNum type="arabicPeriod"/>
              <a:tabLst>
                <a:tab pos="292100" algn="l"/>
              </a:tabLst>
            </a:pPr>
            <a:r>
              <a:rPr spc="-50" dirty="0"/>
              <a:t>measure</a:t>
            </a:r>
            <a:r>
              <a:rPr spc="-135" dirty="0"/>
              <a:t> </a:t>
            </a:r>
            <a:r>
              <a:rPr b="1" spc="-204" dirty="0">
                <a:latin typeface="Verdana"/>
                <a:cs typeface="Verdana"/>
              </a:rPr>
              <a:t>total</a:t>
            </a:r>
            <a:r>
              <a:rPr b="1" spc="-105" dirty="0">
                <a:latin typeface="Verdana"/>
                <a:cs typeface="Verdana"/>
              </a:rPr>
              <a:t> </a:t>
            </a:r>
            <a:r>
              <a:rPr b="1" spc="-185" dirty="0">
                <a:latin typeface="Verdana"/>
                <a:cs typeface="Verdana"/>
              </a:rPr>
              <a:t>exposure</a:t>
            </a:r>
            <a:r>
              <a:rPr b="1" spc="-105" dirty="0">
                <a:latin typeface="Verdana"/>
                <a:cs typeface="Verdana"/>
              </a:rPr>
              <a:t> </a:t>
            </a:r>
            <a:r>
              <a:rPr spc="-10" dirty="0"/>
              <a:t>per</a:t>
            </a:r>
            <a:r>
              <a:rPr spc="-130" dirty="0"/>
              <a:t> </a:t>
            </a:r>
            <a:r>
              <a:rPr spc="-10" dirty="0"/>
              <a:t>producer</a:t>
            </a:r>
          </a:p>
          <a:p>
            <a:pPr marL="292100" indent="-279400">
              <a:lnSpc>
                <a:spcPct val="100000"/>
              </a:lnSpc>
              <a:spcBef>
                <a:spcPts val="600"/>
              </a:spcBef>
              <a:buFont typeface="Verdana"/>
              <a:buAutoNum type="arabicPeriod"/>
              <a:tabLst>
                <a:tab pos="292100" algn="l"/>
              </a:tabLst>
            </a:pPr>
            <a:r>
              <a:rPr b="1" spc="-225" dirty="0">
                <a:latin typeface="Verdana"/>
                <a:cs typeface="Verdana"/>
              </a:rPr>
              <a:t>assess</a:t>
            </a:r>
            <a:r>
              <a:rPr b="1" spc="-120" dirty="0">
                <a:latin typeface="Verdana"/>
                <a:cs typeface="Verdana"/>
              </a:rPr>
              <a:t> </a:t>
            </a:r>
            <a:r>
              <a:rPr spc="-114" dirty="0"/>
              <a:t>if</a:t>
            </a:r>
            <a:r>
              <a:rPr spc="-140" dirty="0"/>
              <a:t> </a:t>
            </a:r>
            <a:r>
              <a:rPr spc="-20" dirty="0"/>
              <a:t>the</a:t>
            </a:r>
            <a:r>
              <a:rPr spc="-130" dirty="0"/>
              <a:t> </a:t>
            </a:r>
            <a:r>
              <a:rPr spc="-90" dirty="0"/>
              <a:t>distribution</a:t>
            </a:r>
            <a:r>
              <a:rPr spc="-130" dirty="0"/>
              <a:t> </a:t>
            </a:r>
            <a:r>
              <a:rPr spc="-210" dirty="0"/>
              <a:t>is</a:t>
            </a:r>
            <a:r>
              <a:rPr spc="-135" dirty="0"/>
              <a:t> </a:t>
            </a:r>
            <a:r>
              <a:rPr b="1" spc="-20" dirty="0">
                <a:latin typeface="Verdana"/>
                <a:cs typeface="Verdana"/>
              </a:rPr>
              <a:t>fair</a:t>
            </a:r>
          </a:p>
        </p:txBody>
      </p:sp>
      <p:sp>
        <p:nvSpPr>
          <p:cNvPr id="5" name="object 5"/>
          <p:cNvSpPr/>
          <p:nvPr/>
        </p:nvSpPr>
        <p:spPr>
          <a:xfrm>
            <a:off x="6568121" y="2795885"/>
            <a:ext cx="360045" cy="144145"/>
          </a:xfrm>
          <a:custGeom>
            <a:avLst/>
            <a:gdLst/>
            <a:ahLst/>
            <a:cxnLst/>
            <a:rect l="l" t="t" r="r" b="b"/>
            <a:pathLst>
              <a:path w="360045" h="144144">
                <a:moveTo>
                  <a:pt x="359595" y="0"/>
                </a:moveTo>
                <a:lnTo>
                  <a:pt x="0" y="0"/>
                </a:lnTo>
                <a:lnTo>
                  <a:pt x="0" y="144000"/>
                </a:lnTo>
                <a:lnTo>
                  <a:pt x="359595" y="144000"/>
                </a:lnTo>
                <a:lnTo>
                  <a:pt x="359595" y="0"/>
                </a:lnTo>
                <a:close/>
              </a:path>
            </a:pathLst>
          </a:custGeom>
          <a:solidFill>
            <a:srgbClr val="1F4E79"/>
          </a:solidFill>
        </p:spPr>
        <p:txBody>
          <a:bodyPr wrap="square" lIns="0" tIns="0" rIns="0" bIns="0" rtlCol="0"/>
          <a:lstStyle/>
          <a:p>
            <a:endParaRPr/>
          </a:p>
        </p:txBody>
      </p:sp>
      <p:sp>
        <p:nvSpPr>
          <p:cNvPr id="6" name="object 6"/>
          <p:cNvSpPr txBox="1"/>
          <p:nvPr/>
        </p:nvSpPr>
        <p:spPr>
          <a:xfrm>
            <a:off x="6997805" y="2761488"/>
            <a:ext cx="797560"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producer</a:t>
            </a:r>
            <a:r>
              <a:rPr sz="1100" i="1" spc="-85" dirty="0">
                <a:latin typeface="Verdana"/>
                <a:cs typeface="Verdana"/>
              </a:rPr>
              <a:t> </a:t>
            </a:r>
            <a:r>
              <a:rPr sz="1100" i="1" spc="10" dirty="0">
                <a:latin typeface="Verdana"/>
                <a:cs typeface="Verdana"/>
              </a:rPr>
              <a:t>A</a:t>
            </a:r>
            <a:endParaRPr sz="1100">
              <a:latin typeface="Verdana"/>
              <a:cs typeface="Verdana"/>
            </a:endParaRPr>
          </a:p>
        </p:txBody>
      </p:sp>
      <p:sp>
        <p:nvSpPr>
          <p:cNvPr id="7" name="object 7"/>
          <p:cNvSpPr/>
          <p:nvPr/>
        </p:nvSpPr>
        <p:spPr>
          <a:xfrm>
            <a:off x="6568121" y="3203816"/>
            <a:ext cx="360045" cy="144145"/>
          </a:xfrm>
          <a:custGeom>
            <a:avLst/>
            <a:gdLst/>
            <a:ahLst/>
            <a:cxnLst/>
            <a:rect l="l" t="t" r="r" b="b"/>
            <a:pathLst>
              <a:path w="360045" h="144145">
                <a:moveTo>
                  <a:pt x="359999" y="0"/>
                </a:moveTo>
                <a:lnTo>
                  <a:pt x="0" y="0"/>
                </a:lnTo>
                <a:lnTo>
                  <a:pt x="0" y="144000"/>
                </a:lnTo>
                <a:lnTo>
                  <a:pt x="359999" y="144000"/>
                </a:lnTo>
                <a:lnTo>
                  <a:pt x="359999" y="0"/>
                </a:lnTo>
                <a:close/>
              </a:path>
            </a:pathLst>
          </a:custGeom>
          <a:solidFill>
            <a:srgbClr val="BDD7EE"/>
          </a:solidFill>
        </p:spPr>
        <p:txBody>
          <a:bodyPr wrap="square" lIns="0" tIns="0" rIns="0" bIns="0" rtlCol="0"/>
          <a:lstStyle/>
          <a:p>
            <a:endParaRPr/>
          </a:p>
        </p:txBody>
      </p:sp>
      <p:sp>
        <p:nvSpPr>
          <p:cNvPr id="8" name="object 8"/>
          <p:cNvSpPr txBox="1"/>
          <p:nvPr/>
        </p:nvSpPr>
        <p:spPr>
          <a:xfrm>
            <a:off x="7009486" y="3160776"/>
            <a:ext cx="774065" cy="193040"/>
          </a:xfrm>
          <a:prstGeom prst="rect">
            <a:avLst/>
          </a:prstGeom>
        </p:spPr>
        <p:txBody>
          <a:bodyPr vert="horz" wrap="square" lIns="0" tIns="12700" rIns="0" bIns="0" rtlCol="0">
            <a:spAutoFit/>
          </a:bodyPr>
          <a:lstStyle/>
          <a:p>
            <a:pPr marL="12700">
              <a:lnSpc>
                <a:spcPct val="100000"/>
              </a:lnSpc>
              <a:spcBef>
                <a:spcPts val="100"/>
              </a:spcBef>
            </a:pPr>
            <a:r>
              <a:rPr sz="1100" i="1" dirty="0">
                <a:latin typeface="Verdana"/>
                <a:cs typeface="Verdana"/>
              </a:rPr>
              <a:t>producer</a:t>
            </a:r>
            <a:r>
              <a:rPr sz="1100" i="1" spc="-85" dirty="0">
                <a:latin typeface="Verdana"/>
                <a:cs typeface="Verdana"/>
              </a:rPr>
              <a:t> </a:t>
            </a:r>
            <a:r>
              <a:rPr sz="1100" i="1" spc="-50" dirty="0">
                <a:latin typeface="Verdana"/>
                <a:cs typeface="Verdana"/>
              </a:rPr>
              <a:t>B</a:t>
            </a:r>
            <a:endParaRPr sz="1100">
              <a:latin typeface="Verdana"/>
              <a:cs typeface="Verdana"/>
            </a:endParaRPr>
          </a:p>
        </p:txBody>
      </p:sp>
      <p:sp>
        <p:nvSpPr>
          <p:cNvPr id="9" name="object 9"/>
          <p:cNvSpPr/>
          <p:nvPr/>
        </p:nvSpPr>
        <p:spPr>
          <a:xfrm>
            <a:off x="2759857" y="5039511"/>
            <a:ext cx="360045" cy="66675"/>
          </a:xfrm>
          <a:custGeom>
            <a:avLst/>
            <a:gdLst/>
            <a:ahLst/>
            <a:cxnLst/>
            <a:rect l="l" t="t" r="r" b="b"/>
            <a:pathLst>
              <a:path w="360044" h="66675">
                <a:moveTo>
                  <a:pt x="359596" y="0"/>
                </a:moveTo>
                <a:lnTo>
                  <a:pt x="0" y="0"/>
                </a:lnTo>
                <a:lnTo>
                  <a:pt x="0" y="66648"/>
                </a:lnTo>
                <a:lnTo>
                  <a:pt x="359596" y="66648"/>
                </a:lnTo>
                <a:lnTo>
                  <a:pt x="359596" y="0"/>
                </a:lnTo>
                <a:close/>
              </a:path>
            </a:pathLst>
          </a:custGeom>
          <a:solidFill>
            <a:srgbClr val="000000"/>
          </a:solidFill>
        </p:spPr>
        <p:txBody>
          <a:bodyPr wrap="square" lIns="0" tIns="0" rIns="0" bIns="0" rtlCol="0"/>
          <a:lstStyle/>
          <a:p>
            <a:endParaRPr/>
          </a:p>
        </p:txBody>
      </p:sp>
      <p:sp>
        <p:nvSpPr>
          <p:cNvPr id="10" name="object 10"/>
          <p:cNvSpPr/>
          <p:nvPr/>
        </p:nvSpPr>
        <p:spPr>
          <a:xfrm>
            <a:off x="3268310" y="5039511"/>
            <a:ext cx="288290" cy="66675"/>
          </a:xfrm>
          <a:custGeom>
            <a:avLst/>
            <a:gdLst/>
            <a:ahLst/>
            <a:cxnLst/>
            <a:rect l="l" t="t" r="r" b="b"/>
            <a:pathLst>
              <a:path w="288289" h="66675">
                <a:moveTo>
                  <a:pt x="288000" y="0"/>
                </a:moveTo>
                <a:lnTo>
                  <a:pt x="0" y="0"/>
                </a:lnTo>
                <a:lnTo>
                  <a:pt x="0" y="66649"/>
                </a:lnTo>
                <a:lnTo>
                  <a:pt x="288000" y="66649"/>
                </a:lnTo>
                <a:lnTo>
                  <a:pt x="288000" y="0"/>
                </a:lnTo>
                <a:close/>
              </a:path>
            </a:pathLst>
          </a:custGeom>
          <a:solidFill>
            <a:srgbClr val="000000"/>
          </a:solidFill>
        </p:spPr>
        <p:txBody>
          <a:bodyPr wrap="square" lIns="0" tIns="0" rIns="0" bIns="0" rtlCol="0"/>
          <a:lstStyle/>
          <a:p>
            <a:endParaRPr/>
          </a:p>
        </p:txBody>
      </p:sp>
      <p:sp>
        <p:nvSpPr>
          <p:cNvPr id="11" name="object 11"/>
          <p:cNvSpPr/>
          <p:nvPr/>
        </p:nvSpPr>
        <p:spPr>
          <a:xfrm>
            <a:off x="3725733" y="5039511"/>
            <a:ext cx="216535" cy="66675"/>
          </a:xfrm>
          <a:custGeom>
            <a:avLst/>
            <a:gdLst/>
            <a:ahLst/>
            <a:cxnLst/>
            <a:rect l="l" t="t" r="r" b="b"/>
            <a:pathLst>
              <a:path w="216535" h="66675">
                <a:moveTo>
                  <a:pt x="216000" y="0"/>
                </a:moveTo>
                <a:lnTo>
                  <a:pt x="0" y="0"/>
                </a:lnTo>
                <a:lnTo>
                  <a:pt x="0" y="66648"/>
                </a:lnTo>
                <a:lnTo>
                  <a:pt x="216000" y="66648"/>
                </a:lnTo>
                <a:lnTo>
                  <a:pt x="216000" y="0"/>
                </a:lnTo>
                <a:close/>
              </a:path>
            </a:pathLst>
          </a:custGeom>
          <a:solidFill>
            <a:srgbClr val="000000"/>
          </a:solidFill>
        </p:spPr>
        <p:txBody>
          <a:bodyPr wrap="square" lIns="0" tIns="0" rIns="0" bIns="0" rtlCol="0"/>
          <a:lstStyle/>
          <a:p>
            <a:endParaRPr/>
          </a:p>
        </p:txBody>
      </p:sp>
      <p:sp>
        <p:nvSpPr>
          <p:cNvPr id="12" name="object 12"/>
          <p:cNvSpPr/>
          <p:nvPr/>
        </p:nvSpPr>
        <p:spPr>
          <a:xfrm>
            <a:off x="4193995" y="5039511"/>
            <a:ext cx="180340" cy="66675"/>
          </a:xfrm>
          <a:custGeom>
            <a:avLst/>
            <a:gdLst/>
            <a:ahLst/>
            <a:cxnLst/>
            <a:rect l="l" t="t" r="r" b="b"/>
            <a:pathLst>
              <a:path w="180339" h="66675">
                <a:moveTo>
                  <a:pt x="179999" y="0"/>
                </a:moveTo>
                <a:lnTo>
                  <a:pt x="0" y="0"/>
                </a:lnTo>
                <a:lnTo>
                  <a:pt x="0" y="66648"/>
                </a:lnTo>
                <a:lnTo>
                  <a:pt x="179999" y="66648"/>
                </a:lnTo>
                <a:lnTo>
                  <a:pt x="179999" y="0"/>
                </a:lnTo>
                <a:close/>
              </a:path>
            </a:pathLst>
          </a:custGeom>
          <a:solidFill>
            <a:srgbClr val="000000"/>
          </a:solidFill>
        </p:spPr>
        <p:txBody>
          <a:bodyPr wrap="square" lIns="0" tIns="0" rIns="0" bIns="0" rtlCol="0"/>
          <a:lstStyle/>
          <a:p>
            <a:endParaRPr/>
          </a:p>
        </p:txBody>
      </p:sp>
      <p:sp>
        <p:nvSpPr>
          <p:cNvPr id="13" name="object 13"/>
          <p:cNvSpPr/>
          <p:nvPr/>
        </p:nvSpPr>
        <p:spPr>
          <a:xfrm>
            <a:off x="4664078" y="5039511"/>
            <a:ext cx="144145" cy="66675"/>
          </a:xfrm>
          <a:custGeom>
            <a:avLst/>
            <a:gdLst/>
            <a:ahLst/>
            <a:cxnLst/>
            <a:rect l="l" t="t" r="r" b="b"/>
            <a:pathLst>
              <a:path w="144145" h="66675">
                <a:moveTo>
                  <a:pt x="144000" y="0"/>
                </a:moveTo>
                <a:lnTo>
                  <a:pt x="0" y="0"/>
                </a:lnTo>
                <a:lnTo>
                  <a:pt x="0" y="66648"/>
                </a:lnTo>
                <a:lnTo>
                  <a:pt x="144000" y="66648"/>
                </a:lnTo>
                <a:lnTo>
                  <a:pt x="144000" y="0"/>
                </a:lnTo>
                <a:close/>
              </a:path>
            </a:pathLst>
          </a:custGeom>
          <a:solidFill>
            <a:srgbClr val="000000"/>
          </a:solidFill>
        </p:spPr>
        <p:txBody>
          <a:bodyPr wrap="square" lIns="0" tIns="0" rIns="0" bIns="0" rtlCol="0"/>
          <a:lstStyle/>
          <a:p>
            <a:endParaRPr/>
          </a:p>
        </p:txBody>
      </p:sp>
      <p:sp>
        <p:nvSpPr>
          <p:cNvPr id="14" name="object 14"/>
          <p:cNvSpPr/>
          <p:nvPr/>
        </p:nvSpPr>
        <p:spPr>
          <a:xfrm>
            <a:off x="5129493" y="5039511"/>
            <a:ext cx="108585" cy="66675"/>
          </a:xfrm>
          <a:custGeom>
            <a:avLst/>
            <a:gdLst/>
            <a:ahLst/>
            <a:cxnLst/>
            <a:rect l="l" t="t" r="r" b="b"/>
            <a:pathLst>
              <a:path w="108585" h="66675">
                <a:moveTo>
                  <a:pt x="107999" y="0"/>
                </a:moveTo>
                <a:lnTo>
                  <a:pt x="0" y="0"/>
                </a:lnTo>
                <a:lnTo>
                  <a:pt x="0" y="66648"/>
                </a:lnTo>
                <a:lnTo>
                  <a:pt x="107999" y="66648"/>
                </a:lnTo>
                <a:lnTo>
                  <a:pt x="107999" y="0"/>
                </a:lnTo>
                <a:close/>
              </a:path>
            </a:pathLst>
          </a:custGeom>
          <a:solidFill>
            <a:srgbClr val="000000"/>
          </a:solidFill>
        </p:spPr>
        <p:txBody>
          <a:bodyPr wrap="square" lIns="0" tIns="0" rIns="0" bIns="0" rtlCol="0"/>
          <a:lstStyle/>
          <a:p>
            <a:endParaRPr/>
          </a:p>
        </p:txBody>
      </p:sp>
      <p:sp>
        <p:nvSpPr>
          <p:cNvPr id="15" name="object 15"/>
          <p:cNvSpPr txBox="1"/>
          <p:nvPr/>
        </p:nvSpPr>
        <p:spPr>
          <a:xfrm>
            <a:off x="1067633" y="4625340"/>
            <a:ext cx="1574800" cy="543560"/>
          </a:xfrm>
          <a:prstGeom prst="rect">
            <a:avLst/>
          </a:prstGeom>
        </p:spPr>
        <p:txBody>
          <a:bodyPr vert="horz" wrap="square" lIns="0" tIns="12700" rIns="0" bIns="0" rtlCol="0">
            <a:spAutoFit/>
          </a:bodyPr>
          <a:lstStyle/>
          <a:p>
            <a:pPr marL="12700" marR="5080" indent="890269">
              <a:lnSpc>
                <a:spcPct val="121400"/>
              </a:lnSpc>
              <a:spcBef>
                <a:spcPts val="100"/>
              </a:spcBef>
            </a:pPr>
            <a:r>
              <a:rPr sz="1400" i="1" spc="-55" dirty="0">
                <a:latin typeface="Verdana"/>
                <a:cs typeface="Verdana"/>
              </a:rPr>
              <a:t>position </a:t>
            </a:r>
            <a:r>
              <a:rPr sz="1400" i="1" spc="-50" dirty="0">
                <a:latin typeface="Verdana"/>
                <a:cs typeface="Verdana"/>
              </a:rPr>
              <a:t>exposure</a:t>
            </a:r>
            <a:r>
              <a:rPr sz="1400" i="1" spc="-65" dirty="0">
                <a:latin typeface="Verdana"/>
                <a:cs typeface="Verdana"/>
              </a:rPr>
              <a:t> </a:t>
            </a:r>
            <a:r>
              <a:rPr sz="1400" i="1" spc="-20" dirty="0">
                <a:latin typeface="Verdana"/>
                <a:cs typeface="Verdana"/>
              </a:rPr>
              <a:t>per</a:t>
            </a:r>
            <a:r>
              <a:rPr sz="1400" i="1" spc="-65" dirty="0">
                <a:latin typeface="Verdana"/>
                <a:cs typeface="Verdana"/>
              </a:rPr>
              <a:t> </a:t>
            </a:r>
            <a:r>
              <a:rPr sz="1400" i="1" spc="-40" dirty="0">
                <a:latin typeface="Verdana"/>
                <a:cs typeface="Verdana"/>
              </a:rPr>
              <a:t>rank</a:t>
            </a:r>
            <a:endParaRPr sz="1400">
              <a:latin typeface="Verdana"/>
              <a:cs typeface="Verdana"/>
            </a:endParaRPr>
          </a:p>
        </p:txBody>
      </p:sp>
      <p:grpSp>
        <p:nvGrpSpPr>
          <p:cNvPr id="16" name="object 16"/>
          <p:cNvGrpSpPr/>
          <p:nvPr/>
        </p:nvGrpSpPr>
        <p:grpSpPr>
          <a:xfrm>
            <a:off x="2722283" y="4139183"/>
            <a:ext cx="2706370" cy="509905"/>
            <a:chOff x="2722283" y="4139183"/>
            <a:chExt cx="2706370" cy="509905"/>
          </a:xfrm>
        </p:grpSpPr>
        <p:sp>
          <p:nvSpPr>
            <p:cNvPr id="17" name="object 17"/>
            <p:cNvSpPr/>
            <p:nvPr/>
          </p:nvSpPr>
          <p:spPr>
            <a:xfrm>
              <a:off x="2734983" y="4539538"/>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8" name="object 18"/>
            <p:cNvSpPr/>
            <p:nvPr/>
          </p:nvSpPr>
          <p:spPr>
            <a:xfrm>
              <a:off x="3190262" y="4539537"/>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9" name="object 19"/>
            <p:cNvSpPr/>
            <p:nvPr/>
          </p:nvSpPr>
          <p:spPr>
            <a:xfrm>
              <a:off x="3635683" y="4539537"/>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0" name="object 20"/>
            <p:cNvSpPr/>
            <p:nvPr/>
          </p:nvSpPr>
          <p:spPr>
            <a:xfrm>
              <a:off x="4086033" y="4539537"/>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21" name="object 21"/>
            <p:cNvSpPr/>
            <p:nvPr/>
          </p:nvSpPr>
          <p:spPr>
            <a:xfrm>
              <a:off x="4536382" y="4539537"/>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pic>
          <p:nvPicPr>
            <p:cNvPr id="22" name="object 22"/>
            <p:cNvPicPr/>
            <p:nvPr/>
          </p:nvPicPr>
          <p:blipFill>
            <a:blip r:embed="rId2" cstate="print"/>
            <a:stretch>
              <a:fillRect/>
            </a:stretch>
          </p:blipFill>
          <p:spPr>
            <a:xfrm>
              <a:off x="4968239" y="4139183"/>
              <a:ext cx="460248" cy="509601"/>
            </a:xfrm>
            <a:prstGeom prst="rect">
              <a:avLst/>
            </a:prstGeom>
          </p:spPr>
        </p:pic>
        <p:pic>
          <p:nvPicPr>
            <p:cNvPr id="23" name="object 23"/>
            <p:cNvPicPr/>
            <p:nvPr/>
          </p:nvPicPr>
          <p:blipFill>
            <a:blip r:embed="rId3" cstate="print"/>
            <a:stretch>
              <a:fillRect/>
            </a:stretch>
          </p:blipFill>
          <p:spPr>
            <a:xfrm>
              <a:off x="2727959" y="4157471"/>
              <a:ext cx="460248" cy="460247"/>
            </a:xfrm>
            <a:prstGeom prst="rect">
              <a:avLst/>
            </a:prstGeom>
          </p:spPr>
        </p:pic>
        <p:pic>
          <p:nvPicPr>
            <p:cNvPr id="24" name="object 24"/>
            <p:cNvPicPr/>
            <p:nvPr/>
          </p:nvPicPr>
          <p:blipFill>
            <a:blip r:embed="rId4" cstate="print"/>
            <a:stretch>
              <a:fillRect/>
            </a:stretch>
          </p:blipFill>
          <p:spPr>
            <a:xfrm>
              <a:off x="4498847" y="4154423"/>
              <a:ext cx="460248" cy="460247"/>
            </a:xfrm>
            <a:prstGeom prst="rect">
              <a:avLst/>
            </a:prstGeom>
          </p:spPr>
        </p:pic>
        <p:pic>
          <p:nvPicPr>
            <p:cNvPr id="25" name="object 25"/>
            <p:cNvPicPr/>
            <p:nvPr/>
          </p:nvPicPr>
          <p:blipFill>
            <a:blip r:embed="rId5" cstate="print"/>
            <a:stretch>
              <a:fillRect/>
            </a:stretch>
          </p:blipFill>
          <p:spPr>
            <a:xfrm>
              <a:off x="3160775" y="4151375"/>
              <a:ext cx="1371600" cy="460248"/>
            </a:xfrm>
            <a:prstGeom prst="rect">
              <a:avLst/>
            </a:prstGeom>
          </p:spPr>
        </p:pic>
      </p:grpSp>
      <p:sp>
        <p:nvSpPr>
          <p:cNvPr id="26" name="object 26"/>
          <p:cNvSpPr txBox="1"/>
          <p:nvPr/>
        </p:nvSpPr>
        <p:spPr>
          <a:xfrm>
            <a:off x="2880368" y="4674108"/>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1</a:t>
            </a:r>
            <a:endParaRPr sz="1400">
              <a:latin typeface="Verdana"/>
              <a:cs typeface="Verdana"/>
            </a:endParaRPr>
          </a:p>
        </p:txBody>
      </p:sp>
      <p:sp>
        <p:nvSpPr>
          <p:cNvPr id="27" name="object 27"/>
          <p:cNvSpPr txBox="1"/>
          <p:nvPr/>
        </p:nvSpPr>
        <p:spPr>
          <a:xfrm>
            <a:off x="3330718" y="4668011"/>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2</a:t>
            </a:r>
            <a:endParaRPr sz="1400">
              <a:latin typeface="Verdana"/>
              <a:cs typeface="Verdana"/>
            </a:endParaRPr>
          </a:p>
        </p:txBody>
      </p:sp>
      <p:sp>
        <p:nvSpPr>
          <p:cNvPr id="28" name="object 28"/>
          <p:cNvSpPr txBox="1"/>
          <p:nvPr/>
        </p:nvSpPr>
        <p:spPr>
          <a:xfrm>
            <a:off x="3781068" y="4677155"/>
            <a:ext cx="1024890" cy="238760"/>
          </a:xfrm>
          <a:prstGeom prst="rect">
            <a:avLst/>
          </a:prstGeom>
        </p:spPr>
        <p:txBody>
          <a:bodyPr vert="horz" wrap="square" lIns="0" tIns="12700" rIns="0" bIns="0" rtlCol="0">
            <a:spAutoFit/>
          </a:bodyPr>
          <a:lstStyle/>
          <a:p>
            <a:pPr marL="12700">
              <a:lnSpc>
                <a:spcPct val="100000"/>
              </a:lnSpc>
              <a:spcBef>
                <a:spcPts val="100"/>
              </a:spcBef>
              <a:tabLst>
                <a:tab pos="462915" algn="l"/>
                <a:tab pos="913130" algn="l"/>
              </a:tabLst>
            </a:pPr>
            <a:r>
              <a:rPr sz="1400" i="1" spc="-50" dirty="0">
                <a:latin typeface="Verdana"/>
                <a:cs typeface="Verdana"/>
              </a:rPr>
              <a:t>3</a:t>
            </a:r>
            <a:r>
              <a:rPr sz="1400" i="1" dirty="0">
                <a:latin typeface="Verdana"/>
                <a:cs typeface="Verdana"/>
              </a:rPr>
              <a:t>	</a:t>
            </a:r>
            <a:r>
              <a:rPr sz="1400" i="1" spc="-50" dirty="0">
                <a:latin typeface="Verdana"/>
                <a:cs typeface="Verdana"/>
              </a:rPr>
              <a:t>4</a:t>
            </a:r>
            <a:r>
              <a:rPr sz="1400" i="1" dirty="0">
                <a:latin typeface="Verdana"/>
                <a:cs typeface="Verdana"/>
              </a:rPr>
              <a:t>	</a:t>
            </a:r>
            <a:r>
              <a:rPr sz="1400" i="1" spc="-65" dirty="0">
                <a:latin typeface="Verdana"/>
                <a:cs typeface="Verdana"/>
              </a:rPr>
              <a:t>5</a:t>
            </a:r>
            <a:endParaRPr sz="1400">
              <a:latin typeface="Verdana"/>
              <a:cs typeface="Verdana"/>
            </a:endParaRPr>
          </a:p>
        </p:txBody>
      </p:sp>
      <p:sp>
        <p:nvSpPr>
          <p:cNvPr id="29" name="object 29"/>
          <p:cNvSpPr txBox="1"/>
          <p:nvPr/>
        </p:nvSpPr>
        <p:spPr>
          <a:xfrm>
            <a:off x="5132118" y="4668011"/>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6</a:t>
            </a:r>
            <a:endParaRPr sz="1400">
              <a:latin typeface="Verdana"/>
              <a:cs typeface="Verdana"/>
            </a:endParaRPr>
          </a:p>
        </p:txBody>
      </p:sp>
      <p:sp>
        <p:nvSpPr>
          <p:cNvPr id="30" name="object 30"/>
          <p:cNvSpPr txBox="1"/>
          <p:nvPr/>
        </p:nvSpPr>
        <p:spPr>
          <a:xfrm>
            <a:off x="6399767" y="4084828"/>
            <a:ext cx="601980" cy="635000"/>
          </a:xfrm>
          <a:prstGeom prst="rect">
            <a:avLst/>
          </a:prstGeom>
        </p:spPr>
        <p:txBody>
          <a:bodyPr vert="horz" wrap="square" lIns="0" tIns="12700" rIns="0" bIns="0" rtlCol="0">
            <a:spAutoFit/>
          </a:bodyPr>
          <a:lstStyle/>
          <a:p>
            <a:pPr marL="28575" marR="5080" indent="279400">
              <a:lnSpc>
                <a:spcPct val="100000"/>
              </a:lnSpc>
              <a:spcBef>
                <a:spcPts val="100"/>
              </a:spcBef>
            </a:pPr>
            <a:r>
              <a:rPr sz="1000" i="1" spc="-30" dirty="0">
                <a:latin typeface="Verdana"/>
                <a:cs typeface="Verdana"/>
              </a:rPr>
              <a:t>total </a:t>
            </a:r>
            <a:r>
              <a:rPr sz="1000" i="1" spc="-35" dirty="0">
                <a:latin typeface="Verdana"/>
                <a:cs typeface="Verdana"/>
              </a:rPr>
              <a:t>exposure</a:t>
            </a:r>
            <a:endParaRPr sz="1000">
              <a:latin typeface="Verdana"/>
              <a:cs typeface="Verdana"/>
            </a:endParaRPr>
          </a:p>
          <a:p>
            <a:pPr marL="12700" marR="5080" indent="368300">
              <a:lnSpc>
                <a:spcPct val="100000"/>
              </a:lnSpc>
            </a:pPr>
            <a:r>
              <a:rPr sz="1000" i="1" spc="-25" dirty="0">
                <a:latin typeface="Verdana"/>
                <a:cs typeface="Verdana"/>
              </a:rPr>
              <a:t>per </a:t>
            </a:r>
            <a:r>
              <a:rPr sz="1000" i="1" spc="-10" dirty="0">
                <a:latin typeface="Verdana"/>
                <a:cs typeface="Verdana"/>
              </a:rPr>
              <a:t>producer</a:t>
            </a:r>
            <a:endParaRPr sz="1000">
              <a:latin typeface="Verdana"/>
              <a:cs typeface="Verdana"/>
            </a:endParaRPr>
          </a:p>
        </p:txBody>
      </p:sp>
      <p:grpSp>
        <p:nvGrpSpPr>
          <p:cNvPr id="31" name="object 31"/>
          <p:cNvGrpSpPr/>
          <p:nvPr/>
        </p:nvGrpSpPr>
        <p:grpSpPr>
          <a:xfrm>
            <a:off x="7042621" y="4089834"/>
            <a:ext cx="1009650" cy="780415"/>
            <a:chOff x="7042621" y="4089834"/>
            <a:chExt cx="1009650" cy="780415"/>
          </a:xfrm>
        </p:grpSpPr>
        <p:sp>
          <p:nvSpPr>
            <p:cNvPr id="32" name="object 32"/>
            <p:cNvSpPr/>
            <p:nvPr/>
          </p:nvSpPr>
          <p:spPr>
            <a:xfrm>
              <a:off x="7306452" y="4317391"/>
              <a:ext cx="66675" cy="540385"/>
            </a:xfrm>
            <a:custGeom>
              <a:avLst/>
              <a:gdLst/>
              <a:ahLst/>
              <a:cxnLst/>
              <a:rect l="l" t="t" r="r" b="b"/>
              <a:pathLst>
                <a:path w="66675" h="540385">
                  <a:moveTo>
                    <a:pt x="66647" y="0"/>
                  </a:moveTo>
                  <a:lnTo>
                    <a:pt x="0" y="0"/>
                  </a:lnTo>
                  <a:lnTo>
                    <a:pt x="0" y="540000"/>
                  </a:lnTo>
                  <a:lnTo>
                    <a:pt x="66647" y="540000"/>
                  </a:lnTo>
                  <a:lnTo>
                    <a:pt x="66647" y="0"/>
                  </a:lnTo>
                  <a:close/>
                </a:path>
              </a:pathLst>
            </a:custGeom>
            <a:solidFill>
              <a:srgbClr val="1F4E79"/>
            </a:solidFill>
          </p:spPr>
          <p:txBody>
            <a:bodyPr wrap="square" lIns="0" tIns="0" rIns="0" bIns="0" rtlCol="0"/>
            <a:lstStyle/>
            <a:p>
              <a:endParaRPr/>
            </a:p>
          </p:txBody>
        </p:sp>
        <p:sp>
          <p:nvSpPr>
            <p:cNvPr id="33" name="object 33"/>
            <p:cNvSpPr/>
            <p:nvPr/>
          </p:nvSpPr>
          <p:spPr>
            <a:xfrm>
              <a:off x="7684408" y="4102366"/>
              <a:ext cx="66675" cy="756285"/>
            </a:xfrm>
            <a:custGeom>
              <a:avLst/>
              <a:gdLst/>
              <a:ahLst/>
              <a:cxnLst/>
              <a:rect l="l" t="t" r="r" b="b"/>
              <a:pathLst>
                <a:path w="66675" h="756285">
                  <a:moveTo>
                    <a:pt x="66648" y="0"/>
                  </a:moveTo>
                  <a:lnTo>
                    <a:pt x="0" y="0"/>
                  </a:lnTo>
                  <a:lnTo>
                    <a:pt x="0" y="756000"/>
                  </a:lnTo>
                  <a:lnTo>
                    <a:pt x="66648" y="756000"/>
                  </a:lnTo>
                  <a:lnTo>
                    <a:pt x="66648" y="0"/>
                  </a:lnTo>
                  <a:close/>
                </a:path>
              </a:pathLst>
            </a:custGeom>
            <a:solidFill>
              <a:srgbClr val="BDD7EE"/>
            </a:solidFill>
          </p:spPr>
          <p:txBody>
            <a:bodyPr wrap="square" lIns="0" tIns="0" rIns="0" bIns="0" rtlCol="0"/>
            <a:lstStyle/>
            <a:p>
              <a:endParaRPr/>
            </a:p>
          </p:txBody>
        </p:sp>
        <p:sp>
          <p:nvSpPr>
            <p:cNvPr id="34" name="object 34"/>
            <p:cNvSpPr/>
            <p:nvPr/>
          </p:nvSpPr>
          <p:spPr>
            <a:xfrm>
              <a:off x="7048971" y="4096184"/>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35" name="object 35"/>
            <p:cNvSpPr/>
            <p:nvPr/>
          </p:nvSpPr>
          <p:spPr>
            <a:xfrm>
              <a:off x="7048971" y="4863412"/>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36" name="object 36"/>
          <p:cNvSpPr txBox="1"/>
          <p:nvPr/>
        </p:nvSpPr>
        <p:spPr>
          <a:xfrm>
            <a:off x="7261194" y="4844796"/>
            <a:ext cx="520700" cy="238760"/>
          </a:xfrm>
          <a:prstGeom prst="rect">
            <a:avLst/>
          </a:prstGeom>
        </p:spPr>
        <p:txBody>
          <a:bodyPr vert="horz" wrap="square" lIns="0" tIns="12700" rIns="0" bIns="0" rtlCol="0">
            <a:spAutoFit/>
          </a:bodyPr>
          <a:lstStyle/>
          <a:p>
            <a:pPr marL="12700">
              <a:lnSpc>
                <a:spcPct val="100000"/>
              </a:lnSpc>
              <a:spcBef>
                <a:spcPts val="100"/>
              </a:spcBef>
              <a:tabLst>
                <a:tab pos="405130" algn="l"/>
              </a:tabLst>
            </a:pPr>
            <a:r>
              <a:rPr sz="1400" i="1" spc="35" dirty="0">
                <a:latin typeface="Verdana"/>
                <a:cs typeface="Verdana"/>
              </a:rPr>
              <a:t>A</a:t>
            </a:r>
            <a:r>
              <a:rPr sz="1400" i="1" dirty="0">
                <a:latin typeface="Verdana"/>
                <a:cs typeface="Verdana"/>
              </a:rPr>
              <a:t>	</a:t>
            </a:r>
            <a:r>
              <a:rPr sz="1400" i="1" spc="-110" dirty="0">
                <a:latin typeface="Verdana"/>
                <a:cs typeface="Verdana"/>
              </a:rPr>
              <a:t>B</a:t>
            </a:r>
            <a:endParaRPr sz="1400">
              <a:latin typeface="Verdana"/>
              <a:cs typeface="Verdana"/>
            </a:endParaRP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44</a:t>
            </a:r>
          </a:p>
        </p:txBody>
      </p:sp>
      <p:sp>
        <p:nvSpPr>
          <p:cNvPr id="37" name="object 37"/>
          <p:cNvSpPr txBox="1"/>
          <p:nvPr/>
        </p:nvSpPr>
        <p:spPr>
          <a:xfrm>
            <a:off x="1023786" y="4262628"/>
            <a:ext cx="161544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Verdana"/>
                <a:cs typeface="Verdana"/>
              </a:rPr>
              <a:t>recommendations</a:t>
            </a:r>
            <a:endParaRPr sz="1400">
              <a:latin typeface="Verdana"/>
              <a:cs typeface="Verdana"/>
            </a:endParaRPr>
          </a:p>
        </p:txBody>
      </p:sp>
      <p:graphicFrame>
        <p:nvGraphicFramePr>
          <p:cNvPr id="38" name="object 38"/>
          <p:cNvGraphicFramePr>
            <a:graphicFrameLocks noGrp="1"/>
          </p:cNvGraphicFramePr>
          <p:nvPr/>
        </p:nvGraphicFramePr>
        <p:xfrm>
          <a:off x="7563266" y="171998"/>
          <a:ext cx="886460" cy="889000"/>
        </p:xfrm>
        <a:graphic>
          <a:graphicData uri="http://schemas.openxmlformats.org/drawingml/2006/table">
            <a:tbl>
              <a:tblPr firstRow="1" bandRow="1">
                <a:tableStyleId>{2D5ABB26-0587-4C30-8999-92F81FD0307C}</a:tableStyleId>
              </a:tblPr>
              <a:tblGrid>
                <a:gridCol w="443230">
                  <a:extLst>
                    <a:ext uri="{9D8B030D-6E8A-4147-A177-3AD203B41FA5}">
                      <a16:colId xmlns:a16="http://schemas.microsoft.com/office/drawing/2014/main" val="20000"/>
                    </a:ext>
                  </a:extLst>
                </a:gridCol>
                <a:gridCol w="443230">
                  <a:extLst>
                    <a:ext uri="{9D8B030D-6E8A-4147-A177-3AD203B41FA5}">
                      <a16:colId xmlns:a16="http://schemas.microsoft.com/office/drawing/2014/main" val="20001"/>
                    </a:ext>
                  </a:extLst>
                </a:gridCol>
              </a:tblGrid>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r h="444500">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767171"/>
                    </a:solidFill>
                  </a:tcPr>
                </a:tc>
                <a:extLst>
                  <a:ext uri="{0D108BD9-81ED-4DB2-BD59-A6C34878D82A}">
                    <a16:rowId xmlns:a16="http://schemas.microsoft.com/office/drawing/2014/main" val="10001"/>
                  </a:ext>
                </a:extLst>
              </a:tr>
            </a:tbl>
          </a:graphicData>
        </a:graphic>
      </p:graphicFrame>
      <p:sp>
        <p:nvSpPr>
          <p:cNvPr id="39" name="object 39"/>
          <p:cNvSpPr txBox="1"/>
          <p:nvPr/>
        </p:nvSpPr>
        <p:spPr>
          <a:xfrm>
            <a:off x="7587374" y="53847"/>
            <a:ext cx="880110" cy="132080"/>
          </a:xfrm>
          <a:prstGeom prst="rect">
            <a:avLst/>
          </a:prstGeom>
        </p:spPr>
        <p:txBody>
          <a:bodyPr vert="horz" wrap="square" lIns="0" tIns="12700" rIns="0" bIns="0" rtlCol="0">
            <a:spAutoFit/>
          </a:bodyPr>
          <a:lstStyle/>
          <a:p>
            <a:pPr marL="12700">
              <a:lnSpc>
                <a:spcPct val="100000"/>
              </a:lnSpc>
              <a:spcBef>
                <a:spcPts val="100"/>
              </a:spcBef>
            </a:pPr>
            <a:r>
              <a:rPr sz="1050" baseline="3968" dirty="0">
                <a:solidFill>
                  <a:srgbClr val="70AD47"/>
                </a:solidFill>
                <a:latin typeface="Verdana"/>
                <a:cs typeface="Verdana"/>
              </a:rPr>
              <a:t>accuracy</a:t>
            </a:r>
            <a:r>
              <a:rPr sz="1050" spc="277" baseline="3968" dirty="0">
                <a:solidFill>
                  <a:srgbClr val="70AD47"/>
                </a:solidFill>
                <a:latin typeface="Verdana"/>
                <a:cs typeface="Verdana"/>
              </a:rPr>
              <a:t> </a:t>
            </a:r>
            <a:r>
              <a:rPr sz="700" b="1" spc="-50" dirty="0">
                <a:solidFill>
                  <a:srgbClr val="BF9000"/>
                </a:solidFill>
                <a:latin typeface="Verdana"/>
                <a:cs typeface="Verdana"/>
              </a:rPr>
              <a:t>exposure</a:t>
            </a:r>
            <a:endParaRPr sz="700">
              <a:latin typeface="Verdana"/>
              <a:cs typeface="Verdana"/>
            </a:endParaRPr>
          </a:p>
        </p:txBody>
      </p:sp>
      <p:sp>
        <p:nvSpPr>
          <p:cNvPr id="40" name="object 40"/>
          <p:cNvSpPr txBox="1"/>
          <p:nvPr/>
        </p:nvSpPr>
        <p:spPr>
          <a:xfrm>
            <a:off x="7425842" y="194451"/>
            <a:ext cx="134620" cy="882015"/>
          </a:xfrm>
          <a:prstGeom prst="rect">
            <a:avLst/>
          </a:prstGeom>
        </p:spPr>
        <p:txBody>
          <a:bodyPr vert="vert270" wrap="square" lIns="0" tIns="13335" rIns="0" bIns="0" rtlCol="0">
            <a:spAutoFit/>
          </a:bodyPr>
          <a:lstStyle/>
          <a:p>
            <a:pPr marL="12700">
              <a:lnSpc>
                <a:spcPct val="100000"/>
              </a:lnSpc>
              <a:spcBef>
                <a:spcPts val="105"/>
              </a:spcBef>
            </a:pPr>
            <a:r>
              <a:rPr sz="700" b="1" spc="-60" dirty="0">
                <a:solidFill>
                  <a:srgbClr val="0070C0"/>
                </a:solidFill>
                <a:latin typeface="Verdana"/>
                <a:cs typeface="Verdana"/>
              </a:rPr>
              <a:t>producer</a:t>
            </a:r>
            <a:r>
              <a:rPr sz="700" b="1" spc="60" dirty="0">
                <a:solidFill>
                  <a:srgbClr val="0070C0"/>
                </a:solidFill>
                <a:latin typeface="Verdana"/>
                <a:cs typeface="Verdana"/>
              </a:rPr>
              <a:t> </a:t>
            </a:r>
            <a:r>
              <a:rPr sz="700" spc="-10" dirty="0">
                <a:solidFill>
                  <a:srgbClr val="FF0000"/>
                </a:solidFill>
                <a:latin typeface="Verdana"/>
                <a:cs typeface="Verdana"/>
              </a:rPr>
              <a:t>consumer</a:t>
            </a:r>
            <a:endParaRPr sz="70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02843"/>
            <a:ext cx="2580005" cy="452120"/>
          </a:xfrm>
          <a:prstGeom prst="rect">
            <a:avLst/>
          </a:prstGeom>
        </p:spPr>
        <p:txBody>
          <a:bodyPr vert="horz" wrap="square" lIns="0" tIns="12700" rIns="0" bIns="0" rtlCol="0">
            <a:spAutoFit/>
          </a:bodyPr>
          <a:lstStyle/>
          <a:p>
            <a:pPr marL="12700">
              <a:lnSpc>
                <a:spcPct val="100000"/>
              </a:lnSpc>
              <a:spcBef>
                <a:spcPts val="100"/>
              </a:spcBef>
            </a:pPr>
            <a:r>
              <a:rPr spc="-140" dirty="0"/>
              <a:t>Irresponsible</a:t>
            </a:r>
            <a:r>
              <a:rPr spc="-175" dirty="0"/>
              <a:t> </a:t>
            </a:r>
            <a:r>
              <a:rPr spc="-130" dirty="0"/>
              <a:t>AI</a:t>
            </a:r>
          </a:p>
        </p:txBody>
      </p:sp>
      <p:sp>
        <p:nvSpPr>
          <p:cNvPr id="3" name="object 3"/>
          <p:cNvSpPr txBox="1"/>
          <p:nvPr/>
        </p:nvSpPr>
        <p:spPr>
          <a:xfrm>
            <a:off x="2843204" y="5391911"/>
            <a:ext cx="2918460" cy="284480"/>
          </a:xfrm>
          <a:prstGeom prst="rect">
            <a:avLst/>
          </a:prstGeom>
        </p:spPr>
        <p:txBody>
          <a:bodyPr vert="horz" wrap="square" lIns="0" tIns="12700" rIns="0" bIns="0" rtlCol="0">
            <a:spAutoFit/>
          </a:bodyPr>
          <a:lstStyle/>
          <a:p>
            <a:pPr marL="12700">
              <a:lnSpc>
                <a:spcPct val="100000"/>
              </a:lnSpc>
              <a:spcBef>
                <a:spcPts val="100"/>
              </a:spcBef>
            </a:pPr>
            <a:r>
              <a:rPr sz="1700" spc="-25" dirty="0">
                <a:latin typeface="Verdana"/>
                <a:cs typeface="Verdana"/>
              </a:rPr>
              <a:t>https://incidentdatabase.ai</a:t>
            </a:r>
            <a:endParaRPr sz="1700">
              <a:latin typeface="Verdana"/>
              <a:cs typeface="Verdana"/>
            </a:endParaRPr>
          </a:p>
        </p:txBody>
      </p:sp>
      <p:sp>
        <p:nvSpPr>
          <p:cNvPr id="4" name="object 4"/>
          <p:cNvSpPr txBox="1"/>
          <p:nvPr/>
        </p:nvSpPr>
        <p:spPr>
          <a:xfrm>
            <a:off x="8715981" y="5344159"/>
            <a:ext cx="89535"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898989"/>
                </a:solidFill>
                <a:latin typeface="Arial MT"/>
                <a:cs typeface="Arial MT"/>
              </a:rPr>
              <a:t>5</a:t>
            </a:r>
            <a:endParaRPr sz="900">
              <a:latin typeface="Arial MT"/>
              <a:cs typeface="Arial MT"/>
            </a:endParaRPr>
          </a:p>
        </p:txBody>
      </p:sp>
      <p:pic>
        <p:nvPicPr>
          <p:cNvPr id="5" name="object 5"/>
          <p:cNvPicPr/>
          <p:nvPr/>
        </p:nvPicPr>
        <p:blipFill>
          <a:blip r:embed="rId2" cstate="print"/>
          <a:stretch>
            <a:fillRect/>
          </a:stretch>
        </p:blipFill>
        <p:spPr>
          <a:xfrm>
            <a:off x="1617142" y="1163589"/>
            <a:ext cx="5932889" cy="1660899"/>
          </a:xfrm>
          <a:prstGeom prst="rect">
            <a:avLst/>
          </a:prstGeom>
        </p:spPr>
      </p:pic>
      <p:pic>
        <p:nvPicPr>
          <p:cNvPr id="6" name="object 6"/>
          <p:cNvPicPr/>
          <p:nvPr/>
        </p:nvPicPr>
        <p:blipFill>
          <a:blip r:embed="rId3" cstate="print"/>
          <a:stretch>
            <a:fillRect/>
          </a:stretch>
        </p:blipFill>
        <p:spPr>
          <a:xfrm>
            <a:off x="166796" y="3059128"/>
            <a:ext cx="4289560" cy="2023207"/>
          </a:xfrm>
          <a:prstGeom prst="rect">
            <a:avLst/>
          </a:prstGeom>
        </p:spPr>
      </p:pic>
      <p:pic>
        <p:nvPicPr>
          <p:cNvPr id="7" name="object 7"/>
          <p:cNvPicPr/>
          <p:nvPr/>
        </p:nvPicPr>
        <p:blipFill>
          <a:blip r:embed="rId4" cstate="print"/>
          <a:stretch>
            <a:fillRect/>
          </a:stretch>
        </p:blipFill>
        <p:spPr>
          <a:xfrm>
            <a:off x="4666253" y="3075479"/>
            <a:ext cx="4064991" cy="192793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4801235" cy="513080"/>
          </a:xfrm>
          <a:prstGeom prst="rect">
            <a:avLst/>
          </a:prstGeom>
        </p:spPr>
        <p:txBody>
          <a:bodyPr vert="horz" wrap="square" lIns="0" tIns="12700" rIns="0" bIns="0" rtlCol="0">
            <a:spAutoFit/>
          </a:bodyPr>
          <a:lstStyle/>
          <a:p>
            <a:pPr marL="12700">
              <a:lnSpc>
                <a:spcPct val="100000"/>
              </a:lnSpc>
              <a:spcBef>
                <a:spcPts val="100"/>
              </a:spcBef>
            </a:pPr>
            <a:r>
              <a:rPr sz="3200" spc="-10" dirty="0"/>
              <a:t>How</a:t>
            </a:r>
            <a:r>
              <a:rPr sz="3200" spc="-250" dirty="0"/>
              <a:t> </a:t>
            </a:r>
            <a:r>
              <a:rPr sz="3200" dirty="0"/>
              <a:t>to</a:t>
            </a:r>
            <a:r>
              <a:rPr sz="3200" spc="-250" dirty="0"/>
              <a:t> </a:t>
            </a:r>
            <a:r>
              <a:rPr sz="3200" spc="60" dirty="0"/>
              <a:t>Achieve</a:t>
            </a:r>
            <a:r>
              <a:rPr sz="3200" spc="-260" dirty="0"/>
              <a:t> </a:t>
            </a:r>
            <a:r>
              <a:rPr sz="3200" spc="-165" dirty="0"/>
              <a:t>Fairness</a:t>
            </a:r>
            <a:endParaRPr sz="32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How</a:t>
            </a:r>
            <a:r>
              <a:rPr spc="-225" dirty="0"/>
              <a:t> </a:t>
            </a:r>
            <a:r>
              <a:rPr dirty="0"/>
              <a:t>to</a:t>
            </a:r>
            <a:r>
              <a:rPr spc="-215" dirty="0"/>
              <a:t> </a:t>
            </a:r>
            <a:r>
              <a:rPr spc="55" dirty="0"/>
              <a:t>Achieve</a:t>
            </a:r>
            <a:r>
              <a:rPr spc="-210" dirty="0"/>
              <a:t> </a:t>
            </a:r>
            <a:r>
              <a:rPr spc="-140" dirty="0"/>
              <a:t>Fairness</a:t>
            </a:r>
          </a:p>
        </p:txBody>
      </p:sp>
      <p:sp>
        <p:nvSpPr>
          <p:cNvPr id="3" name="object 3"/>
          <p:cNvSpPr/>
          <p:nvPr/>
        </p:nvSpPr>
        <p:spPr>
          <a:xfrm>
            <a:off x="1067671" y="2119952"/>
            <a:ext cx="1797050" cy="1078230"/>
          </a:xfrm>
          <a:custGeom>
            <a:avLst/>
            <a:gdLst/>
            <a:ahLst/>
            <a:cxnLst/>
            <a:rect l="l" t="t" r="r" b="b"/>
            <a:pathLst>
              <a:path w="1797050" h="1078230">
                <a:moveTo>
                  <a:pt x="1688818" y="0"/>
                </a:moveTo>
                <a:lnTo>
                  <a:pt x="107796" y="0"/>
                </a:lnTo>
                <a:lnTo>
                  <a:pt x="65837" y="8471"/>
                </a:lnTo>
                <a:lnTo>
                  <a:pt x="31573" y="31573"/>
                </a:lnTo>
                <a:lnTo>
                  <a:pt x="8471" y="65837"/>
                </a:lnTo>
                <a:lnTo>
                  <a:pt x="0" y="107797"/>
                </a:lnTo>
                <a:lnTo>
                  <a:pt x="0" y="970174"/>
                </a:lnTo>
                <a:lnTo>
                  <a:pt x="8471" y="1012133"/>
                </a:lnTo>
                <a:lnTo>
                  <a:pt x="31573" y="1046397"/>
                </a:lnTo>
                <a:lnTo>
                  <a:pt x="65837" y="1069499"/>
                </a:lnTo>
                <a:lnTo>
                  <a:pt x="107796" y="1077970"/>
                </a:lnTo>
                <a:lnTo>
                  <a:pt x="1688818" y="1077970"/>
                </a:lnTo>
                <a:lnTo>
                  <a:pt x="1730778" y="1069499"/>
                </a:lnTo>
                <a:lnTo>
                  <a:pt x="1765043" y="1046397"/>
                </a:lnTo>
                <a:lnTo>
                  <a:pt x="1788144" y="1012133"/>
                </a:lnTo>
                <a:lnTo>
                  <a:pt x="1796616" y="970174"/>
                </a:lnTo>
                <a:lnTo>
                  <a:pt x="1796616" y="107797"/>
                </a:lnTo>
                <a:lnTo>
                  <a:pt x="1788144" y="65837"/>
                </a:lnTo>
                <a:lnTo>
                  <a:pt x="1765043" y="31573"/>
                </a:lnTo>
                <a:lnTo>
                  <a:pt x="1730778" y="8471"/>
                </a:lnTo>
                <a:lnTo>
                  <a:pt x="1688818" y="0"/>
                </a:lnTo>
                <a:close/>
              </a:path>
            </a:pathLst>
          </a:custGeom>
          <a:solidFill>
            <a:srgbClr val="C55A11"/>
          </a:solidFill>
        </p:spPr>
        <p:txBody>
          <a:bodyPr wrap="square" lIns="0" tIns="0" rIns="0" bIns="0" rtlCol="0"/>
          <a:lstStyle/>
          <a:p>
            <a:endParaRPr/>
          </a:p>
        </p:txBody>
      </p:sp>
      <p:sp>
        <p:nvSpPr>
          <p:cNvPr id="4" name="object 4"/>
          <p:cNvSpPr txBox="1"/>
          <p:nvPr/>
        </p:nvSpPr>
        <p:spPr>
          <a:xfrm>
            <a:off x="1564436" y="2434335"/>
            <a:ext cx="803275" cy="406400"/>
          </a:xfrm>
          <a:prstGeom prst="rect">
            <a:avLst/>
          </a:prstGeom>
        </p:spPr>
        <p:txBody>
          <a:bodyPr vert="horz" wrap="square" lIns="0" tIns="12700" rIns="0" bIns="0" rtlCol="0">
            <a:spAutoFit/>
          </a:bodyPr>
          <a:lstStyle/>
          <a:p>
            <a:pPr marL="12700">
              <a:lnSpc>
                <a:spcPct val="100000"/>
              </a:lnSpc>
              <a:spcBef>
                <a:spcPts val="100"/>
              </a:spcBef>
            </a:pPr>
            <a:r>
              <a:rPr sz="2500" spc="-20" dirty="0">
                <a:solidFill>
                  <a:srgbClr val="FFFFFF"/>
                </a:solidFill>
                <a:latin typeface="Verdana"/>
                <a:cs typeface="Verdana"/>
              </a:rPr>
              <a:t>Data</a:t>
            </a:r>
            <a:endParaRPr sz="2500">
              <a:latin typeface="Verdana"/>
              <a:cs typeface="Verdana"/>
            </a:endParaRPr>
          </a:p>
        </p:txBody>
      </p:sp>
      <p:sp>
        <p:nvSpPr>
          <p:cNvPr id="5" name="object 5"/>
          <p:cNvSpPr/>
          <p:nvPr/>
        </p:nvSpPr>
        <p:spPr>
          <a:xfrm>
            <a:off x="3043951" y="2436157"/>
            <a:ext cx="381000" cy="445770"/>
          </a:xfrm>
          <a:custGeom>
            <a:avLst/>
            <a:gdLst/>
            <a:ahLst/>
            <a:cxnLst/>
            <a:rect l="l" t="t" r="r" b="b"/>
            <a:pathLst>
              <a:path w="381000" h="445769">
                <a:moveTo>
                  <a:pt x="190440" y="0"/>
                </a:moveTo>
                <a:lnTo>
                  <a:pt x="190440" y="89112"/>
                </a:lnTo>
                <a:lnTo>
                  <a:pt x="0" y="89112"/>
                </a:lnTo>
                <a:lnTo>
                  <a:pt x="0" y="356448"/>
                </a:lnTo>
                <a:lnTo>
                  <a:pt x="190440" y="356448"/>
                </a:lnTo>
                <a:lnTo>
                  <a:pt x="190440" y="445559"/>
                </a:lnTo>
                <a:lnTo>
                  <a:pt x="380881" y="222779"/>
                </a:lnTo>
                <a:lnTo>
                  <a:pt x="190440" y="0"/>
                </a:lnTo>
                <a:close/>
              </a:path>
            </a:pathLst>
          </a:custGeom>
          <a:solidFill>
            <a:srgbClr val="000000"/>
          </a:solidFill>
        </p:spPr>
        <p:txBody>
          <a:bodyPr wrap="square" lIns="0" tIns="0" rIns="0" bIns="0" rtlCol="0"/>
          <a:lstStyle/>
          <a:p>
            <a:endParaRPr/>
          </a:p>
        </p:txBody>
      </p:sp>
      <p:sp>
        <p:nvSpPr>
          <p:cNvPr id="6" name="object 6"/>
          <p:cNvSpPr/>
          <p:nvPr/>
        </p:nvSpPr>
        <p:spPr>
          <a:xfrm>
            <a:off x="3582935" y="2119952"/>
            <a:ext cx="1797050" cy="1078230"/>
          </a:xfrm>
          <a:custGeom>
            <a:avLst/>
            <a:gdLst/>
            <a:ahLst/>
            <a:cxnLst/>
            <a:rect l="l" t="t" r="r" b="b"/>
            <a:pathLst>
              <a:path w="1797050" h="1078230">
                <a:moveTo>
                  <a:pt x="1688819" y="0"/>
                </a:moveTo>
                <a:lnTo>
                  <a:pt x="107797" y="0"/>
                </a:lnTo>
                <a:lnTo>
                  <a:pt x="65837" y="8471"/>
                </a:lnTo>
                <a:lnTo>
                  <a:pt x="31573" y="31573"/>
                </a:lnTo>
                <a:lnTo>
                  <a:pt x="8471" y="65837"/>
                </a:lnTo>
                <a:lnTo>
                  <a:pt x="0" y="107797"/>
                </a:lnTo>
                <a:lnTo>
                  <a:pt x="0" y="970174"/>
                </a:lnTo>
                <a:lnTo>
                  <a:pt x="8471" y="1012133"/>
                </a:lnTo>
                <a:lnTo>
                  <a:pt x="31573" y="1046397"/>
                </a:lnTo>
                <a:lnTo>
                  <a:pt x="65837" y="1069499"/>
                </a:lnTo>
                <a:lnTo>
                  <a:pt x="107797" y="1077970"/>
                </a:lnTo>
                <a:lnTo>
                  <a:pt x="1688819" y="1077970"/>
                </a:lnTo>
                <a:lnTo>
                  <a:pt x="1730779" y="1069499"/>
                </a:lnTo>
                <a:lnTo>
                  <a:pt x="1765043" y="1046397"/>
                </a:lnTo>
                <a:lnTo>
                  <a:pt x="1788145" y="1012133"/>
                </a:lnTo>
                <a:lnTo>
                  <a:pt x="1796616" y="970174"/>
                </a:lnTo>
                <a:lnTo>
                  <a:pt x="1796616" y="107797"/>
                </a:lnTo>
                <a:lnTo>
                  <a:pt x="1788145" y="65837"/>
                </a:lnTo>
                <a:lnTo>
                  <a:pt x="1765043" y="31573"/>
                </a:lnTo>
                <a:lnTo>
                  <a:pt x="1730779" y="8471"/>
                </a:lnTo>
                <a:lnTo>
                  <a:pt x="1688819" y="0"/>
                </a:lnTo>
                <a:close/>
              </a:path>
            </a:pathLst>
          </a:custGeom>
          <a:solidFill>
            <a:srgbClr val="548235"/>
          </a:solidFill>
        </p:spPr>
        <p:txBody>
          <a:bodyPr wrap="square" lIns="0" tIns="0" rIns="0" bIns="0" rtlCol="0"/>
          <a:lstStyle/>
          <a:p>
            <a:endParaRPr/>
          </a:p>
        </p:txBody>
      </p:sp>
      <p:sp>
        <p:nvSpPr>
          <p:cNvPr id="7" name="object 7"/>
          <p:cNvSpPr txBox="1"/>
          <p:nvPr/>
        </p:nvSpPr>
        <p:spPr>
          <a:xfrm>
            <a:off x="4151170" y="2434335"/>
            <a:ext cx="660400" cy="406400"/>
          </a:xfrm>
          <a:prstGeom prst="rect">
            <a:avLst/>
          </a:prstGeom>
        </p:spPr>
        <p:txBody>
          <a:bodyPr vert="horz" wrap="square" lIns="0" tIns="12700" rIns="0" bIns="0" rtlCol="0">
            <a:spAutoFit/>
          </a:bodyPr>
          <a:lstStyle/>
          <a:p>
            <a:pPr marL="12700">
              <a:lnSpc>
                <a:spcPct val="100000"/>
              </a:lnSpc>
              <a:spcBef>
                <a:spcPts val="100"/>
              </a:spcBef>
            </a:pPr>
            <a:r>
              <a:rPr sz="2500" spc="-200" dirty="0">
                <a:solidFill>
                  <a:srgbClr val="FFFFFF"/>
                </a:solidFill>
                <a:latin typeface="Verdana"/>
                <a:cs typeface="Verdana"/>
              </a:rPr>
              <a:t>Task</a:t>
            </a:r>
            <a:endParaRPr sz="2500">
              <a:latin typeface="Verdana"/>
              <a:cs typeface="Verdana"/>
            </a:endParaRPr>
          </a:p>
        </p:txBody>
      </p:sp>
      <p:sp>
        <p:nvSpPr>
          <p:cNvPr id="8" name="object 8"/>
          <p:cNvSpPr/>
          <p:nvPr/>
        </p:nvSpPr>
        <p:spPr>
          <a:xfrm>
            <a:off x="5559214" y="2436157"/>
            <a:ext cx="381000" cy="445770"/>
          </a:xfrm>
          <a:custGeom>
            <a:avLst/>
            <a:gdLst/>
            <a:ahLst/>
            <a:cxnLst/>
            <a:rect l="l" t="t" r="r" b="b"/>
            <a:pathLst>
              <a:path w="381000" h="445769">
                <a:moveTo>
                  <a:pt x="190440" y="0"/>
                </a:moveTo>
                <a:lnTo>
                  <a:pt x="190440" y="89112"/>
                </a:lnTo>
                <a:lnTo>
                  <a:pt x="0" y="89112"/>
                </a:lnTo>
                <a:lnTo>
                  <a:pt x="0" y="356448"/>
                </a:lnTo>
                <a:lnTo>
                  <a:pt x="190440" y="356448"/>
                </a:lnTo>
                <a:lnTo>
                  <a:pt x="190440" y="445559"/>
                </a:lnTo>
                <a:lnTo>
                  <a:pt x="380881" y="222779"/>
                </a:lnTo>
                <a:lnTo>
                  <a:pt x="190440" y="0"/>
                </a:lnTo>
                <a:close/>
              </a:path>
            </a:pathLst>
          </a:custGeom>
          <a:solidFill>
            <a:srgbClr val="000000"/>
          </a:solidFill>
        </p:spPr>
        <p:txBody>
          <a:bodyPr wrap="square" lIns="0" tIns="0" rIns="0" bIns="0" rtlCol="0"/>
          <a:lstStyle/>
          <a:p>
            <a:endParaRPr/>
          </a:p>
        </p:txBody>
      </p:sp>
      <p:sp>
        <p:nvSpPr>
          <p:cNvPr id="9" name="object 9"/>
          <p:cNvSpPr/>
          <p:nvPr/>
        </p:nvSpPr>
        <p:spPr>
          <a:xfrm>
            <a:off x="6098198" y="2119952"/>
            <a:ext cx="1797050" cy="1078230"/>
          </a:xfrm>
          <a:custGeom>
            <a:avLst/>
            <a:gdLst/>
            <a:ahLst/>
            <a:cxnLst/>
            <a:rect l="l" t="t" r="r" b="b"/>
            <a:pathLst>
              <a:path w="1797050" h="1078230">
                <a:moveTo>
                  <a:pt x="1688819" y="0"/>
                </a:moveTo>
                <a:lnTo>
                  <a:pt x="107797" y="0"/>
                </a:lnTo>
                <a:lnTo>
                  <a:pt x="65837" y="8471"/>
                </a:lnTo>
                <a:lnTo>
                  <a:pt x="31573" y="31573"/>
                </a:lnTo>
                <a:lnTo>
                  <a:pt x="8471" y="65837"/>
                </a:lnTo>
                <a:lnTo>
                  <a:pt x="0" y="107797"/>
                </a:lnTo>
                <a:lnTo>
                  <a:pt x="0" y="970174"/>
                </a:lnTo>
                <a:lnTo>
                  <a:pt x="8471" y="1012133"/>
                </a:lnTo>
                <a:lnTo>
                  <a:pt x="31573" y="1046397"/>
                </a:lnTo>
                <a:lnTo>
                  <a:pt x="65837" y="1069499"/>
                </a:lnTo>
                <a:lnTo>
                  <a:pt x="107797" y="1077970"/>
                </a:lnTo>
                <a:lnTo>
                  <a:pt x="1688819" y="1077970"/>
                </a:lnTo>
                <a:lnTo>
                  <a:pt x="1730779" y="1069499"/>
                </a:lnTo>
                <a:lnTo>
                  <a:pt x="1765043" y="1046397"/>
                </a:lnTo>
                <a:lnTo>
                  <a:pt x="1788145" y="1012133"/>
                </a:lnTo>
                <a:lnTo>
                  <a:pt x="1796616" y="970174"/>
                </a:lnTo>
                <a:lnTo>
                  <a:pt x="1796616" y="107797"/>
                </a:lnTo>
                <a:lnTo>
                  <a:pt x="1788145" y="65837"/>
                </a:lnTo>
                <a:lnTo>
                  <a:pt x="1765043" y="31573"/>
                </a:lnTo>
                <a:lnTo>
                  <a:pt x="1730779" y="8471"/>
                </a:lnTo>
                <a:lnTo>
                  <a:pt x="1688819" y="0"/>
                </a:lnTo>
                <a:close/>
              </a:path>
            </a:pathLst>
          </a:custGeom>
          <a:solidFill>
            <a:srgbClr val="4472C4"/>
          </a:solidFill>
        </p:spPr>
        <p:txBody>
          <a:bodyPr wrap="square" lIns="0" tIns="0" rIns="0" bIns="0" rtlCol="0"/>
          <a:lstStyle/>
          <a:p>
            <a:endParaRPr/>
          </a:p>
        </p:txBody>
      </p:sp>
      <p:sp>
        <p:nvSpPr>
          <p:cNvPr id="10" name="object 10"/>
          <p:cNvSpPr txBox="1"/>
          <p:nvPr/>
        </p:nvSpPr>
        <p:spPr>
          <a:xfrm>
            <a:off x="6236760" y="2434335"/>
            <a:ext cx="1520190" cy="406400"/>
          </a:xfrm>
          <a:prstGeom prst="rect">
            <a:avLst/>
          </a:prstGeom>
        </p:spPr>
        <p:txBody>
          <a:bodyPr vert="horz" wrap="square" lIns="0" tIns="12700" rIns="0" bIns="0" rtlCol="0">
            <a:spAutoFit/>
          </a:bodyPr>
          <a:lstStyle/>
          <a:p>
            <a:pPr marL="12700">
              <a:lnSpc>
                <a:spcPct val="100000"/>
              </a:lnSpc>
              <a:spcBef>
                <a:spcPts val="100"/>
              </a:spcBef>
            </a:pPr>
            <a:r>
              <a:rPr sz="2500" spc="50" dirty="0">
                <a:solidFill>
                  <a:srgbClr val="FFFFFF"/>
                </a:solidFill>
                <a:latin typeface="Verdana"/>
                <a:cs typeface="Verdana"/>
              </a:rPr>
              <a:t>Outcome</a:t>
            </a:r>
            <a:endParaRPr sz="2500">
              <a:latin typeface="Verdana"/>
              <a:cs typeface="Verdana"/>
            </a:endParaRPr>
          </a:p>
        </p:txBody>
      </p:sp>
      <p:sp>
        <p:nvSpPr>
          <p:cNvPr id="11" name="object 11"/>
          <p:cNvSpPr txBox="1"/>
          <p:nvPr/>
        </p:nvSpPr>
        <p:spPr>
          <a:xfrm>
            <a:off x="934760" y="3406140"/>
            <a:ext cx="1880870" cy="330200"/>
          </a:xfrm>
          <a:prstGeom prst="rect">
            <a:avLst/>
          </a:prstGeom>
        </p:spPr>
        <p:txBody>
          <a:bodyPr vert="horz" wrap="square" lIns="0" tIns="12700" rIns="0" bIns="0" rtlCol="0">
            <a:spAutoFit/>
          </a:bodyPr>
          <a:lstStyle/>
          <a:p>
            <a:pPr marL="12700">
              <a:lnSpc>
                <a:spcPct val="100000"/>
              </a:lnSpc>
              <a:spcBef>
                <a:spcPts val="100"/>
              </a:spcBef>
            </a:pPr>
            <a:r>
              <a:rPr sz="2000" b="1" spc="-170" dirty="0">
                <a:latin typeface="Verdana"/>
                <a:cs typeface="Verdana"/>
              </a:rPr>
              <a:t>pre-</a:t>
            </a:r>
            <a:r>
              <a:rPr sz="2000" b="1" spc="-160" dirty="0">
                <a:latin typeface="Verdana"/>
                <a:cs typeface="Verdana"/>
              </a:rPr>
              <a:t>processing</a:t>
            </a:r>
            <a:endParaRPr sz="2000">
              <a:latin typeface="Verdana"/>
              <a:cs typeface="Verdana"/>
            </a:endParaRPr>
          </a:p>
        </p:txBody>
      </p:sp>
      <p:sp>
        <p:nvSpPr>
          <p:cNvPr id="12" name="object 12"/>
          <p:cNvSpPr txBox="1"/>
          <p:nvPr/>
        </p:nvSpPr>
        <p:spPr>
          <a:xfrm>
            <a:off x="3730623" y="3406140"/>
            <a:ext cx="1682114" cy="330200"/>
          </a:xfrm>
          <a:prstGeom prst="rect">
            <a:avLst/>
          </a:prstGeom>
        </p:spPr>
        <p:txBody>
          <a:bodyPr vert="horz" wrap="square" lIns="0" tIns="12700" rIns="0" bIns="0" rtlCol="0">
            <a:spAutoFit/>
          </a:bodyPr>
          <a:lstStyle/>
          <a:p>
            <a:pPr marL="12700">
              <a:lnSpc>
                <a:spcPct val="100000"/>
              </a:lnSpc>
              <a:spcBef>
                <a:spcPts val="100"/>
              </a:spcBef>
            </a:pPr>
            <a:r>
              <a:rPr sz="2000" b="1" spc="-200" dirty="0">
                <a:latin typeface="Verdana"/>
                <a:cs typeface="Verdana"/>
              </a:rPr>
              <a:t>in-</a:t>
            </a:r>
            <a:r>
              <a:rPr sz="2000" b="1" spc="-165" dirty="0">
                <a:latin typeface="Verdana"/>
                <a:cs typeface="Verdana"/>
              </a:rPr>
              <a:t>processing</a:t>
            </a:r>
            <a:endParaRPr sz="2000">
              <a:latin typeface="Verdana"/>
              <a:cs typeface="Verdana"/>
            </a:endParaRPr>
          </a:p>
        </p:txBody>
      </p:sp>
      <p:sp>
        <p:nvSpPr>
          <p:cNvPr id="13" name="object 13"/>
          <p:cNvSpPr txBox="1"/>
          <p:nvPr/>
        </p:nvSpPr>
        <p:spPr>
          <a:xfrm>
            <a:off x="6032035" y="3406140"/>
            <a:ext cx="1986914" cy="330200"/>
          </a:xfrm>
          <a:prstGeom prst="rect">
            <a:avLst/>
          </a:prstGeom>
        </p:spPr>
        <p:txBody>
          <a:bodyPr vert="horz" wrap="square" lIns="0" tIns="12700" rIns="0" bIns="0" rtlCol="0">
            <a:spAutoFit/>
          </a:bodyPr>
          <a:lstStyle/>
          <a:p>
            <a:pPr marL="12700">
              <a:lnSpc>
                <a:spcPct val="100000"/>
              </a:lnSpc>
              <a:spcBef>
                <a:spcPts val="100"/>
              </a:spcBef>
            </a:pPr>
            <a:r>
              <a:rPr sz="2000" b="1" spc="-200" dirty="0">
                <a:latin typeface="Verdana"/>
                <a:cs typeface="Verdana"/>
              </a:rPr>
              <a:t>post-</a:t>
            </a:r>
            <a:r>
              <a:rPr sz="2000" b="1" spc="-160" dirty="0">
                <a:latin typeface="Verdana"/>
                <a:cs typeface="Verdana"/>
              </a:rPr>
              <a:t>processing</a:t>
            </a:r>
            <a:endParaRPr sz="2000">
              <a:latin typeface="Verdana"/>
              <a:cs typeface="Verdana"/>
            </a:endParaRPr>
          </a:p>
        </p:txBody>
      </p:sp>
      <p:sp>
        <p:nvSpPr>
          <p:cNvPr id="14" name="object 14"/>
          <p:cNvSpPr txBox="1"/>
          <p:nvPr/>
        </p:nvSpPr>
        <p:spPr>
          <a:xfrm>
            <a:off x="2943622" y="4622291"/>
            <a:ext cx="3241675" cy="330200"/>
          </a:xfrm>
          <a:prstGeom prst="rect">
            <a:avLst/>
          </a:prstGeom>
        </p:spPr>
        <p:txBody>
          <a:bodyPr vert="horz" wrap="square" lIns="0" tIns="12700" rIns="0" bIns="0" rtlCol="0">
            <a:spAutoFit/>
          </a:bodyPr>
          <a:lstStyle/>
          <a:p>
            <a:pPr marL="12700">
              <a:lnSpc>
                <a:spcPct val="100000"/>
              </a:lnSpc>
              <a:spcBef>
                <a:spcPts val="100"/>
              </a:spcBef>
            </a:pPr>
            <a:r>
              <a:rPr sz="2000" i="1" spc="-45" dirty="0">
                <a:latin typeface="Verdana"/>
                <a:cs typeface="Verdana"/>
              </a:rPr>
              <a:t>three</a:t>
            </a:r>
            <a:r>
              <a:rPr sz="2000" i="1" spc="-140" dirty="0">
                <a:latin typeface="Verdana"/>
                <a:cs typeface="Verdana"/>
              </a:rPr>
              <a:t> </a:t>
            </a:r>
            <a:r>
              <a:rPr sz="2000" i="1" spc="-60" dirty="0">
                <a:latin typeface="Verdana"/>
                <a:cs typeface="Verdana"/>
              </a:rPr>
              <a:t>types</a:t>
            </a:r>
            <a:r>
              <a:rPr sz="2000" i="1" spc="-140" dirty="0">
                <a:latin typeface="Verdana"/>
                <a:cs typeface="Verdana"/>
              </a:rPr>
              <a:t> </a:t>
            </a:r>
            <a:r>
              <a:rPr sz="2000" i="1" dirty="0">
                <a:latin typeface="Verdana"/>
                <a:cs typeface="Verdana"/>
              </a:rPr>
              <a:t>of</a:t>
            </a:r>
            <a:r>
              <a:rPr sz="2000" i="1" spc="-140" dirty="0">
                <a:latin typeface="Verdana"/>
                <a:cs typeface="Verdana"/>
              </a:rPr>
              <a:t> </a:t>
            </a:r>
            <a:r>
              <a:rPr sz="2000" i="1" spc="-50" dirty="0">
                <a:latin typeface="Verdana"/>
                <a:cs typeface="Verdana"/>
              </a:rPr>
              <a:t>intervention</a:t>
            </a:r>
            <a:endParaRPr sz="2000">
              <a:latin typeface="Verdana"/>
              <a:cs typeface="Verdana"/>
            </a:endParaRPr>
          </a:p>
        </p:txBody>
      </p:sp>
      <p:sp>
        <p:nvSpPr>
          <p:cNvPr id="15" name="object 15"/>
          <p:cNvSpPr/>
          <p:nvPr/>
        </p:nvSpPr>
        <p:spPr>
          <a:xfrm>
            <a:off x="1875345" y="3749192"/>
            <a:ext cx="5150485" cy="852805"/>
          </a:xfrm>
          <a:custGeom>
            <a:avLst/>
            <a:gdLst/>
            <a:ahLst/>
            <a:cxnLst/>
            <a:rect l="l" t="t" r="r" b="b"/>
            <a:pathLst>
              <a:path w="5150484" h="852804">
                <a:moveTo>
                  <a:pt x="5150459" y="24193"/>
                </a:moveTo>
                <a:lnTo>
                  <a:pt x="5009883" y="4254"/>
                </a:lnTo>
                <a:lnTo>
                  <a:pt x="5025987" y="52425"/>
                </a:lnTo>
                <a:lnTo>
                  <a:pt x="2722765" y="822604"/>
                </a:lnTo>
                <a:lnTo>
                  <a:pt x="2711475" y="150964"/>
                </a:lnTo>
                <a:lnTo>
                  <a:pt x="2762275" y="150114"/>
                </a:lnTo>
                <a:lnTo>
                  <a:pt x="2756103" y="138264"/>
                </a:lnTo>
                <a:lnTo>
                  <a:pt x="2696641" y="24193"/>
                </a:lnTo>
                <a:lnTo>
                  <a:pt x="2635288" y="152247"/>
                </a:lnTo>
                <a:lnTo>
                  <a:pt x="2686075" y="151396"/>
                </a:lnTo>
                <a:lnTo>
                  <a:pt x="2697353" y="822972"/>
                </a:lnTo>
                <a:lnTo>
                  <a:pt x="125272" y="48641"/>
                </a:lnTo>
                <a:lnTo>
                  <a:pt x="126377" y="44983"/>
                </a:lnTo>
                <a:lnTo>
                  <a:pt x="139915" y="0"/>
                </a:lnTo>
                <a:lnTo>
                  <a:pt x="0" y="24193"/>
                </a:lnTo>
                <a:lnTo>
                  <a:pt x="103301" y="121615"/>
                </a:lnTo>
                <a:lnTo>
                  <a:pt x="117944" y="72974"/>
                </a:lnTo>
                <a:lnTo>
                  <a:pt x="2706700" y="852297"/>
                </a:lnTo>
                <a:lnTo>
                  <a:pt x="2710357" y="840143"/>
                </a:lnTo>
                <a:lnTo>
                  <a:pt x="2714383" y="852182"/>
                </a:lnTo>
                <a:lnTo>
                  <a:pt x="5034038" y="76517"/>
                </a:lnTo>
                <a:lnTo>
                  <a:pt x="5050155" y="124688"/>
                </a:lnTo>
                <a:lnTo>
                  <a:pt x="5126304" y="48399"/>
                </a:lnTo>
                <a:lnTo>
                  <a:pt x="5150459" y="24193"/>
                </a:lnTo>
                <a:close/>
              </a:path>
            </a:pathLst>
          </a:custGeom>
          <a:solidFill>
            <a:srgbClr val="000000"/>
          </a:solid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46</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145" dirty="0"/>
              <a:t>Post-</a:t>
            </a:r>
            <a:r>
              <a:rPr sz="2400" spc="-70" dirty="0"/>
              <a:t>Processing</a:t>
            </a:r>
            <a:r>
              <a:rPr sz="2400" spc="-140" dirty="0"/>
              <a:t> </a:t>
            </a:r>
            <a:r>
              <a:rPr sz="2400" spc="-110" dirty="0"/>
              <a:t>for</a:t>
            </a:r>
            <a:r>
              <a:rPr sz="2400" spc="-125" dirty="0"/>
              <a:t> </a:t>
            </a:r>
            <a:r>
              <a:rPr sz="2400" dirty="0"/>
              <a:t>Group</a:t>
            </a:r>
            <a:r>
              <a:rPr sz="2400" spc="-135" dirty="0"/>
              <a:t> </a:t>
            </a:r>
            <a:r>
              <a:rPr sz="2400" spc="-110" dirty="0"/>
              <a:t>Parity</a:t>
            </a:r>
            <a:r>
              <a:rPr sz="2400" spc="-135" dirty="0"/>
              <a:t> </a:t>
            </a:r>
            <a:r>
              <a:rPr sz="2400" spc="-145" dirty="0"/>
              <a:t>in</a:t>
            </a:r>
            <a:r>
              <a:rPr sz="2400" spc="-135" dirty="0"/>
              <a:t> </a:t>
            </a:r>
            <a:r>
              <a:rPr sz="2400" spc="-30" dirty="0"/>
              <a:t>Ranking</a:t>
            </a:r>
            <a:endParaRPr sz="2400"/>
          </a:p>
        </p:txBody>
      </p:sp>
      <p:sp>
        <p:nvSpPr>
          <p:cNvPr id="3" name="object 3"/>
          <p:cNvSpPr txBox="1"/>
          <p:nvPr/>
        </p:nvSpPr>
        <p:spPr>
          <a:xfrm>
            <a:off x="707390" y="1241044"/>
            <a:ext cx="7596505" cy="773430"/>
          </a:xfrm>
          <a:prstGeom prst="rect">
            <a:avLst/>
          </a:prstGeom>
        </p:spPr>
        <p:txBody>
          <a:bodyPr vert="horz" wrap="square" lIns="0" tIns="12700" rIns="0" bIns="0" rtlCol="0">
            <a:spAutoFit/>
          </a:bodyPr>
          <a:lstStyle/>
          <a:p>
            <a:pPr marL="12700">
              <a:lnSpc>
                <a:spcPts val="1910"/>
              </a:lnSpc>
              <a:spcBef>
                <a:spcPts val="100"/>
              </a:spcBef>
            </a:pPr>
            <a:r>
              <a:rPr sz="1600" spc="-65" dirty="0">
                <a:latin typeface="Verdana"/>
                <a:cs typeface="Verdana"/>
              </a:rPr>
              <a:t>Step</a:t>
            </a:r>
            <a:r>
              <a:rPr sz="1600" spc="-105" dirty="0">
                <a:latin typeface="Verdana"/>
                <a:cs typeface="Verdana"/>
              </a:rPr>
              <a:t> </a:t>
            </a:r>
            <a:r>
              <a:rPr sz="1600" spc="-145" dirty="0">
                <a:latin typeface="Verdana"/>
                <a:cs typeface="Verdana"/>
              </a:rPr>
              <a:t>1.</a:t>
            </a:r>
            <a:r>
              <a:rPr sz="1600" spc="-105" dirty="0">
                <a:latin typeface="Verdana"/>
                <a:cs typeface="Verdana"/>
              </a:rPr>
              <a:t> </a:t>
            </a:r>
            <a:r>
              <a:rPr sz="1600" spc="-45" dirty="0">
                <a:latin typeface="Verdana"/>
                <a:cs typeface="Verdana"/>
              </a:rPr>
              <a:t>Determine</a:t>
            </a:r>
            <a:r>
              <a:rPr sz="1600" spc="-95" dirty="0">
                <a:latin typeface="Verdana"/>
                <a:cs typeface="Verdana"/>
              </a:rPr>
              <a:t> </a:t>
            </a:r>
            <a:r>
              <a:rPr sz="1600" b="1" spc="-185" dirty="0">
                <a:latin typeface="Verdana"/>
                <a:cs typeface="Verdana"/>
              </a:rPr>
              <a:t>minimum</a:t>
            </a:r>
            <a:r>
              <a:rPr sz="1600" b="1" spc="-75" dirty="0">
                <a:latin typeface="Verdana"/>
                <a:cs typeface="Verdana"/>
              </a:rPr>
              <a:t> </a:t>
            </a:r>
            <a:r>
              <a:rPr sz="1600" b="1" spc="-160" dirty="0">
                <a:latin typeface="Verdana"/>
                <a:cs typeface="Verdana"/>
              </a:rPr>
              <a:t>representation</a:t>
            </a:r>
            <a:r>
              <a:rPr sz="1600" b="1" spc="-70" dirty="0">
                <a:latin typeface="Verdana"/>
                <a:cs typeface="Verdana"/>
              </a:rPr>
              <a:t> </a:t>
            </a:r>
            <a:r>
              <a:rPr sz="1600" spc="-70" dirty="0">
                <a:latin typeface="Verdana"/>
                <a:cs typeface="Verdana"/>
              </a:rPr>
              <a:t>from</a:t>
            </a:r>
            <a:r>
              <a:rPr sz="1600" spc="-100" dirty="0">
                <a:latin typeface="Verdana"/>
                <a:cs typeface="Verdana"/>
              </a:rPr>
              <a:t> </a:t>
            </a:r>
            <a:r>
              <a:rPr sz="1600" spc="-25" dirty="0">
                <a:latin typeface="Verdana"/>
                <a:cs typeface="Verdana"/>
              </a:rPr>
              <a:t>the</a:t>
            </a:r>
            <a:r>
              <a:rPr sz="1600" spc="-100" dirty="0">
                <a:latin typeface="Verdana"/>
                <a:cs typeface="Verdana"/>
              </a:rPr>
              <a:t> </a:t>
            </a:r>
            <a:r>
              <a:rPr sz="1600" b="1" spc="-120" dirty="0">
                <a:latin typeface="Verdana"/>
                <a:cs typeface="Verdana"/>
              </a:rPr>
              <a:t>protected</a:t>
            </a:r>
            <a:r>
              <a:rPr sz="1600" b="1" spc="-80" dirty="0">
                <a:latin typeface="Verdana"/>
                <a:cs typeface="Verdana"/>
              </a:rPr>
              <a:t> </a:t>
            </a:r>
            <a:r>
              <a:rPr sz="1600" spc="-10" dirty="0">
                <a:latin typeface="Verdana"/>
                <a:cs typeface="Verdana"/>
              </a:rPr>
              <a:t>group</a:t>
            </a:r>
            <a:r>
              <a:rPr sz="1600" spc="-100" dirty="0">
                <a:latin typeface="Verdana"/>
                <a:cs typeface="Verdana"/>
              </a:rPr>
              <a:t> </a:t>
            </a:r>
            <a:r>
              <a:rPr sz="1600" spc="-80" dirty="0">
                <a:latin typeface="Verdana"/>
                <a:cs typeface="Verdana"/>
              </a:rPr>
              <a:t>in</a:t>
            </a:r>
            <a:r>
              <a:rPr sz="1600" spc="-100" dirty="0">
                <a:latin typeface="Verdana"/>
                <a:cs typeface="Verdana"/>
              </a:rPr>
              <a:t> </a:t>
            </a:r>
            <a:r>
              <a:rPr sz="1600" spc="65" dirty="0">
                <a:latin typeface="Verdana"/>
                <a:cs typeface="Verdana"/>
              </a:rPr>
              <a:t>each</a:t>
            </a:r>
            <a:endParaRPr sz="1600">
              <a:latin typeface="Verdana"/>
              <a:cs typeface="Verdana"/>
            </a:endParaRPr>
          </a:p>
          <a:p>
            <a:pPr marL="12700">
              <a:lnSpc>
                <a:spcPts val="1910"/>
              </a:lnSpc>
            </a:pPr>
            <a:r>
              <a:rPr sz="1600" b="1" spc="-10" dirty="0">
                <a:latin typeface="Verdana"/>
                <a:cs typeface="Verdana"/>
              </a:rPr>
              <a:t>prefix</a:t>
            </a:r>
            <a:endParaRPr sz="1600">
              <a:latin typeface="Verdana"/>
              <a:cs typeface="Verdana"/>
            </a:endParaRPr>
          </a:p>
          <a:p>
            <a:pPr marL="526415" indent="-170815">
              <a:lnSpc>
                <a:spcPct val="100000"/>
              </a:lnSpc>
              <a:spcBef>
                <a:spcPts val="390"/>
              </a:spcBef>
              <a:buFont typeface="Arial MT"/>
              <a:buChar char="•"/>
              <a:tabLst>
                <a:tab pos="526415" algn="l"/>
                <a:tab pos="5201920" algn="l"/>
              </a:tabLst>
            </a:pPr>
            <a:r>
              <a:rPr sz="1400" spc="-40" dirty="0">
                <a:latin typeface="Verdana"/>
                <a:cs typeface="Verdana"/>
              </a:rPr>
              <a:t>Suppose</a:t>
            </a:r>
            <a:r>
              <a:rPr sz="1400" spc="-65" dirty="0">
                <a:latin typeface="Verdana"/>
                <a:cs typeface="Verdana"/>
              </a:rPr>
              <a:t> </a:t>
            </a:r>
            <a:r>
              <a:rPr sz="1400" dirty="0">
                <a:latin typeface="Verdana"/>
                <a:cs typeface="Verdana"/>
              </a:rPr>
              <a:t>we</a:t>
            </a:r>
            <a:r>
              <a:rPr sz="1400" spc="-65" dirty="0">
                <a:latin typeface="Verdana"/>
                <a:cs typeface="Verdana"/>
              </a:rPr>
              <a:t> </a:t>
            </a:r>
            <a:r>
              <a:rPr sz="1400" dirty="0">
                <a:latin typeface="Verdana"/>
                <a:cs typeface="Verdana"/>
              </a:rPr>
              <a:t>want</a:t>
            </a:r>
            <a:r>
              <a:rPr sz="1400" spc="-65" dirty="0">
                <a:latin typeface="Verdana"/>
                <a:cs typeface="Verdana"/>
              </a:rPr>
              <a:t> </a:t>
            </a:r>
            <a:r>
              <a:rPr sz="1400" dirty="0">
                <a:latin typeface="Verdana"/>
                <a:cs typeface="Verdana"/>
              </a:rPr>
              <a:t>at</a:t>
            </a:r>
            <a:r>
              <a:rPr sz="1400" spc="-65" dirty="0">
                <a:latin typeface="Verdana"/>
                <a:cs typeface="Verdana"/>
              </a:rPr>
              <a:t> </a:t>
            </a:r>
            <a:r>
              <a:rPr sz="1400" spc="-25" dirty="0">
                <a:latin typeface="Verdana"/>
                <a:cs typeface="Verdana"/>
              </a:rPr>
              <a:t>le</a:t>
            </a:r>
            <a:r>
              <a:rPr sz="1400" dirty="0">
                <a:latin typeface="Verdana"/>
                <a:cs typeface="Verdana"/>
              </a:rPr>
              <a:t>	</a:t>
            </a:r>
            <a:r>
              <a:rPr sz="1400" spc="-190" dirty="0">
                <a:latin typeface="Verdana"/>
                <a:cs typeface="Verdana"/>
              </a:rPr>
              <a:t>-</a:t>
            </a:r>
            <a:r>
              <a:rPr sz="1400" spc="-50" dirty="0">
                <a:latin typeface="Verdana"/>
                <a:cs typeface="Verdana"/>
              </a:rPr>
              <a:t>N</a:t>
            </a:r>
            <a:endParaRPr sz="1400">
              <a:latin typeface="Verdana"/>
              <a:cs typeface="Verdana"/>
            </a:endParaRPr>
          </a:p>
        </p:txBody>
      </p:sp>
      <p:graphicFrame>
        <p:nvGraphicFramePr>
          <p:cNvPr id="4" name="object 4"/>
          <p:cNvGraphicFramePr>
            <a:graphicFrameLocks noGrp="1"/>
          </p:cNvGraphicFramePr>
          <p:nvPr/>
        </p:nvGraphicFramePr>
        <p:xfrm>
          <a:off x="3208602" y="1827529"/>
          <a:ext cx="2700012" cy="588645"/>
        </p:xfrm>
        <a:graphic>
          <a:graphicData uri="http://schemas.openxmlformats.org/drawingml/2006/table">
            <a:tbl>
              <a:tblPr firstRow="1" bandRow="1">
                <a:tableStyleId>{2D5ABB26-0587-4C30-8999-92F81FD0307C}</a:tableStyleId>
              </a:tblPr>
              <a:tblGrid>
                <a:gridCol w="316865">
                  <a:extLst>
                    <a:ext uri="{9D8B030D-6E8A-4147-A177-3AD203B41FA5}">
                      <a16:colId xmlns:a16="http://schemas.microsoft.com/office/drawing/2014/main" val="20000"/>
                    </a:ext>
                  </a:extLst>
                </a:gridCol>
                <a:gridCol w="116205">
                  <a:extLst>
                    <a:ext uri="{9D8B030D-6E8A-4147-A177-3AD203B41FA5}">
                      <a16:colId xmlns:a16="http://schemas.microsoft.com/office/drawing/2014/main" val="20001"/>
                    </a:ext>
                  </a:extLst>
                </a:gridCol>
                <a:gridCol w="226695">
                  <a:extLst>
                    <a:ext uri="{9D8B030D-6E8A-4147-A177-3AD203B41FA5}">
                      <a16:colId xmlns:a16="http://schemas.microsoft.com/office/drawing/2014/main" val="20002"/>
                    </a:ext>
                  </a:extLst>
                </a:gridCol>
                <a:gridCol w="226695">
                  <a:extLst>
                    <a:ext uri="{9D8B030D-6E8A-4147-A177-3AD203B41FA5}">
                      <a16:colId xmlns:a16="http://schemas.microsoft.com/office/drawing/2014/main" val="20003"/>
                    </a:ext>
                  </a:extLst>
                </a:gridCol>
                <a:gridCol w="226694">
                  <a:extLst>
                    <a:ext uri="{9D8B030D-6E8A-4147-A177-3AD203B41FA5}">
                      <a16:colId xmlns:a16="http://schemas.microsoft.com/office/drawing/2014/main" val="20004"/>
                    </a:ext>
                  </a:extLst>
                </a:gridCol>
                <a:gridCol w="226694">
                  <a:extLst>
                    <a:ext uri="{9D8B030D-6E8A-4147-A177-3AD203B41FA5}">
                      <a16:colId xmlns:a16="http://schemas.microsoft.com/office/drawing/2014/main" val="20005"/>
                    </a:ext>
                  </a:extLst>
                </a:gridCol>
                <a:gridCol w="226694">
                  <a:extLst>
                    <a:ext uri="{9D8B030D-6E8A-4147-A177-3AD203B41FA5}">
                      <a16:colId xmlns:a16="http://schemas.microsoft.com/office/drawing/2014/main" val="20006"/>
                    </a:ext>
                  </a:extLst>
                </a:gridCol>
                <a:gridCol w="226694">
                  <a:extLst>
                    <a:ext uri="{9D8B030D-6E8A-4147-A177-3AD203B41FA5}">
                      <a16:colId xmlns:a16="http://schemas.microsoft.com/office/drawing/2014/main" val="20007"/>
                    </a:ext>
                  </a:extLst>
                </a:gridCol>
                <a:gridCol w="226694">
                  <a:extLst>
                    <a:ext uri="{9D8B030D-6E8A-4147-A177-3AD203B41FA5}">
                      <a16:colId xmlns:a16="http://schemas.microsoft.com/office/drawing/2014/main" val="20008"/>
                    </a:ext>
                  </a:extLst>
                </a:gridCol>
                <a:gridCol w="226694">
                  <a:extLst>
                    <a:ext uri="{9D8B030D-6E8A-4147-A177-3AD203B41FA5}">
                      <a16:colId xmlns:a16="http://schemas.microsoft.com/office/drawing/2014/main" val="20009"/>
                    </a:ext>
                  </a:extLst>
                </a:gridCol>
                <a:gridCol w="226694">
                  <a:extLst>
                    <a:ext uri="{9D8B030D-6E8A-4147-A177-3AD203B41FA5}">
                      <a16:colId xmlns:a16="http://schemas.microsoft.com/office/drawing/2014/main" val="20010"/>
                    </a:ext>
                  </a:extLst>
                </a:gridCol>
                <a:gridCol w="226694">
                  <a:extLst>
                    <a:ext uri="{9D8B030D-6E8A-4147-A177-3AD203B41FA5}">
                      <a16:colId xmlns:a16="http://schemas.microsoft.com/office/drawing/2014/main" val="20011"/>
                    </a:ext>
                  </a:extLst>
                </a:gridCol>
              </a:tblGrid>
              <a:tr h="168910">
                <a:tc>
                  <a:txBody>
                    <a:bodyPr/>
                    <a:lstStyle/>
                    <a:p>
                      <a:pPr>
                        <a:lnSpc>
                          <a:spcPts val="1235"/>
                        </a:lnSpc>
                      </a:pPr>
                      <a:r>
                        <a:rPr sz="1400" spc="-25" dirty="0">
                          <a:latin typeface="Verdana"/>
                          <a:cs typeface="Verdana"/>
                        </a:rPr>
                        <a:t>ast</a:t>
                      </a:r>
                      <a:endParaRPr sz="1400">
                        <a:latin typeface="Verdana"/>
                        <a:cs typeface="Verdana"/>
                      </a:endParaRPr>
                    </a:p>
                  </a:txBody>
                  <a:tcPr marL="0" marR="0" marT="0" marB="0">
                    <a:lnR w="19050">
                      <a:solidFill>
                        <a:srgbClr val="000000"/>
                      </a:solidFill>
                      <a:prstDash val="solid"/>
                    </a:lnR>
                    <a:lnB w="12700">
                      <a:solidFill>
                        <a:srgbClr val="FFFFFF"/>
                      </a:solidFill>
                      <a:prstDash val="solid"/>
                    </a:lnB>
                  </a:tcPr>
                </a:tc>
                <a:tc gridSpan="3">
                  <a:txBody>
                    <a:bodyPr/>
                    <a:lstStyle/>
                    <a:p>
                      <a:pPr marL="34290">
                        <a:lnSpc>
                          <a:spcPts val="1235"/>
                        </a:lnSpc>
                      </a:pPr>
                      <a:r>
                        <a:rPr sz="1400" spc="-20" dirty="0">
                          <a:latin typeface="Cambria Math"/>
                          <a:cs typeface="Cambria Math"/>
                        </a:rPr>
                        <a:t>40%𝑁</a:t>
                      </a:r>
                      <a:endParaRPr sz="1400">
                        <a:latin typeface="Cambria Math"/>
                        <a:cs typeface="Cambria Math"/>
                      </a:endParaRPr>
                    </a:p>
                  </a:txBody>
                  <a:tcPr marL="0" marR="0" marT="0" marB="0">
                    <a:lnL w="19050">
                      <a:solidFill>
                        <a:srgbClr val="000000"/>
                      </a:solidFill>
                      <a:prstDash val="solid"/>
                    </a:lnL>
                    <a:lnR w="19050">
                      <a:solidFill>
                        <a:srgbClr val="000000"/>
                      </a:solidFill>
                      <a:prstDash val="solid"/>
                    </a:lnR>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gridSpan="8">
                  <a:txBody>
                    <a:bodyPr/>
                    <a:lstStyle/>
                    <a:p>
                      <a:pPr marL="65405">
                        <a:lnSpc>
                          <a:spcPts val="1235"/>
                        </a:lnSpc>
                      </a:pPr>
                      <a:r>
                        <a:rPr sz="1400" dirty="0">
                          <a:latin typeface="Verdana"/>
                          <a:cs typeface="Verdana"/>
                        </a:rPr>
                        <a:t>orange</a:t>
                      </a:r>
                      <a:r>
                        <a:rPr sz="1400" spc="-55" dirty="0">
                          <a:latin typeface="Verdana"/>
                          <a:cs typeface="Verdana"/>
                        </a:rPr>
                        <a:t> </a:t>
                      </a:r>
                      <a:r>
                        <a:rPr sz="1400" dirty="0">
                          <a:latin typeface="Verdana"/>
                          <a:cs typeface="Verdana"/>
                        </a:rPr>
                        <a:t>at</a:t>
                      </a:r>
                      <a:r>
                        <a:rPr sz="1400" spc="-50" dirty="0">
                          <a:latin typeface="Verdana"/>
                          <a:cs typeface="Verdana"/>
                        </a:rPr>
                        <a:t> </a:t>
                      </a:r>
                      <a:r>
                        <a:rPr sz="1400" spc="-40" dirty="0">
                          <a:latin typeface="Verdana"/>
                          <a:cs typeface="Verdana"/>
                        </a:rPr>
                        <a:t>every</a:t>
                      </a:r>
                      <a:r>
                        <a:rPr sz="1400" spc="-60" dirty="0">
                          <a:latin typeface="Verdana"/>
                          <a:cs typeface="Verdana"/>
                        </a:rPr>
                        <a:t> </a:t>
                      </a:r>
                      <a:r>
                        <a:rPr sz="1400" spc="-25" dirty="0">
                          <a:latin typeface="Verdana"/>
                          <a:cs typeface="Verdana"/>
                        </a:rPr>
                        <a:t>top</a:t>
                      </a:r>
                      <a:endParaRPr sz="1400">
                        <a:latin typeface="Verdana"/>
                        <a:cs typeface="Verdana"/>
                      </a:endParaRPr>
                    </a:p>
                  </a:txBody>
                  <a:tcPr marL="0" marR="0" marT="0" marB="0">
                    <a:lnL w="19050">
                      <a:solidFill>
                        <a:srgbClr val="000000"/>
                      </a:solidFill>
                      <a:prstDash val="solid"/>
                    </a:lnL>
                    <a:lnB w="12700">
                      <a:solidFill>
                        <a:srgbClr val="FFFFF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75895">
                <a:tc gridSpan="2">
                  <a:txBody>
                    <a:bodyPr/>
                    <a:lstStyle/>
                    <a:p>
                      <a:pPr>
                        <a:lnSpc>
                          <a:spcPts val="1090"/>
                        </a:lnSpc>
                        <a:spcBef>
                          <a:spcPts val="195"/>
                        </a:spcBef>
                      </a:pPr>
                      <a:r>
                        <a:rPr sz="1000" b="1" spc="-50" dirty="0">
                          <a:latin typeface="Verdana"/>
                          <a:cs typeface="Verdana"/>
                        </a:rPr>
                        <a:t>N</a:t>
                      </a:r>
                      <a:endParaRPr sz="1000">
                        <a:latin typeface="Verdana"/>
                        <a:cs typeface="Verdana"/>
                      </a:endParaRPr>
                    </a:p>
                  </a:txBody>
                  <a:tcPr marL="0" marR="0" marT="2476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BF5"/>
                    </a:solidFill>
                  </a:tcPr>
                </a:tc>
                <a:tc hMerge="1">
                  <a:txBody>
                    <a:bodyPr/>
                    <a:lstStyle/>
                    <a:p>
                      <a:endParaRPr/>
                    </a:p>
                  </a:txBody>
                  <a:tcPr marL="0" marR="0" marT="0" marB="0"/>
                </a:tc>
                <a:tc>
                  <a:txBody>
                    <a:bodyPr/>
                    <a:lstStyle/>
                    <a:p>
                      <a:pPr marR="1905" algn="r">
                        <a:lnSpc>
                          <a:spcPts val="1215"/>
                        </a:lnSpc>
                        <a:spcBef>
                          <a:spcPts val="70"/>
                        </a:spcBef>
                      </a:pPr>
                      <a:r>
                        <a:rPr sz="1100" spc="-50" dirty="0">
                          <a:latin typeface="Verdana"/>
                          <a:cs typeface="Verdana"/>
                        </a:rPr>
                        <a:t>1</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2</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3</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4</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5</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6</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7</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8</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70"/>
                        </a:spcBef>
                      </a:pPr>
                      <a:r>
                        <a:rPr sz="1100" spc="-50" dirty="0">
                          <a:latin typeface="Verdana"/>
                          <a:cs typeface="Verdana"/>
                        </a:rPr>
                        <a:t>9</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270" algn="r">
                        <a:lnSpc>
                          <a:spcPts val="1215"/>
                        </a:lnSpc>
                        <a:spcBef>
                          <a:spcPts val="70"/>
                        </a:spcBef>
                      </a:pPr>
                      <a:r>
                        <a:rPr sz="1100" spc="-25" dirty="0">
                          <a:latin typeface="Verdana"/>
                          <a:cs typeface="Verdana"/>
                        </a:rPr>
                        <a:t>10</a:t>
                      </a:r>
                      <a:endParaRPr sz="1100">
                        <a:latin typeface="Verdana"/>
                        <a:cs typeface="Verdana"/>
                      </a:endParaRPr>
                    </a:p>
                  </a:txBody>
                  <a:tcPr marL="0" marR="0" marT="88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1"/>
                  </a:ext>
                </a:extLst>
              </a:tr>
              <a:tr h="243840">
                <a:tc gridSpan="2">
                  <a:txBody>
                    <a:bodyPr/>
                    <a:lstStyle/>
                    <a:p>
                      <a:pPr>
                        <a:lnSpc>
                          <a:spcPts val="930"/>
                        </a:lnSpc>
                      </a:pPr>
                      <a:r>
                        <a:rPr sz="800" b="1" spc="-50" dirty="0">
                          <a:latin typeface="Verdana"/>
                          <a:cs typeface="Verdana"/>
                        </a:rPr>
                        <a:t>#</a:t>
                      </a:r>
                      <a:endParaRPr sz="800">
                        <a:latin typeface="Verdana"/>
                        <a:cs typeface="Verdana"/>
                      </a:endParaRPr>
                    </a:p>
                    <a:p>
                      <a:pPr>
                        <a:lnSpc>
                          <a:spcPts val="890"/>
                        </a:lnSpc>
                      </a:pPr>
                      <a:r>
                        <a:rPr sz="800" b="1" spc="-10" dirty="0">
                          <a:latin typeface="Verdana"/>
                          <a:cs typeface="Verdana"/>
                        </a:rPr>
                        <a:t>orange</a:t>
                      </a:r>
                      <a:endParaRPr sz="8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hMerge="1">
                  <a:txBody>
                    <a:bodyPr/>
                    <a:lstStyle/>
                    <a:p>
                      <a:endParaRPr/>
                    </a:p>
                  </a:txBody>
                  <a:tcPr marL="0" marR="0" marT="0" marB="0"/>
                </a:tc>
                <a:tc>
                  <a:txBody>
                    <a:bodyPr/>
                    <a:lstStyle/>
                    <a:p>
                      <a:pPr marR="1905" algn="r">
                        <a:lnSpc>
                          <a:spcPts val="1215"/>
                        </a:lnSpc>
                        <a:spcBef>
                          <a:spcPts val="605"/>
                        </a:spcBef>
                      </a:pPr>
                      <a:r>
                        <a:rPr sz="1100" spc="-50" dirty="0">
                          <a:latin typeface="Verdana"/>
                          <a:cs typeface="Verdana"/>
                        </a:rPr>
                        <a:t>0</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0</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1</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1</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2</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2</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2</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3</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3</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r">
                        <a:lnSpc>
                          <a:spcPts val="1215"/>
                        </a:lnSpc>
                        <a:spcBef>
                          <a:spcPts val="605"/>
                        </a:spcBef>
                      </a:pPr>
                      <a:r>
                        <a:rPr sz="1100" spc="-50" dirty="0">
                          <a:latin typeface="Verdana"/>
                          <a:cs typeface="Verdana"/>
                        </a:rPr>
                        <a:t>4</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grpSp>
        <p:nvGrpSpPr>
          <p:cNvPr id="5" name="object 5"/>
          <p:cNvGrpSpPr/>
          <p:nvPr/>
        </p:nvGrpSpPr>
        <p:grpSpPr>
          <a:xfrm>
            <a:off x="2679837" y="4600390"/>
            <a:ext cx="398145" cy="398145"/>
            <a:chOff x="2679837" y="4600390"/>
            <a:chExt cx="398145" cy="398145"/>
          </a:xfrm>
        </p:grpSpPr>
        <p:sp>
          <p:nvSpPr>
            <p:cNvPr id="6" name="object 6"/>
            <p:cNvSpPr/>
            <p:nvPr/>
          </p:nvSpPr>
          <p:spPr>
            <a:xfrm>
              <a:off x="2698887" y="4619440"/>
              <a:ext cx="360045" cy="360045"/>
            </a:xfrm>
            <a:custGeom>
              <a:avLst/>
              <a:gdLst/>
              <a:ahLst/>
              <a:cxnLst/>
              <a:rect l="l" t="t" r="r" b="b"/>
              <a:pathLst>
                <a:path w="360044" h="360045">
                  <a:moveTo>
                    <a:pt x="359595" y="0"/>
                  </a:moveTo>
                  <a:lnTo>
                    <a:pt x="0" y="0"/>
                  </a:lnTo>
                  <a:lnTo>
                    <a:pt x="0" y="359595"/>
                  </a:lnTo>
                  <a:lnTo>
                    <a:pt x="359595" y="359595"/>
                  </a:lnTo>
                  <a:lnTo>
                    <a:pt x="359595" y="0"/>
                  </a:lnTo>
                  <a:close/>
                </a:path>
              </a:pathLst>
            </a:custGeom>
            <a:solidFill>
              <a:srgbClr val="4472C4"/>
            </a:solidFill>
          </p:spPr>
          <p:txBody>
            <a:bodyPr wrap="square" lIns="0" tIns="0" rIns="0" bIns="0" rtlCol="0"/>
            <a:lstStyle/>
            <a:p>
              <a:endParaRPr/>
            </a:p>
          </p:txBody>
        </p:sp>
        <p:sp>
          <p:nvSpPr>
            <p:cNvPr id="7" name="object 7"/>
            <p:cNvSpPr/>
            <p:nvPr/>
          </p:nvSpPr>
          <p:spPr>
            <a:xfrm>
              <a:off x="2698887" y="4619440"/>
              <a:ext cx="360045" cy="360045"/>
            </a:xfrm>
            <a:custGeom>
              <a:avLst/>
              <a:gdLst/>
              <a:ahLst/>
              <a:cxnLst/>
              <a:rect l="l" t="t" r="r" b="b"/>
              <a:pathLst>
                <a:path w="360044"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8" name="object 8"/>
          <p:cNvGrpSpPr/>
          <p:nvPr/>
        </p:nvGrpSpPr>
        <p:grpSpPr>
          <a:xfrm>
            <a:off x="3130186" y="4600390"/>
            <a:ext cx="398145" cy="398145"/>
            <a:chOff x="3130186" y="4600390"/>
            <a:chExt cx="398145" cy="398145"/>
          </a:xfrm>
        </p:grpSpPr>
        <p:sp>
          <p:nvSpPr>
            <p:cNvPr id="9" name="object 9"/>
            <p:cNvSpPr/>
            <p:nvPr/>
          </p:nvSpPr>
          <p:spPr>
            <a:xfrm>
              <a:off x="3149236" y="4619440"/>
              <a:ext cx="360045" cy="360045"/>
            </a:xfrm>
            <a:custGeom>
              <a:avLst/>
              <a:gdLst/>
              <a:ahLst/>
              <a:cxnLst/>
              <a:rect l="l" t="t" r="r" b="b"/>
              <a:pathLst>
                <a:path w="360045" h="360045">
                  <a:moveTo>
                    <a:pt x="359596" y="0"/>
                  </a:moveTo>
                  <a:lnTo>
                    <a:pt x="0" y="0"/>
                  </a:lnTo>
                  <a:lnTo>
                    <a:pt x="0" y="359595"/>
                  </a:lnTo>
                  <a:lnTo>
                    <a:pt x="359596" y="359595"/>
                  </a:lnTo>
                  <a:lnTo>
                    <a:pt x="359596" y="0"/>
                  </a:lnTo>
                  <a:close/>
                </a:path>
              </a:pathLst>
            </a:custGeom>
            <a:solidFill>
              <a:srgbClr val="4472C4"/>
            </a:solidFill>
          </p:spPr>
          <p:txBody>
            <a:bodyPr wrap="square" lIns="0" tIns="0" rIns="0" bIns="0" rtlCol="0"/>
            <a:lstStyle/>
            <a:p>
              <a:endParaRPr/>
            </a:p>
          </p:txBody>
        </p:sp>
        <p:sp>
          <p:nvSpPr>
            <p:cNvPr id="10" name="object 10"/>
            <p:cNvSpPr/>
            <p:nvPr/>
          </p:nvSpPr>
          <p:spPr>
            <a:xfrm>
              <a:off x="3149236"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1" name="object 11"/>
          <p:cNvGrpSpPr/>
          <p:nvPr/>
        </p:nvGrpSpPr>
        <p:grpSpPr>
          <a:xfrm>
            <a:off x="4030887" y="4600390"/>
            <a:ext cx="398145" cy="398145"/>
            <a:chOff x="4030887" y="4600390"/>
            <a:chExt cx="398145" cy="398145"/>
          </a:xfrm>
        </p:grpSpPr>
        <p:sp>
          <p:nvSpPr>
            <p:cNvPr id="12" name="object 12"/>
            <p:cNvSpPr/>
            <p:nvPr/>
          </p:nvSpPr>
          <p:spPr>
            <a:xfrm>
              <a:off x="4049937" y="4619440"/>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4472C4"/>
            </a:solidFill>
          </p:spPr>
          <p:txBody>
            <a:bodyPr wrap="square" lIns="0" tIns="0" rIns="0" bIns="0" rtlCol="0"/>
            <a:lstStyle/>
            <a:p>
              <a:endParaRPr/>
            </a:p>
          </p:txBody>
        </p:sp>
        <p:sp>
          <p:nvSpPr>
            <p:cNvPr id="13" name="object 13"/>
            <p:cNvSpPr/>
            <p:nvPr/>
          </p:nvSpPr>
          <p:spPr>
            <a:xfrm>
              <a:off x="4049937"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4" name="object 14"/>
          <p:cNvGrpSpPr/>
          <p:nvPr/>
        </p:nvGrpSpPr>
        <p:grpSpPr>
          <a:xfrm>
            <a:off x="4481236" y="4600390"/>
            <a:ext cx="398145" cy="398145"/>
            <a:chOff x="4481236" y="4600390"/>
            <a:chExt cx="398145" cy="398145"/>
          </a:xfrm>
        </p:grpSpPr>
        <p:sp>
          <p:nvSpPr>
            <p:cNvPr id="15" name="object 15"/>
            <p:cNvSpPr/>
            <p:nvPr/>
          </p:nvSpPr>
          <p:spPr>
            <a:xfrm>
              <a:off x="4500286" y="4619440"/>
              <a:ext cx="360045" cy="360045"/>
            </a:xfrm>
            <a:custGeom>
              <a:avLst/>
              <a:gdLst/>
              <a:ahLst/>
              <a:cxnLst/>
              <a:rect l="l" t="t" r="r" b="b"/>
              <a:pathLst>
                <a:path w="360045" h="360045">
                  <a:moveTo>
                    <a:pt x="359596" y="0"/>
                  </a:moveTo>
                  <a:lnTo>
                    <a:pt x="0" y="0"/>
                  </a:lnTo>
                  <a:lnTo>
                    <a:pt x="0" y="359595"/>
                  </a:lnTo>
                  <a:lnTo>
                    <a:pt x="359596" y="359595"/>
                  </a:lnTo>
                  <a:lnTo>
                    <a:pt x="359596" y="0"/>
                  </a:lnTo>
                  <a:close/>
                </a:path>
              </a:pathLst>
            </a:custGeom>
            <a:solidFill>
              <a:srgbClr val="ED7D31"/>
            </a:solidFill>
          </p:spPr>
          <p:txBody>
            <a:bodyPr wrap="square" lIns="0" tIns="0" rIns="0" bIns="0" rtlCol="0"/>
            <a:lstStyle/>
            <a:p>
              <a:endParaRPr/>
            </a:p>
          </p:txBody>
        </p:sp>
        <p:sp>
          <p:nvSpPr>
            <p:cNvPr id="16" name="object 16"/>
            <p:cNvSpPr/>
            <p:nvPr/>
          </p:nvSpPr>
          <p:spPr>
            <a:xfrm>
              <a:off x="4500286"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17" name="object 17"/>
          <p:cNvGrpSpPr/>
          <p:nvPr/>
        </p:nvGrpSpPr>
        <p:grpSpPr>
          <a:xfrm>
            <a:off x="3580537" y="4601598"/>
            <a:ext cx="398145" cy="398145"/>
            <a:chOff x="3580537" y="4601598"/>
            <a:chExt cx="398145" cy="398145"/>
          </a:xfrm>
        </p:grpSpPr>
        <p:sp>
          <p:nvSpPr>
            <p:cNvPr id="18" name="object 18"/>
            <p:cNvSpPr/>
            <p:nvPr/>
          </p:nvSpPr>
          <p:spPr>
            <a:xfrm>
              <a:off x="3599587" y="4620648"/>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19" name="object 19"/>
            <p:cNvSpPr/>
            <p:nvPr/>
          </p:nvSpPr>
          <p:spPr>
            <a:xfrm>
              <a:off x="3599587" y="4620648"/>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0" name="object 20"/>
          <p:cNvGrpSpPr/>
          <p:nvPr/>
        </p:nvGrpSpPr>
        <p:grpSpPr>
          <a:xfrm>
            <a:off x="4931586" y="4600390"/>
            <a:ext cx="398145" cy="398145"/>
            <a:chOff x="4931586" y="4600390"/>
            <a:chExt cx="398145" cy="398145"/>
          </a:xfrm>
        </p:grpSpPr>
        <p:sp>
          <p:nvSpPr>
            <p:cNvPr id="21" name="object 21"/>
            <p:cNvSpPr/>
            <p:nvPr/>
          </p:nvSpPr>
          <p:spPr>
            <a:xfrm>
              <a:off x="4950636" y="4619440"/>
              <a:ext cx="360045" cy="360045"/>
            </a:xfrm>
            <a:custGeom>
              <a:avLst/>
              <a:gdLst/>
              <a:ahLst/>
              <a:cxnLst/>
              <a:rect l="l" t="t" r="r" b="b"/>
              <a:pathLst>
                <a:path w="360045" h="360045">
                  <a:moveTo>
                    <a:pt x="359596" y="0"/>
                  </a:moveTo>
                  <a:lnTo>
                    <a:pt x="0" y="0"/>
                  </a:lnTo>
                  <a:lnTo>
                    <a:pt x="0" y="359595"/>
                  </a:lnTo>
                  <a:lnTo>
                    <a:pt x="359596" y="359595"/>
                  </a:lnTo>
                  <a:lnTo>
                    <a:pt x="359596" y="0"/>
                  </a:lnTo>
                  <a:close/>
                </a:path>
              </a:pathLst>
            </a:custGeom>
            <a:solidFill>
              <a:srgbClr val="4472C4"/>
            </a:solidFill>
          </p:spPr>
          <p:txBody>
            <a:bodyPr wrap="square" lIns="0" tIns="0" rIns="0" bIns="0" rtlCol="0"/>
            <a:lstStyle/>
            <a:p>
              <a:endParaRPr/>
            </a:p>
          </p:txBody>
        </p:sp>
        <p:sp>
          <p:nvSpPr>
            <p:cNvPr id="22" name="object 22"/>
            <p:cNvSpPr/>
            <p:nvPr/>
          </p:nvSpPr>
          <p:spPr>
            <a:xfrm>
              <a:off x="4950636"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3" name="object 23"/>
          <p:cNvGrpSpPr/>
          <p:nvPr/>
        </p:nvGrpSpPr>
        <p:grpSpPr>
          <a:xfrm>
            <a:off x="5381937" y="4600390"/>
            <a:ext cx="398145" cy="398145"/>
            <a:chOff x="5381937" y="4600390"/>
            <a:chExt cx="398145" cy="398145"/>
          </a:xfrm>
        </p:grpSpPr>
        <p:sp>
          <p:nvSpPr>
            <p:cNvPr id="24" name="object 24"/>
            <p:cNvSpPr/>
            <p:nvPr/>
          </p:nvSpPr>
          <p:spPr>
            <a:xfrm>
              <a:off x="5400987" y="4619440"/>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0070C0"/>
            </a:solidFill>
          </p:spPr>
          <p:txBody>
            <a:bodyPr wrap="square" lIns="0" tIns="0" rIns="0" bIns="0" rtlCol="0"/>
            <a:lstStyle/>
            <a:p>
              <a:endParaRPr/>
            </a:p>
          </p:txBody>
        </p:sp>
        <p:sp>
          <p:nvSpPr>
            <p:cNvPr id="25" name="object 25"/>
            <p:cNvSpPr/>
            <p:nvPr/>
          </p:nvSpPr>
          <p:spPr>
            <a:xfrm>
              <a:off x="5400987"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6" name="object 26"/>
          <p:cNvGrpSpPr/>
          <p:nvPr/>
        </p:nvGrpSpPr>
        <p:grpSpPr>
          <a:xfrm>
            <a:off x="6282636" y="4600390"/>
            <a:ext cx="398145" cy="398145"/>
            <a:chOff x="6282636" y="4600390"/>
            <a:chExt cx="398145" cy="398145"/>
          </a:xfrm>
        </p:grpSpPr>
        <p:sp>
          <p:nvSpPr>
            <p:cNvPr id="27" name="object 27"/>
            <p:cNvSpPr/>
            <p:nvPr/>
          </p:nvSpPr>
          <p:spPr>
            <a:xfrm>
              <a:off x="6301686" y="4619440"/>
              <a:ext cx="360045" cy="360045"/>
            </a:xfrm>
            <a:custGeom>
              <a:avLst/>
              <a:gdLst/>
              <a:ahLst/>
              <a:cxnLst/>
              <a:rect l="l" t="t" r="r" b="b"/>
              <a:pathLst>
                <a:path w="360045" h="360045">
                  <a:moveTo>
                    <a:pt x="359596" y="0"/>
                  </a:moveTo>
                  <a:lnTo>
                    <a:pt x="0" y="0"/>
                  </a:lnTo>
                  <a:lnTo>
                    <a:pt x="0" y="359595"/>
                  </a:lnTo>
                  <a:lnTo>
                    <a:pt x="359596" y="359595"/>
                  </a:lnTo>
                  <a:lnTo>
                    <a:pt x="359596" y="0"/>
                  </a:lnTo>
                  <a:close/>
                </a:path>
              </a:pathLst>
            </a:custGeom>
            <a:solidFill>
              <a:srgbClr val="0070C0"/>
            </a:solidFill>
          </p:spPr>
          <p:txBody>
            <a:bodyPr wrap="square" lIns="0" tIns="0" rIns="0" bIns="0" rtlCol="0"/>
            <a:lstStyle/>
            <a:p>
              <a:endParaRPr/>
            </a:p>
          </p:txBody>
        </p:sp>
        <p:sp>
          <p:nvSpPr>
            <p:cNvPr id="28" name="object 28"/>
            <p:cNvSpPr/>
            <p:nvPr/>
          </p:nvSpPr>
          <p:spPr>
            <a:xfrm>
              <a:off x="6301686"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29" name="object 29"/>
          <p:cNvGrpSpPr/>
          <p:nvPr/>
        </p:nvGrpSpPr>
        <p:grpSpPr>
          <a:xfrm>
            <a:off x="6732987" y="4600390"/>
            <a:ext cx="398145" cy="398145"/>
            <a:chOff x="6732987" y="4600390"/>
            <a:chExt cx="398145" cy="398145"/>
          </a:xfrm>
        </p:grpSpPr>
        <p:sp>
          <p:nvSpPr>
            <p:cNvPr id="30" name="object 30"/>
            <p:cNvSpPr/>
            <p:nvPr/>
          </p:nvSpPr>
          <p:spPr>
            <a:xfrm>
              <a:off x="6752037" y="4619440"/>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31" name="object 31"/>
            <p:cNvSpPr/>
            <p:nvPr/>
          </p:nvSpPr>
          <p:spPr>
            <a:xfrm>
              <a:off x="6752037" y="461944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grpSp>
        <p:nvGrpSpPr>
          <p:cNvPr id="32" name="object 32"/>
          <p:cNvGrpSpPr/>
          <p:nvPr/>
        </p:nvGrpSpPr>
        <p:grpSpPr>
          <a:xfrm>
            <a:off x="5832287" y="4601598"/>
            <a:ext cx="398145" cy="398145"/>
            <a:chOff x="5832287" y="4601598"/>
            <a:chExt cx="398145" cy="398145"/>
          </a:xfrm>
        </p:grpSpPr>
        <p:sp>
          <p:nvSpPr>
            <p:cNvPr id="33" name="object 33"/>
            <p:cNvSpPr/>
            <p:nvPr/>
          </p:nvSpPr>
          <p:spPr>
            <a:xfrm>
              <a:off x="5851337" y="4620648"/>
              <a:ext cx="360045" cy="360045"/>
            </a:xfrm>
            <a:custGeom>
              <a:avLst/>
              <a:gdLst/>
              <a:ahLst/>
              <a:cxnLst/>
              <a:rect l="l" t="t" r="r" b="b"/>
              <a:pathLst>
                <a:path w="360045" h="360045">
                  <a:moveTo>
                    <a:pt x="359595" y="0"/>
                  </a:moveTo>
                  <a:lnTo>
                    <a:pt x="0" y="0"/>
                  </a:lnTo>
                  <a:lnTo>
                    <a:pt x="0" y="359595"/>
                  </a:lnTo>
                  <a:lnTo>
                    <a:pt x="359595" y="359595"/>
                  </a:lnTo>
                  <a:lnTo>
                    <a:pt x="359595" y="0"/>
                  </a:lnTo>
                  <a:close/>
                </a:path>
              </a:pathLst>
            </a:custGeom>
            <a:solidFill>
              <a:srgbClr val="ED7D31"/>
            </a:solidFill>
          </p:spPr>
          <p:txBody>
            <a:bodyPr wrap="square" lIns="0" tIns="0" rIns="0" bIns="0" rtlCol="0"/>
            <a:lstStyle/>
            <a:p>
              <a:endParaRPr/>
            </a:p>
          </p:txBody>
        </p:sp>
        <p:sp>
          <p:nvSpPr>
            <p:cNvPr id="34" name="object 34"/>
            <p:cNvSpPr/>
            <p:nvPr/>
          </p:nvSpPr>
          <p:spPr>
            <a:xfrm>
              <a:off x="5851337" y="4620648"/>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35" name="object 35"/>
          <p:cNvSpPr txBox="1"/>
          <p:nvPr/>
        </p:nvSpPr>
        <p:spPr>
          <a:xfrm>
            <a:off x="707390" y="3663913"/>
            <a:ext cx="6830059" cy="1255395"/>
          </a:xfrm>
          <a:prstGeom prst="rect">
            <a:avLst/>
          </a:prstGeom>
        </p:spPr>
        <p:txBody>
          <a:bodyPr vert="horz" wrap="square" lIns="0" tIns="55244" rIns="0" bIns="0" rtlCol="0">
            <a:spAutoFit/>
          </a:bodyPr>
          <a:lstStyle/>
          <a:p>
            <a:pPr marL="12700">
              <a:lnSpc>
                <a:spcPct val="100000"/>
              </a:lnSpc>
              <a:spcBef>
                <a:spcPts val="434"/>
              </a:spcBef>
            </a:pPr>
            <a:r>
              <a:rPr sz="1600" dirty="0">
                <a:latin typeface="Arial MT"/>
                <a:cs typeface="Arial MT"/>
              </a:rPr>
              <a:t>Step</a:t>
            </a:r>
            <a:r>
              <a:rPr sz="1600" spc="-20" dirty="0">
                <a:latin typeface="Arial MT"/>
                <a:cs typeface="Arial MT"/>
              </a:rPr>
              <a:t> </a:t>
            </a:r>
            <a:r>
              <a:rPr sz="1600" dirty="0">
                <a:latin typeface="Arial MT"/>
                <a:cs typeface="Arial MT"/>
              </a:rPr>
              <a:t>3.</a:t>
            </a:r>
            <a:r>
              <a:rPr sz="1600" spc="-10" dirty="0">
                <a:latin typeface="Arial MT"/>
                <a:cs typeface="Arial MT"/>
              </a:rPr>
              <a:t> </a:t>
            </a:r>
            <a:r>
              <a:rPr sz="1600" dirty="0">
                <a:latin typeface="Arial MT"/>
                <a:cs typeface="Arial MT"/>
              </a:rPr>
              <a:t>Build</a:t>
            </a:r>
            <a:r>
              <a:rPr sz="1600" spc="-20" dirty="0">
                <a:latin typeface="Arial MT"/>
                <a:cs typeface="Arial MT"/>
              </a:rPr>
              <a:t> </a:t>
            </a:r>
            <a:r>
              <a:rPr sz="1600" dirty="0">
                <a:latin typeface="Arial MT"/>
                <a:cs typeface="Arial MT"/>
              </a:rPr>
              <a:t>the</a:t>
            </a:r>
            <a:r>
              <a:rPr sz="1600" spc="-15" dirty="0">
                <a:latin typeface="Arial MT"/>
                <a:cs typeface="Arial MT"/>
              </a:rPr>
              <a:t> </a:t>
            </a:r>
            <a:r>
              <a:rPr sz="1600" dirty="0">
                <a:latin typeface="Arial MT"/>
                <a:cs typeface="Arial MT"/>
              </a:rPr>
              <a:t>ranked</a:t>
            </a:r>
            <a:r>
              <a:rPr sz="1600" spc="-20" dirty="0">
                <a:latin typeface="Arial MT"/>
                <a:cs typeface="Arial MT"/>
              </a:rPr>
              <a:t> </a:t>
            </a:r>
            <a:r>
              <a:rPr sz="1600" dirty="0">
                <a:latin typeface="Arial MT"/>
                <a:cs typeface="Arial MT"/>
              </a:rPr>
              <a:t>list</a:t>
            </a:r>
            <a:r>
              <a:rPr sz="1600" spc="-10" dirty="0">
                <a:latin typeface="Arial MT"/>
                <a:cs typeface="Arial MT"/>
              </a:rPr>
              <a:t> incrementally</a:t>
            </a:r>
            <a:endParaRPr sz="1600">
              <a:latin typeface="Arial MT"/>
              <a:cs typeface="Arial MT"/>
            </a:endParaRPr>
          </a:p>
          <a:p>
            <a:pPr marL="526415" indent="-170815">
              <a:lnSpc>
                <a:spcPct val="100000"/>
              </a:lnSpc>
              <a:spcBef>
                <a:spcPts val="300"/>
              </a:spcBef>
              <a:buChar char="•"/>
              <a:tabLst>
                <a:tab pos="526415" algn="l"/>
              </a:tabLst>
            </a:pPr>
            <a:r>
              <a:rPr sz="1400" dirty="0">
                <a:latin typeface="Arial MT"/>
                <a:cs typeface="Arial MT"/>
              </a:rPr>
              <a:t>at</a:t>
            </a:r>
            <a:r>
              <a:rPr sz="1400" spc="-25" dirty="0">
                <a:latin typeface="Arial MT"/>
                <a:cs typeface="Arial MT"/>
              </a:rPr>
              <a:t> </a:t>
            </a:r>
            <a:r>
              <a:rPr sz="1400" dirty="0">
                <a:latin typeface="Arial MT"/>
                <a:cs typeface="Arial MT"/>
              </a:rPr>
              <a:t>each</a:t>
            </a:r>
            <a:r>
              <a:rPr sz="1400" spc="-20" dirty="0">
                <a:latin typeface="Arial MT"/>
                <a:cs typeface="Arial MT"/>
              </a:rPr>
              <a:t> </a:t>
            </a:r>
            <a:r>
              <a:rPr sz="1400" dirty="0">
                <a:latin typeface="Arial MT"/>
                <a:cs typeface="Arial MT"/>
              </a:rPr>
              <a:t>rank</a:t>
            </a:r>
            <a:r>
              <a:rPr sz="1400" spc="-25" dirty="0">
                <a:latin typeface="Arial MT"/>
                <a:cs typeface="Arial MT"/>
              </a:rPr>
              <a:t> </a:t>
            </a:r>
            <a:r>
              <a:rPr sz="1400" dirty="0">
                <a:latin typeface="Arial MT"/>
                <a:cs typeface="Arial MT"/>
              </a:rPr>
              <a:t>choose</a:t>
            </a:r>
            <a:r>
              <a:rPr sz="1400" spc="-20" dirty="0">
                <a:latin typeface="Arial MT"/>
                <a:cs typeface="Arial MT"/>
              </a:rPr>
              <a:t> </a:t>
            </a:r>
            <a:r>
              <a:rPr sz="1400" dirty="0">
                <a:latin typeface="Arial MT"/>
                <a:cs typeface="Arial MT"/>
              </a:rPr>
              <a:t>the</a:t>
            </a:r>
            <a:r>
              <a:rPr sz="1400" spc="-25" dirty="0">
                <a:latin typeface="Arial MT"/>
                <a:cs typeface="Arial MT"/>
              </a:rPr>
              <a:t> </a:t>
            </a:r>
            <a:r>
              <a:rPr sz="1400" b="1" dirty="0">
                <a:latin typeface="Arial"/>
                <a:cs typeface="Arial"/>
              </a:rPr>
              <a:t>best</a:t>
            </a:r>
            <a:r>
              <a:rPr sz="1400" b="1" spc="-30" dirty="0">
                <a:latin typeface="Arial"/>
                <a:cs typeface="Arial"/>
              </a:rPr>
              <a:t> </a:t>
            </a:r>
            <a:r>
              <a:rPr sz="1400" dirty="0">
                <a:latin typeface="Arial MT"/>
                <a:cs typeface="Arial MT"/>
              </a:rPr>
              <a:t>from</a:t>
            </a:r>
            <a:r>
              <a:rPr sz="1400" spc="-25" dirty="0">
                <a:latin typeface="Arial MT"/>
                <a:cs typeface="Arial MT"/>
              </a:rPr>
              <a:t> </a:t>
            </a:r>
            <a:r>
              <a:rPr sz="1400" dirty="0">
                <a:latin typeface="Arial MT"/>
                <a:cs typeface="Arial MT"/>
              </a:rPr>
              <a:t>either</a:t>
            </a:r>
            <a:r>
              <a:rPr sz="1400" spc="-25" dirty="0">
                <a:latin typeface="Arial MT"/>
                <a:cs typeface="Arial MT"/>
              </a:rPr>
              <a:t> </a:t>
            </a:r>
            <a:r>
              <a:rPr sz="1400" dirty="0">
                <a:latin typeface="Arial MT"/>
                <a:cs typeface="Arial MT"/>
              </a:rPr>
              <a:t>group</a:t>
            </a:r>
            <a:r>
              <a:rPr sz="1400" spc="-25" dirty="0">
                <a:latin typeface="Arial MT"/>
                <a:cs typeface="Arial MT"/>
              </a:rPr>
              <a:t> </a:t>
            </a:r>
            <a:r>
              <a:rPr sz="1400" dirty="0">
                <a:latin typeface="Arial MT"/>
                <a:cs typeface="Arial MT"/>
              </a:rPr>
              <a:t>(why</a:t>
            </a:r>
            <a:r>
              <a:rPr sz="1400" spc="-20" dirty="0">
                <a:latin typeface="Arial MT"/>
                <a:cs typeface="Arial MT"/>
              </a:rPr>
              <a:t> </a:t>
            </a:r>
            <a:r>
              <a:rPr sz="1400" spc="-10" dirty="0">
                <a:latin typeface="Arial MT"/>
                <a:cs typeface="Arial MT"/>
              </a:rPr>
              <a:t>best?),</a:t>
            </a:r>
            <a:endParaRPr sz="1400">
              <a:latin typeface="Arial MT"/>
              <a:cs typeface="Arial MT"/>
            </a:endParaRPr>
          </a:p>
          <a:p>
            <a:pPr marL="526415" indent="-170815">
              <a:lnSpc>
                <a:spcPct val="100000"/>
              </a:lnSpc>
              <a:spcBef>
                <a:spcPts val="215"/>
              </a:spcBef>
              <a:buFont typeface="Arial MT"/>
              <a:buChar char="•"/>
              <a:tabLst>
                <a:tab pos="526415" algn="l"/>
              </a:tabLst>
            </a:pPr>
            <a:r>
              <a:rPr sz="1400" b="1" dirty="0">
                <a:latin typeface="Arial"/>
                <a:cs typeface="Arial"/>
              </a:rPr>
              <a:t>unless</a:t>
            </a:r>
            <a:r>
              <a:rPr sz="1400" b="1" spc="-30" dirty="0">
                <a:latin typeface="Arial"/>
                <a:cs typeface="Arial"/>
              </a:rPr>
              <a:t> </a:t>
            </a:r>
            <a:r>
              <a:rPr sz="1400" dirty="0">
                <a:latin typeface="Arial MT"/>
                <a:cs typeface="Arial MT"/>
              </a:rPr>
              <a:t>you</a:t>
            </a:r>
            <a:r>
              <a:rPr sz="1400" spc="-30" dirty="0">
                <a:latin typeface="Arial MT"/>
                <a:cs typeface="Arial MT"/>
              </a:rPr>
              <a:t> </a:t>
            </a:r>
            <a:r>
              <a:rPr sz="1400" i="1" dirty="0">
                <a:latin typeface="Arial"/>
                <a:cs typeface="Arial"/>
              </a:rPr>
              <a:t>must</a:t>
            </a:r>
            <a:r>
              <a:rPr sz="1400" i="1" spc="-25" dirty="0">
                <a:latin typeface="Arial"/>
                <a:cs typeface="Arial"/>
              </a:rPr>
              <a:t> </a:t>
            </a:r>
            <a:r>
              <a:rPr sz="1400" dirty="0">
                <a:latin typeface="Arial MT"/>
                <a:cs typeface="Arial MT"/>
              </a:rPr>
              <a:t>choose</a:t>
            </a:r>
            <a:r>
              <a:rPr sz="1400" spc="-25" dirty="0">
                <a:latin typeface="Arial MT"/>
                <a:cs typeface="Arial MT"/>
              </a:rPr>
              <a:t> </a:t>
            </a:r>
            <a:r>
              <a:rPr sz="1400" dirty="0">
                <a:latin typeface="Arial MT"/>
                <a:cs typeface="Arial MT"/>
              </a:rPr>
              <a:t>from</a:t>
            </a:r>
            <a:r>
              <a:rPr sz="1400" spc="-30"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protected</a:t>
            </a:r>
            <a:r>
              <a:rPr sz="1400" spc="-25" dirty="0">
                <a:latin typeface="Arial MT"/>
                <a:cs typeface="Arial MT"/>
              </a:rPr>
              <a:t> </a:t>
            </a:r>
            <a:r>
              <a:rPr sz="1400" dirty="0">
                <a:latin typeface="Arial MT"/>
                <a:cs typeface="Arial MT"/>
              </a:rPr>
              <a:t>(to</a:t>
            </a:r>
            <a:r>
              <a:rPr sz="1400" spc="-25" dirty="0">
                <a:latin typeface="Arial MT"/>
                <a:cs typeface="Arial MT"/>
              </a:rPr>
              <a:t> </a:t>
            </a:r>
            <a:r>
              <a:rPr sz="1400" dirty="0">
                <a:latin typeface="Arial MT"/>
                <a:cs typeface="Arial MT"/>
              </a:rPr>
              <a:t>ensure</a:t>
            </a:r>
            <a:r>
              <a:rPr sz="1400" spc="-25" dirty="0">
                <a:latin typeface="Arial MT"/>
                <a:cs typeface="Arial MT"/>
              </a:rPr>
              <a:t> </a:t>
            </a:r>
            <a:r>
              <a:rPr sz="1400" dirty="0">
                <a:latin typeface="Arial MT"/>
                <a:cs typeface="Arial MT"/>
              </a:rPr>
              <a:t>minimum</a:t>
            </a:r>
            <a:r>
              <a:rPr sz="1400" spc="-30" dirty="0">
                <a:latin typeface="Arial MT"/>
                <a:cs typeface="Arial MT"/>
              </a:rPr>
              <a:t> </a:t>
            </a:r>
            <a:r>
              <a:rPr sz="1400" spc="-10" dirty="0">
                <a:latin typeface="Arial MT"/>
                <a:cs typeface="Arial MT"/>
              </a:rPr>
              <a:t>representation)</a:t>
            </a:r>
            <a:endParaRPr sz="1400">
              <a:latin typeface="Arial MT"/>
              <a:cs typeface="Arial MT"/>
            </a:endParaRPr>
          </a:p>
          <a:p>
            <a:pPr>
              <a:lnSpc>
                <a:spcPct val="100000"/>
              </a:lnSpc>
              <a:spcBef>
                <a:spcPts val="260"/>
              </a:spcBef>
            </a:pPr>
            <a:endParaRPr sz="1400">
              <a:latin typeface="Arial MT"/>
              <a:cs typeface="Arial MT"/>
            </a:endParaRPr>
          </a:p>
          <a:p>
            <a:pPr marL="2110105">
              <a:lnSpc>
                <a:spcPct val="100000"/>
              </a:lnSpc>
              <a:tabLst>
                <a:tab pos="2560320" algn="l"/>
                <a:tab pos="3011170" algn="l"/>
                <a:tab pos="3463925" algn="l"/>
                <a:tab pos="3918585" algn="l"/>
                <a:tab pos="4361815" algn="l"/>
                <a:tab pos="4815205" algn="l"/>
                <a:tab pos="5306060" algn="l"/>
                <a:tab pos="5746115" algn="l"/>
                <a:tab pos="6205855" algn="l"/>
              </a:tabLst>
            </a:pPr>
            <a:r>
              <a:rPr sz="1400" spc="65" dirty="0">
                <a:solidFill>
                  <a:srgbClr val="FFFFFF"/>
                </a:solidFill>
                <a:latin typeface="Verdana"/>
                <a:cs typeface="Verdana"/>
              </a:rPr>
              <a:t>a</a:t>
            </a:r>
            <a:r>
              <a:rPr sz="1400" dirty="0">
                <a:solidFill>
                  <a:srgbClr val="FFFFFF"/>
                </a:solidFill>
                <a:latin typeface="Verdana"/>
                <a:cs typeface="Verdana"/>
              </a:rPr>
              <a:t>	</a:t>
            </a:r>
            <a:r>
              <a:rPr sz="1400" spc="25" dirty="0">
                <a:solidFill>
                  <a:srgbClr val="FFFFFF"/>
                </a:solidFill>
                <a:latin typeface="Verdana"/>
                <a:cs typeface="Verdana"/>
              </a:rPr>
              <a:t>b</a:t>
            </a:r>
            <a:r>
              <a:rPr sz="1400" dirty="0">
                <a:solidFill>
                  <a:srgbClr val="FFFFFF"/>
                </a:solidFill>
                <a:latin typeface="Verdana"/>
                <a:cs typeface="Verdana"/>
              </a:rPr>
              <a:t>	</a:t>
            </a:r>
            <a:r>
              <a:rPr sz="1400" spc="10" dirty="0">
                <a:solidFill>
                  <a:srgbClr val="FFFFFF"/>
                </a:solidFill>
                <a:latin typeface="Verdana"/>
                <a:cs typeface="Verdana"/>
              </a:rPr>
              <a:t>g</a:t>
            </a:r>
            <a:r>
              <a:rPr sz="1400" dirty="0">
                <a:solidFill>
                  <a:srgbClr val="FFFFFF"/>
                </a:solidFill>
                <a:latin typeface="Verdana"/>
                <a:cs typeface="Verdana"/>
              </a:rPr>
              <a:t>	</a:t>
            </a:r>
            <a:r>
              <a:rPr sz="1400" spc="120" dirty="0">
                <a:solidFill>
                  <a:srgbClr val="FFFFFF"/>
                </a:solidFill>
                <a:latin typeface="Verdana"/>
                <a:cs typeface="Verdana"/>
              </a:rPr>
              <a:t>c</a:t>
            </a:r>
            <a:r>
              <a:rPr sz="1400" dirty="0">
                <a:solidFill>
                  <a:srgbClr val="FFFFFF"/>
                </a:solidFill>
                <a:latin typeface="Verdana"/>
                <a:cs typeface="Verdana"/>
              </a:rPr>
              <a:t>	</a:t>
            </a:r>
            <a:r>
              <a:rPr sz="1400" spc="-50" dirty="0">
                <a:solidFill>
                  <a:srgbClr val="FFFFFF"/>
                </a:solidFill>
                <a:latin typeface="Verdana"/>
                <a:cs typeface="Verdana"/>
              </a:rPr>
              <a:t>h</a:t>
            </a:r>
            <a:r>
              <a:rPr sz="1400" dirty="0">
                <a:solidFill>
                  <a:srgbClr val="FFFFFF"/>
                </a:solidFill>
                <a:latin typeface="Verdana"/>
                <a:cs typeface="Verdana"/>
              </a:rPr>
              <a:t>	</a:t>
            </a:r>
            <a:r>
              <a:rPr sz="1400" spc="25" dirty="0">
                <a:solidFill>
                  <a:srgbClr val="FFFFFF"/>
                </a:solidFill>
                <a:latin typeface="Verdana"/>
                <a:cs typeface="Verdana"/>
              </a:rPr>
              <a:t>d</a:t>
            </a:r>
            <a:r>
              <a:rPr sz="1400" dirty="0">
                <a:solidFill>
                  <a:srgbClr val="FFFFFF"/>
                </a:solidFill>
                <a:latin typeface="Verdana"/>
                <a:cs typeface="Verdana"/>
              </a:rPr>
              <a:t>	</a:t>
            </a:r>
            <a:r>
              <a:rPr sz="1400" spc="15" dirty="0">
                <a:solidFill>
                  <a:srgbClr val="FFFFFF"/>
                </a:solidFill>
                <a:latin typeface="Verdana"/>
                <a:cs typeface="Verdana"/>
              </a:rPr>
              <a:t>e</a:t>
            </a:r>
            <a:r>
              <a:rPr sz="1400" dirty="0">
                <a:solidFill>
                  <a:srgbClr val="FFFFFF"/>
                </a:solidFill>
                <a:latin typeface="Verdana"/>
                <a:cs typeface="Verdana"/>
              </a:rPr>
              <a:t>	</a:t>
            </a:r>
            <a:r>
              <a:rPr sz="1400" spc="-50" dirty="0">
                <a:solidFill>
                  <a:srgbClr val="FFFFFF"/>
                </a:solidFill>
                <a:latin typeface="Verdana"/>
                <a:cs typeface="Verdana"/>
              </a:rPr>
              <a:t>i</a:t>
            </a:r>
            <a:r>
              <a:rPr sz="1400" dirty="0">
                <a:solidFill>
                  <a:srgbClr val="FFFFFF"/>
                </a:solidFill>
                <a:latin typeface="Verdana"/>
                <a:cs typeface="Verdana"/>
              </a:rPr>
              <a:t>	</a:t>
            </a:r>
            <a:r>
              <a:rPr sz="1400" spc="-50" dirty="0">
                <a:solidFill>
                  <a:srgbClr val="FFFFFF"/>
                </a:solidFill>
                <a:latin typeface="Verdana"/>
                <a:cs typeface="Verdana"/>
              </a:rPr>
              <a:t>f</a:t>
            </a:r>
            <a:r>
              <a:rPr sz="1400" dirty="0">
                <a:solidFill>
                  <a:srgbClr val="FFFFFF"/>
                </a:solidFill>
                <a:latin typeface="Verdana"/>
                <a:cs typeface="Verdana"/>
              </a:rPr>
              <a:t>	</a:t>
            </a:r>
            <a:r>
              <a:rPr sz="1400" spc="-50" dirty="0">
                <a:solidFill>
                  <a:srgbClr val="FFFFFF"/>
                </a:solidFill>
                <a:latin typeface="Verdana"/>
                <a:cs typeface="Verdana"/>
              </a:rPr>
              <a:t>j</a:t>
            </a:r>
            <a:endParaRPr sz="1400">
              <a:latin typeface="Verdana"/>
              <a:cs typeface="Verdana"/>
            </a:endParaRPr>
          </a:p>
        </p:txBody>
      </p:sp>
      <p:sp>
        <p:nvSpPr>
          <p:cNvPr id="36" name="object 36"/>
          <p:cNvSpPr txBox="1"/>
          <p:nvPr/>
        </p:nvSpPr>
        <p:spPr>
          <a:xfrm>
            <a:off x="2205158" y="5111496"/>
            <a:ext cx="318135" cy="193040"/>
          </a:xfrm>
          <a:prstGeom prst="rect">
            <a:avLst/>
          </a:prstGeom>
        </p:spPr>
        <p:txBody>
          <a:bodyPr vert="horz" wrap="square" lIns="0" tIns="12700" rIns="0" bIns="0" rtlCol="0">
            <a:spAutoFit/>
          </a:bodyPr>
          <a:lstStyle/>
          <a:p>
            <a:pPr marL="12700">
              <a:lnSpc>
                <a:spcPct val="100000"/>
              </a:lnSpc>
              <a:spcBef>
                <a:spcPts val="100"/>
              </a:spcBef>
            </a:pPr>
            <a:r>
              <a:rPr sz="1100" i="1" spc="-40" dirty="0">
                <a:latin typeface="Verdana"/>
                <a:cs typeface="Verdana"/>
              </a:rPr>
              <a:t>rank</a:t>
            </a:r>
            <a:endParaRPr sz="1100">
              <a:latin typeface="Verdana"/>
              <a:cs typeface="Verdana"/>
            </a:endParaRPr>
          </a:p>
        </p:txBody>
      </p:sp>
      <p:sp>
        <p:nvSpPr>
          <p:cNvPr id="37" name="object 37"/>
          <p:cNvSpPr txBox="1"/>
          <p:nvPr/>
        </p:nvSpPr>
        <p:spPr>
          <a:xfrm>
            <a:off x="2827091" y="5141976"/>
            <a:ext cx="4199255" cy="193040"/>
          </a:xfrm>
          <a:prstGeom prst="rect">
            <a:avLst/>
          </a:prstGeom>
        </p:spPr>
        <p:txBody>
          <a:bodyPr vert="horz" wrap="square" lIns="0" tIns="12700" rIns="0" bIns="0" rtlCol="0">
            <a:spAutoFit/>
          </a:bodyPr>
          <a:lstStyle/>
          <a:p>
            <a:pPr marL="12700">
              <a:lnSpc>
                <a:spcPct val="100000"/>
              </a:lnSpc>
              <a:spcBef>
                <a:spcPts val="100"/>
              </a:spcBef>
              <a:tabLst>
                <a:tab pos="462915" algn="l"/>
                <a:tab pos="913130" algn="l"/>
                <a:tab pos="1363345" algn="l"/>
                <a:tab pos="1813560" algn="l"/>
                <a:tab pos="2263775" algn="l"/>
                <a:tab pos="2714625" algn="l"/>
                <a:tab pos="3164840" algn="l"/>
                <a:tab pos="3618865" algn="l"/>
                <a:tab pos="4029710" algn="l"/>
              </a:tabLst>
            </a:pPr>
            <a:r>
              <a:rPr sz="1650" i="1" spc="-75" baseline="2525" dirty="0">
                <a:latin typeface="Verdana"/>
                <a:cs typeface="Verdana"/>
              </a:rPr>
              <a:t>1</a:t>
            </a:r>
            <a:r>
              <a:rPr sz="1650" i="1" baseline="2525" dirty="0">
                <a:latin typeface="Verdana"/>
                <a:cs typeface="Verdana"/>
              </a:rPr>
              <a:t>	</a:t>
            </a:r>
            <a:r>
              <a:rPr sz="1650" i="1" spc="-75" baseline="2525" dirty="0">
                <a:latin typeface="Verdana"/>
                <a:cs typeface="Verdana"/>
              </a:rPr>
              <a:t>2</a:t>
            </a:r>
            <a:r>
              <a:rPr sz="1650" i="1" baseline="2525" dirty="0">
                <a:latin typeface="Verdana"/>
                <a:cs typeface="Verdana"/>
              </a:rPr>
              <a:t>	</a:t>
            </a:r>
            <a:r>
              <a:rPr sz="1100" i="1" spc="-50" dirty="0">
                <a:latin typeface="Verdana"/>
                <a:cs typeface="Verdana"/>
              </a:rPr>
              <a:t>3</a:t>
            </a:r>
            <a:r>
              <a:rPr sz="1100" i="1" dirty="0">
                <a:latin typeface="Verdana"/>
                <a:cs typeface="Verdana"/>
              </a:rPr>
              <a:t>	</a:t>
            </a:r>
            <a:r>
              <a:rPr sz="1650" i="1" spc="-75" baseline="2525" dirty="0">
                <a:latin typeface="Verdana"/>
                <a:cs typeface="Verdana"/>
              </a:rPr>
              <a:t>4</a:t>
            </a:r>
            <a:r>
              <a:rPr sz="1650" i="1" baseline="2525" dirty="0">
                <a:latin typeface="Verdana"/>
                <a:cs typeface="Verdana"/>
              </a:rPr>
              <a:t>	</a:t>
            </a:r>
            <a:r>
              <a:rPr sz="1650" i="1" spc="-75" baseline="2525" dirty="0">
                <a:latin typeface="Verdana"/>
                <a:cs typeface="Verdana"/>
              </a:rPr>
              <a:t>5</a:t>
            </a:r>
            <a:r>
              <a:rPr sz="1650" i="1" baseline="2525" dirty="0">
                <a:latin typeface="Verdana"/>
                <a:cs typeface="Verdana"/>
              </a:rPr>
              <a:t>	</a:t>
            </a:r>
            <a:r>
              <a:rPr sz="1650" i="1" spc="-75" baseline="2525" dirty="0">
                <a:latin typeface="Verdana"/>
                <a:cs typeface="Verdana"/>
              </a:rPr>
              <a:t>6</a:t>
            </a:r>
            <a:r>
              <a:rPr sz="1650" i="1" baseline="2525" dirty="0">
                <a:latin typeface="Verdana"/>
                <a:cs typeface="Verdana"/>
              </a:rPr>
              <a:t>	</a:t>
            </a:r>
            <a:r>
              <a:rPr sz="1100" i="1" spc="-50" dirty="0">
                <a:latin typeface="Verdana"/>
                <a:cs typeface="Verdana"/>
              </a:rPr>
              <a:t>7</a:t>
            </a:r>
            <a:r>
              <a:rPr sz="1100" i="1" dirty="0">
                <a:latin typeface="Verdana"/>
                <a:cs typeface="Verdana"/>
              </a:rPr>
              <a:t>	</a:t>
            </a:r>
            <a:r>
              <a:rPr sz="1650" i="1" spc="-75" baseline="2525" dirty="0">
                <a:latin typeface="Verdana"/>
                <a:cs typeface="Verdana"/>
              </a:rPr>
              <a:t>8</a:t>
            </a:r>
            <a:r>
              <a:rPr sz="1650" i="1" baseline="2525" dirty="0">
                <a:latin typeface="Verdana"/>
                <a:cs typeface="Verdana"/>
              </a:rPr>
              <a:t>	</a:t>
            </a:r>
            <a:r>
              <a:rPr sz="1650" i="1" spc="-75" baseline="2525" dirty="0">
                <a:latin typeface="Verdana"/>
                <a:cs typeface="Verdana"/>
              </a:rPr>
              <a:t>9</a:t>
            </a:r>
            <a:r>
              <a:rPr sz="1650" i="1" baseline="2525" dirty="0">
                <a:latin typeface="Verdana"/>
                <a:cs typeface="Verdana"/>
              </a:rPr>
              <a:t>	</a:t>
            </a:r>
            <a:r>
              <a:rPr sz="1650" i="1" spc="-97" baseline="2525" dirty="0">
                <a:latin typeface="Verdana"/>
                <a:cs typeface="Verdana"/>
              </a:rPr>
              <a:t>10</a:t>
            </a:r>
            <a:endParaRPr sz="1650" baseline="2525">
              <a:latin typeface="Verdana"/>
              <a:cs typeface="Verdana"/>
            </a:endParaRPr>
          </a:p>
        </p:txBody>
      </p:sp>
      <p:sp>
        <p:nvSpPr>
          <p:cNvPr id="38" name="object 38"/>
          <p:cNvSpPr txBox="1"/>
          <p:nvPr/>
        </p:nvSpPr>
        <p:spPr>
          <a:xfrm>
            <a:off x="707390" y="2600451"/>
            <a:ext cx="6547484"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MT"/>
                <a:cs typeface="Arial MT"/>
              </a:rPr>
              <a:t>Step</a:t>
            </a:r>
            <a:r>
              <a:rPr sz="1600" spc="-25" dirty="0">
                <a:latin typeface="Arial MT"/>
                <a:cs typeface="Arial MT"/>
              </a:rPr>
              <a:t> </a:t>
            </a:r>
            <a:r>
              <a:rPr sz="1600" dirty="0">
                <a:latin typeface="Arial MT"/>
                <a:cs typeface="Arial MT"/>
              </a:rPr>
              <a:t>2.</a:t>
            </a:r>
            <a:r>
              <a:rPr sz="1600" spc="-10" dirty="0">
                <a:latin typeface="Arial MT"/>
                <a:cs typeface="Arial MT"/>
              </a:rPr>
              <a:t> </a:t>
            </a:r>
            <a:r>
              <a:rPr sz="1600" dirty="0">
                <a:latin typeface="Arial MT"/>
                <a:cs typeface="Arial MT"/>
              </a:rPr>
              <a:t>Create</a:t>
            </a:r>
            <a:r>
              <a:rPr sz="1600" spc="-20" dirty="0">
                <a:latin typeface="Arial MT"/>
                <a:cs typeface="Arial MT"/>
              </a:rPr>
              <a:t> </a:t>
            </a:r>
            <a:r>
              <a:rPr sz="1600" dirty="0">
                <a:latin typeface="Arial MT"/>
                <a:cs typeface="Arial MT"/>
              </a:rPr>
              <a:t>two</a:t>
            </a:r>
            <a:r>
              <a:rPr sz="1600" spc="-25" dirty="0">
                <a:latin typeface="Arial MT"/>
                <a:cs typeface="Arial MT"/>
              </a:rPr>
              <a:t> </a:t>
            </a:r>
            <a:r>
              <a:rPr sz="1600" dirty="0">
                <a:latin typeface="Arial MT"/>
                <a:cs typeface="Arial MT"/>
              </a:rPr>
              <a:t>sublists</a:t>
            </a:r>
            <a:r>
              <a:rPr sz="1600" spc="-15" dirty="0">
                <a:latin typeface="Arial MT"/>
                <a:cs typeface="Arial MT"/>
              </a:rPr>
              <a:t> </a:t>
            </a:r>
            <a:r>
              <a:rPr sz="1600" dirty="0">
                <a:latin typeface="Arial MT"/>
                <a:cs typeface="Arial MT"/>
              </a:rPr>
              <a:t>of</a:t>
            </a:r>
            <a:r>
              <a:rPr sz="1600" spc="-10" dirty="0">
                <a:latin typeface="Arial MT"/>
                <a:cs typeface="Arial MT"/>
              </a:rPr>
              <a:t> </a:t>
            </a:r>
            <a:r>
              <a:rPr sz="1600" dirty="0">
                <a:latin typeface="Arial MT"/>
                <a:cs typeface="Arial MT"/>
              </a:rPr>
              <a:t>objects</a:t>
            </a:r>
            <a:r>
              <a:rPr sz="1600" spc="-15" dirty="0">
                <a:latin typeface="Arial MT"/>
                <a:cs typeface="Arial MT"/>
              </a:rPr>
              <a:t> </a:t>
            </a:r>
            <a:r>
              <a:rPr sz="1600" dirty="0">
                <a:latin typeface="Arial MT"/>
                <a:cs typeface="Arial MT"/>
              </a:rPr>
              <a:t>(blue</a:t>
            </a:r>
            <a:r>
              <a:rPr sz="1600" spc="-20" dirty="0">
                <a:latin typeface="Arial MT"/>
                <a:cs typeface="Arial MT"/>
              </a:rPr>
              <a:t> </a:t>
            </a:r>
            <a:r>
              <a:rPr sz="1600" dirty="0">
                <a:latin typeface="Arial MT"/>
                <a:cs typeface="Arial MT"/>
              </a:rPr>
              <a:t>and</a:t>
            </a:r>
            <a:r>
              <a:rPr sz="1600" spc="-20" dirty="0">
                <a:latin typeface="Arial MT"/>
                <a:cs typeface="Arial MT"/>
              </a:rPr>
              <a:t> </a:t>
            </a:r>
            <a:r>
              <a:rPr sz="1600" dirty="0">
                <a:latin typeface="Arial MT"/>
                <a:cs typeface="Arial MT"/>
              </a:rPr>
              <a:t>orange),</a:t>
            </a:r>
            <a:r>
              <a:rPr sz="1600" spc="-15" dirty="0">
                <a:latin typeface="Arial MT"/>
                <a:cs typeface="Arial MT"/>
              </a:rPr>
              <a:t> </a:t>
            </a:r>
            <a:r>
              <a:rPr sz="1600" dirty="0">
                <a:latin typeface="Arial MT"/>
                <a:cs typeface="Arial MT"/>
              </a:rPr>
              <a:t>sorted</a:t>
            </a:r>
            <a:r>
              <a:rPr sz="1600" spc="-20" dirty="0">
                <a:latin typeface="Arial MT"/>
                <a:cs typeface="Arial MT"/>
              </a:rPr>
              <a:t> </a:t>
            </a:r>
            <a:r>
              <a:rPr sz="1600" dirty="0">
                <a:latin typeface="Arial MT"/>
                <a:cs typeface="Arial MT"/>
              </a:rPr>
              <a:t>on</a:t>
            </a:r>
            <a:r>
              <a:rPr sz="1600" spc="-20" dirty="0">
                <a:latin typeface="Arial MT"/>
                <a:cs typeface="Arial MT"/>
              </a:rPr>
              <a:t> </a:t>
            </a:r>
            <a:r>
              <a:rPr sz="1600" spc="-10" dirty="0">
                <a:latin typeface="Arial MT"/>
                <a:cs typeface="Arial MT"/>
              </a:rPr>
              <a:t>score</a:t>
            </a:r>
            <a:endParaRPr sz="1600">
              <a:latin typeface="Arial MT"/>
              <a:cs typeface="Arial MT"/>
            </a:endParaRPr>
          </a:p>
        </p:txBody>
      </p:sp>
      <p:grpSp>
        <p:nvGrpSpPr>
          <p:cNvPr id="39" name="object 39"/>
          <p:cNvGrpSpPr/>
          <p:nvPr/>
        </p:nvGrpSpPr>
        <p:grpSpPr>
          <a:xfrm>
            <a:off x="1669620" y="2976200"/>
            <a:ext cx="398145" cy="398145"/>
            <a:chOff x="1669620" y="2976200"/>
            <a:chExt cx="398145" cy="398145"/>
          </a:xfrm>
        </p:grpSpPr>
        <p:sp>
          <p:nvSpPr>
            <p:cNvPr id="40" name="object 40"/>
            <p:cNvSpPr/>
            <p:nvPr/>
          </p:nvSpPr>
          <p:spPr>
            <a:xfrm>
              <a:off x="1688670" y="2995250"/>
              <a:ext cx="360045" cy="360045"/>
            </a:xfrm>
            <a:custGeom>
              <a:avLst/>
              <a:gdLst/>
              <a:ahLst/>
              <a:cxnLst/>
              <a:rect l="l" t="t" r="r" b="b"/>
              <a:pathLst>
                <a:path w="360044" h="360045">
                  <a:moveTo>
                    <a:pt x="359596" y="0"/>
                  </a:moveTo>
                  <a:lnTo>
                    <a:pt x="0" y="0"/>
                  </a:lnTo>
                  <a:lnTo>
                    <a:pt x="0" y="359596"/>
                  </a:lnTo>
                  <a:lnTo>
                    <a:pt x="359596" y="359596"/>
                  </a:lnTo>
                  <a:lnTo>
                    <a:pt x="359596" y="0"/>
                  </a:lnTo>
                  <a:close/>
                </a:path>
              </a:pathLst>
            </a:custGeom>
            <a:solidFill>
              <a:srgbClr val="4472C4"/>
            </a:solidFill>
          </p:spPr>
          <p:txBody>
            <a:bodyPr wrap="square" lIns="0" tIns="0" rIns="0" bIns="0" rtlCol="0"/>
            <a:lstStyle/>
            <a:p>
              <a:endParaRPr/>
            </a:p>
          </p:txBody>
        </p:sp>
        <p:sp>
          <p:nvSpPr>
            <p:cNvPr id="41" name="object 41"/>
            <p:cNvSpPr/>
            <p:nvPr/>
          </p:nvSpPr>
          <p:spPr>
            <a:xfrm>
              <a:off x="1688670" y="2995250"/>
              <a:ext cx="360045" cy="360045"/>
            </a:xfrm>
            <a:custGeom>
              <a:avLst/>
              <a:gdLst/>
              <a:ahLst/>
              <a:cxnLst/>
              <a:rect l="l" t="t" r="r" b="b"/>
              <a:pathLst>
                <a:path w="360044"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42" name="object 42"/>
          <p:cNvSpPr txBox="1"/>
          <p:nvPr/>
        </p:nvSpPr>
        <p:spPr>
          <a:xfrm>
            <a:off x="1688670" y="2995250"/>
            <a:ext cx="360045" cy="360045"/>
          </a:xfrm>
          <a:prstGeom prst="rect">
            <a:avLst/>
          </a:prstGeom>
        </p:spPr>
        <p:txBody>
          <a:bodyPr vert="horz" wrap="square" lIns="0" tIns="73025" rIns="0" bIns="0" rtlCol="0">
            <a:spAutoFit/>
          </a:bodyPr>
          <a:lstStyle/>
          <a:p>
            <a:pPr marL="118110">
              <a:lnSpc>
                <a:spcPct val="100000"/>
              </a:lnSpc>
              <a:spcBef>
                <a:spcPts val="575"/>
              </a:spcBef>
            </a:pPr>
            <a:r>
              <a:rPr sz="1400" spc="65" dirty="0">
                <a:solidFill>
                  <a:srgbClr val="FFFFFF"/>
                </a:solidFill>
                <a:latin typeface="Verdana"/>
                <a:cs typeface="Verdana"/>
              </a:rPr>
              <a:t>a</a:t>
            </a:r>
            <a:endParaRPr sz="1400">
              <a:latin typeface="Verdana"/>
              <a:cs typeface="Verdana"/>
            </a:endParaRPr>
          </a:p>
        </p:txBody>
      </p:sp>
      <p:grpSp>
        <p:nvGrpSpPr>
          <p:cNvPr id="43" name="object 43"/>
          <p:cNvGrpSpPr/>
          <p:nvPr/>
        </p:nvGrpSpPr>
        <p:grpSpPr>
          <a:xfrm>
            <a:off x="2568037" y="2976200"/>
            <a:ext cx="398145" cy="398145"/>
            <a:chOff x="2568037" y="2976200"/>
            <a:chExt cx="398145" cy="398145"/>
          </a:xfrm>
        </p:grpSpPr>
        <p:sp>
          <p:nvSpPr>
            <p:cNvPr id="44" name="object 44"/>
            <p:cNvSpPr/>
            <p:nvPr/>
          </p:nvSpPr>
          <p:spPr>
            <a:xfrm>
              <a:off x="2587087" y="2995250"/>
              <a:ext cx="360045" cy="360045"/>
            </a:xfrm>
            <a:custGeom>
              <a:avLst/>
              <a:gdLst/>
              <a:ahLst/>
              <a:cxnLst/>
              <a:rect l="l" t="t" r="r" b="b"/>
              <a:pathLst>
                <a:path w="360044" h="360045">
                  <a:moveTo>
                    <a:pt x="359596" y="0"/>
                  </a:moveTo>
                  <a:lnTo>
                    <a:pt x="0" y="0"/>
                  </a:lnTo>
                  <a:lnTo>
                    <a:pt x="0" y="359596"/>
                  </a:lnTo>
                  <a:lnTo>
                    <a:pt x="359596" y="359596"/>
                  </a:lnTo>
                  <a:lnTo>
                    <a:pt x="359596" y="0"/>
                  </a:lnTo>
                  <a:close/>
                </a:path>
              </a:pathLst>
            </a:custGeom>
            <a:solidFill>
              <a:srgbClr val="4472C4"/>
            </a:solidFill>
          </p:spPr>
          <p:txBody>
            <a:bodyPr wrap="square" lIns="0" tIns="0" rIns="0" bIns="0" rtlCol="0"/>
            <a:lstStyle/>
            <a:p>
              <a:endParaRPr/>
            </a:p>
          </p:txBody>
        </p:sp>
        <p:sp>
          <p:nvSpPr>
            <p:cNvPr id="45" name="object 45"/>
            <p:cNvSpPr/>
            <p:nvPr/>
          </p:nvSpPr>
          <p:spPr>
            <a:xfrm>
              <a:off x="2587087" y="2995250"/>
              <a:ext cx="360045" cy="360045"/>
            </a:xfrm>
            <a:custGeom>
              <a:avLst/>
              <a:gdLst/>
              <a:ahLst/>
              <a:cxnLst/>
              <a:rect l="l" t="t" r="r" b="b"/>
              <a:pathLst>
                <a:path w="360044"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46" name="object 46"/>
          <p:cNvSpPr txBox="1"/>
          <p:nvPr/>
        </p:nvSpPr>
        <p:spPr>
          <a:xfrm>
            <a:off x="2587087" y="2995250"/>
            <a:ext cx="360045" cy="360045"/>
          </a:xfrm>
          <a:prstGeom prst="rect">
            <a:avLst/>
          </a:prstGeom>
        </p:spPr>
        <p:txBody>
          <a:bodyPr vert="horz" wrap="square" lIns="0" tIns="73025" rIns="0" bIns="0" rtlCol="0">
            <a:spAutoFit/>
          </a:bodyPr>
          <a:lstStyle/>
          <a:p>
            <a:pPr algn="ctr">
              <a:lnSpc>
                <a:spcPct val="100000"/>
              </a:lnSpc>
              <a:spcBef>
                <a:spcPts val="575"/>
              </a:spcBef>
            </a:pPr>
            <a:r>
              <a:rPr sz="1400" spc="120" dirty="0">
                <a:solidFill>
                  <a:srgbClr val="FFFFFF"/>
                </a:solidFill>
                <a:latin typeface="Verdana"/>
                <a:cs typeface="Verdana"/>
              </a:rPr>
              <a:t>c</a:t>
            </a:r>
            <a:endParaRPr sz="1400">
              <a:latin typeface="Verdana"/>
              <a:cs typeface="Verdana"/>
            </a:endParaRPr>
          </a:p>
        </p:txBody>
      </p:sp>
      <p:grpSp>
        <p:nvGrpSpPr>
          <p:cNvPr id="47" name="object 47"/>
          <p:cNvGrpSpPr/>
          <p:nvPr/>
        </p:nvGrpSpPr>
        <p:grpSpPr>
          <a:xfrm>
            <a:off x="2119971" y="2976200"/>
            <a:ext cx="398145" cy="398145"/>
            <a:chOff x="2119971" y="2976200"/>
            <a:chExt cx="398145" cy="398145"/>
          </a:xfrm>
        </p:grpSpPr>
        <p:sp>
          <p:nvSpPr>
            <p:cNvPr id="48" name="object 48"/>
            <p:cNvSpPr/>
            <p:nvPr/>
          </p:nvSpPr>
          <p:spPr>
            <a:xfrm>
              <a:off x="2139021" y="2995250"/>
              <a:ext cx="360045" cy="360045"/>
            </a:xfrm>
            <a:custGeom>
              <a:avLst/>
              <a:gdLst/>
              <a:ahLst/>
              <a:cxnLst/>
              <a:rect l="l" t="t" r="r" b="b"/>
              <a:pathLst>
                <a:path w="360044" h="360045">
                  <a:moveTo>
                    <a:pt x="359595" y="0"/>
                  </a:moveTo>
                  <a:lnTo>
                    <a:pt x="0" y="0"/>
                  </a:lnTo>
                  <a:lnTo>
                    <a:pt x="0" y="359596"/>
                  </a:lnTo>
                  <a:lnTo>
                    <a:pt x="359595" y="359596"/>
                  </a:lnTo>
                  <a:lnTo>
                    <a:pt x="359595" y="0"/>
                  </a:lnTo>
                  <a:close/>
                </a:path>
              </a:pathLst>
            </a:custGeom>
            <a:solidFill>
              <a:srgbClr val="4472C4"/>
            </a:solidFill>
          </p:spPr>
          <p:txBody>
            <a:bodyPr wrap="square" lIns="0" tIns="0" rIns="0" bIns="0" rtlCol="0"/>
            <a:lstStyle/>
            <a:p>
              <a:endParaRPr/>
            </a:p>
          </p:txBody>
        </p:sp>
        <p:sp>
          <p:nvSpPr>
            <p:cNvPr id="49" name="object 49"/>
            <p:cNvSpPr/>
            <p:nvPr/>
          </p:nvSpPr>
          <p:spPr>
            <a:xfrm>
              <a:off x="2139021" y="2995250"/>
              <a:ext cx="360045" cy="360045"/>
            </a:xfrm>
            <a:custGeom>
              <a:avLst/>
              <a:gdLst/>
              <a:ahLst/>
              <a:cxnLst/>
              <a:rect l="l" t="t" r="r" b="b"/>
              <a:pathLst>
                <a:path w="360044"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50" name="object 50"/>
          <p:cNvSpPr txBox="1"/>
          <p:nvPr/>
        </p:nvSpPr>
        <p:spPr>
          <a:xfrm>
            <a:off x="2139021" y="2995250"/>
            <a:ext cx="360045" cy="360045"/>
          </a:xfrm>
          <a:prstGeom prst="rect">
            <a:avLst/>
          </a:prstGeom>
        </p:spPr>
        <p:txBody>
          <a:bodyPr vert="horz" wrap="square" lIns="0" tIns="73025" rIns="0" bIns="0" rtlCol="0">
            <a:spAutoFit/>
          </a:bodyPr>
          <a:lstStyle/>
          <a:p>
            <a:pPr marL="118110">
              <a:lnSpc>
                <a:spcPct val="100000"/>
              </a:lnSpc>
              <a:spcBef>
                <a:spcPts val="575"/>
              </a:spcBef>
            </a:pPr>
            <a:r>
              <a:rPr sz="1400" spc="25" dirty="0">
                <a:solidFill>
                  <a:srgbClr val="FFFFFF"/>
                </a:solidFill>
                <a:latin typeface="Verdana"/>
                <a:cs typeface="Verdana"/>
              </a:rPr>
              <a:t>b</a:t>
            </a:r>
            <a:endParaRPr sz="1400">
              <a:latin typeface="Verdana"/>
              <a:cs typeface="Verdana"/>
            </a:endParaRPr>
          </a:p>
        </p:txBody>
      </p:sp>
      <p:grpSp>
        <p:nvGrpSpPr>
          <p:cNvPr id="51" name="object 51"/>
          <p:cNvGrpSpPr/>
          <p:nvPr/>
        </p:nvGrpSpPr>
        <p:grpSpPr>
          <a:xfrm>
            <a:off x="3016105" y="2976200"/>
            <a:ext cx="398145" cy="398145"/>
            <a:chOff x="3016105" y="2976200"/>
            <a:chExt cx="398145" cy="398145"/>
          </a:xfrm>
        </p:grpSpPr>
        <p:sp>
          <p:nvSpPr>
            <p:cNvPr id="52" name="object 52"/>
            <p:cNvSpPr/>
            <p:nvPr/>
          </p:nvSpPr>
          <p:spPr>
            <a:xfrm>
              <a:off x="3035155" y="2995250"/>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0070C0"/>
            </a:solidFill>
          </p:spPr>
          <p:txBody>
            <a:bodyPr wrap="square" lIns="0" tIns="0" rIns="0" bIns="0" rtlCol="0"/>
            <a:lstStyle/>
            <a:p>
              <a:endParaRPr/>
            </a:p>
          </p:txBody>
        </p:sp>
        <p:sp>
          <p:nvSpPr>
            <p:cNvPr id="53" name="object 53"/>
            <p:cNvSpPr/>
            <p:nvPr/>
          </p:nvSpPr>
          <p:spPr>
            <a:xfrm>
              <a:off x="3035155" y="299525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54" name="object 54"/>
          <p:cNvSpPr txBox="1"/>
          <p:nvPr/>
        </p:nvSpPr>
        <p:spPr>
          <a:xfrm>
            <a:off x="3035155" y="2995250"/>
            <a:ext cx="360045" cy="360045"/>
          </a:xfrm>
          <a:prstGeom prst="rect">
            <a:avLst/>
          </a:prstGeom>
        </p:spPr>
        <p:txBody>
          <a:bodyPr vert="horz" wrap="square" lIns="0" tIns="73025" rIns="0" bIns="0" rtlCol="0">
            <a:spAutoFit/>
          </a:bodyPr>
          <a:lstStyle/>
          <a:p>
            <a:pPr marL="118110">
              <a:lnSpc>
                <a:spcPct val="100000"/>
              </a:lnSpc>
              <a:spcBef>
                <a:spcPts val="575"/>
              </a:spcBef>
            </a:pPr>
            <a:r>
              <a:rPr sz="1400" spc="25" dirty="0">
                <a:solidFill>
                  <a:srgbClr val="FFFFFF"/>
                </a:solidFill>
                <a:latin typeface="Verdana"/>
                <a:cs typeface="Verdana"/>
              </a:rPr>
              <a:t>d</a:t>
            </a:r>
            <a:endParaRPr sz="1400">
              <a:latin typeface="Verdana"/>
              <a:cs typeface="Verdana"/>
            </a:endParaRPr>
          </a:p>
        </p:txBody>
      </p:sp>
      <p:grpSp>
        <p:nvGrpSpPr>
          <p:cNvPr id="55" name="object 55"/>
          <p:cNvGrpSpPr/>
          <p:nvPr/>
        </p:nvGrpSpPr>
        <p:grpSpPr>
          <a:xfrm>
            <a:off x="3468738" y="2984781"/>
            <a:ext cx="398145" cy="398145"/>
            <a:chOff x="3468738" y="2984781"/>
            <a:chExt cx="398145" cy="398145"/>
          </a:xfrm>
        </p:grpSpPr>
        <p:sp>
          <p:nvSpPr>
            <p:cNvPr id="56" name="object 56"/>
            <p:cNvSpPr/>
            <p:nvPr/>
          </p:nvSpPr>
          <p:spPr>
            <a:xfrm>
              <a:off x="3487788" y="3003831"/>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0070C0"/>
            </a:solidFill>
          </p:spPr>
          <p:txBody>
            <a:bodyPr wrap="square" lIns="0" tIns="0" rIns="0" bIns="0" rtlCol="0"/>
            <a:lstStyle/>
            <a:p>
              <a:endParaRPr/>
            </a:p>
          </p:txBody>
        </p:sp>
        <p:sp>
          <p:nvSpPr>
            <p:cNvPr id="57" name="object 57"/>
            <p:cNvSpPr/>
            <p:nvPr/>
          </p:nvSpPr>
          <p:spPr>
            <a:xfrm>
              <a:off x="3487788" y="3003831"/>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58" name="object 58"/>
          <p:cNvSpPr txBox="1"/>
          <p:nvPr/>
        </p:nvSpPr>
        <p:spPr>
          <a:xfrm>
            <a:off x="3487788" y="3064764"/>
            <a:ext cx="340995" cy="238760"/>
          </a:xfrm>
          <a:prstGeom prst="rect">
            <a:avLst/>
          </a:prstGeom>
        </p:spPr>
        <p:txBody>
          <a:bodyPr vert="horz" wrap="square" lIns="0" tIns="12700" rIns="0" bIns="0" rtlCol="0">
            <a:spAutoFit/>
          </a:bodyPr>
          <a:lstStyle/>
          <a:p>
            <a:pPr marL="121285">
              <a:lnSpc>
                <a:spcPct val="100000"/>
              </a:lnSpc>
              <a:spcBef>
                <a:spcPts val="100"/>
              </a:spcBef>
            </a:pPr>
            <a:r>
              <a:rPr sz="1400" spc="15" dirty="0">
                <a:solidFill>
                  <a:srgbClr val="FFFFFF"/>
                </a:solidFill>
                <a:latin typeface="Verdana"/>
                <a:cs typeface="Verdana"/>
              </a:rPr>
              <a:t>e</a:t>
            </a:r>
            <a:endParaRPr sz="1400">
              <a:latin typeface="Verdana"/>
              <a:cs typeface="Verdana"/>
            </a:endParaRPr>
          </a:p>
        </p:txBody>
      </p:sp>
      <p:graphicFrame>
        <p:nvGraphicFramePr>
          <p:cNvPr id="59" name="object 59"/>
          <p:cNvGraphicFramePr>
            <a:graphicFrameLocks noGrp="1"/>
          </p:cNvGraphicFramePr>
          <p:nvPr/>
        </p:nvGraphicFramePr>
        <p:xfrm>
          <a:off x="7143680" y="2962441"/>
          <a:ext cx="789939" cy="359410"/>
        </p:xfrm>
        <a:graphic>
          <a:graphicData uri="http://schemas.openxmlformats.org/drawingml/2006/table">
            <a:tbl>
              <a:tblPr firstRow="1" bandRow="1">
                <a:tableStyleId>{2D5ABB26-0587-4C30-8999-92F81FD0307C}</a:tableStyleId>
              </a:tblPr>
              <a:tblGrid>
                <a:gridCol w="359410">
                  <a:extLst>
                    <a:ext uri="{9D8B030D-6E8A-4147-A177-3AD203B41FA5}">
                      <a16:colId xmlns:a16="http://schemas.microsoft.com/office/drawing/2014/main" val="20000"/>
                    </a:ext>
                  </a:extLst>
                </a:gridCol>
                <a:gridCol w="71119">
                  <a:extLst>
                    <a:ext uri="{9D8B030D-6E8A-4147-A177-3AD203B41FA5}">
                      <a16:colId xmlns:a16="http://schemas.microsoft.com/office/drawing/2014/main" val="20001"/>
                    </a:ext>
                  </a:extLst>
                </a:gridCol>
                <a:gridCol w="359410">
                  <a:extLst>
                    <a:ext uri="{9D8B030D-6E8A-4147-A177-3AD203B41FA5}">
                      <a16:colId xmlns:a16="http://schemas.microsoft.com/office/drawing/2014/main" val="20002"/>
                    </a:ext>
                  </a:extLst>
                </a:gridCol>
              </a:tblGrid>
              <a:tr h="359410">
                <a:tc>
                  <a:txBody>
                    <a:bodyPr/>
                    <a:lstStyle/>
                    <a:p>
                      <a:pPr algn="ctr">
                        <a:lnSpc>
                          <a:spcPct val="100000"/>
                        </a:lnSpc>
                        <a:spcBef>
                          <a:spcPts val="560"/>
                        </a:spcBef>
                      </a:pPr>
                      <a:r>
                        <a:rPr sz="1400" spc="-50" dirty="0">
                          <a:solidFill>
                            <a:srgbClr val="FFFFFF"/>
                          </a:solidFill>
                          <a:latin typeface="Verdana"/>
                          <a:cs typeface="Verdana"/>
                        </a:rPr>
                        <a:t>k</a:t>
                      </a:r>
                      <a:endParaRPr sz="1400">
                        <a:latin typeface="Verdana"/>
                        <a:cs typeface="Verdana"/>
                      </a:endParaRPr>
                    </a:p>
                  </a:txBody>
                  <a:tcPr marL="0" marR="0" marT="71120" marB="0">
                    <a:lnL w="38100">
                      <a:solidFill>
                        <a:srgbClr val="000000"/>
                      </a:solidFill>
                      <a:prstDash val="solid"/>
                    </a:lnL>
                    <a:lnT w="38100">
                      <a:solidFill>
                        <a:srgbClr val="000000"/>
                      </a:solidFill>
                      <a:prstDash val="solid"/>
                    </a:lnT>
                    <a:solidFill>
                      <a:srgbClr val="ED7D31"/>
                    </a:solidFill>
                  </a:tcPr>
                </a:tc>
                <a:tc>
                  <a:txBody>
                    <a:bodyPr/>
                    <a:lstStyle/>
                    <a:p>
                      <a:pPr>
                        <a:lnSpc>
                          <a:spcPct val="100000"/>
                        </a:lnSpc>
                      </a:pPr>
                      <a:endParaRPr sz="1500">
                        <a:latin typeface="Times New Roman"/>
                        <a:cs typeface="Times New Roman"/>
                      </a:endParaRPr>
                    </a:p>
                  </a:txBody>
                  <a:tcPr marL="0" marR="0" marT="0" marB="0">
                    <a:lnR w="38100">
                      <a:solidFill>
                        <a:srgbClr val="000000"/>
                      </a:solidFill>
                      <a:prstDash val="solid"/>
                    </a:lnR>
                  </a:tcPr>
                </a:tc>
                <a:tc>
                  <a:txBody>
                    <a:bodyPr/>
                    <a:lstStyle/>
                    <a:p>
                      <a:pPr marL="635" algn="ctr">
                        <a:lnSpc>
                          <a:spcPct val="100000"/>
                        </a:lnSpc>
                        <a:spcBef>
                          <a:spcPts val="560"/>
                        </a:spcBef>
                      </a:pPr>
                      <a:r>
                        <a:rPr sz="1400" spc="-50" dirty="0">
                          <a:solidFill>
                            <a:srgbClr val="FFFFFF"/>
                          </a:solidFill>
                          <a:latin typeface="Verdana"/>
                          <a:cs typeface="Verdana"/>
                        </a:rPr>
                        <a:t>l</a:t>
                      </a:r>
                      <a:endParaRPr sz="1400">
                        <a:latin typeface="Verdana"/>
                        <a:cs typeface="Verdana"/>
                      </a:endParaRPr>
                    </a:p>
                  </a:txBody>
                  <a:tcPr marL="0" marR="0" marT="7112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ED7D31"/>
                    </a:solidFill>
                  </a:tcPr>
                </a:tc>
                <a:extLst>
                  <a:ext uri="{0D108BD9-81ED-4DB2-BD59-A6C34878D82A}">
                    <a16:rowId xmlns:a16="http://schemas.microsoft.com/office/drawing/2014/main" val="10000"/>
                  </a:ext>
                </a:extLst>
              </a:tr>
            </a:tbl>
          </a:graphicData>
        </a:graphic>
      </p:graphicFrame>
      <p:grpSp>
        <p:nvGrpSpPr>
          <p:cNvPr id="60" name="object 60"/>
          <p:cNvGrpSpPr/>
          <p:nvPr/>
        </p:nvGrpSpPr>
        <p:grpSpPr>
          <a:xfrm>
            <a:off x="5335465" y="2964915"/>
            <a:ext cx="398145" cy="398145"/>
            <a:chOff x="5335465" y="2964915"/>
            <a:chExt cx="398145" cy="398145"/>
          </a:xfrm>
        </p:grpSpPr>
        <p:sp>
          <p:nvSpPr>
            <p:cNvPr id="61" name="object 61"/>
            <p:cNvSpPr/>
            <p:nvPr/>
          </p:nvSpPr>
          <p:spPr>
            <a:xfrm>
              <a:off x="5354515" y="2983965"/>
              <a:ext cx="360045" cy="360045"/>
            </a:xfrm>
            <a:custGeom>
              <a:avLst/>
              <a:gdLst/>
              <a:ahLst/>
              <a:cxnLst/>
              <a:rect l="l" t="t" r="r" b="b"/>
              <a:pathLst>
                <a:path w="360045" h="360045">
                  <a:moveTo>
                    <a:pt x="359596" y="0"/>
                  </a:moveTo>
                  <a:lnTo>
                    <a:pt x="0" y="0"/>
                  </a:lnTo>
                  <a:lnTo>
                    <a:pt x="0" y="359595"/>
                  </a:lnTo>
                  <a:lnTo>
                    <a:pt x="359596" y="359595"/>
                  </a:lnTo>
                  <a:lnTo>
                    <a:pt x="359596" y="0"/>
                  </a:lnTo>
                  <a:close/>
                </a:path>
              </a:pathLst>
            </a:custGeom>
            <a:solidFill>
              <a:srgbClr val="ED7D31"/>
            </a:solidFill>
          </p:spPr>
          <p:txBody>
            <a:bodyPr wrap="square" lIns="0" tIns="0" rIns="0" bIns="0" rtlCol="0"/>
            <a:lstStyle/>
            <a:p>
              <a:endParaRPr/>
            </a:p>
          </p:txBody>
        </p:sp>
        <p:sp>
          <p:nvSpPr>
            <p:cNvPr id="62" name="object 62"/>
            <p:cNvSpPr/>
            <p:nvPr/>
          </p:nvSpPr>
          <p:spPr>
            <a:xfrm>
              <a:off x="5354515" y="2983965"/>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63" name="object 63"/>
          <p:cNvSpPr txBox="1"/>
          <p:nvPr/>
        </p:nvSpPr>
        <p:spPr>
          <a:xfrm>
            <a:off x="5354515" y="2983965"/>
            <a:ext cx="360045" cy="360045"/>
          </a:xfrm>
          <a:prstGeom prst="rect">
            <a:avLst/>
          </a:prstGeom>
        </p:spPr>
        <p:txBody>
          <a:bodyPr vert="horz" wrap="square" lIns="0" tIns="71755" rIns="0" bIns="0" rtlCol="0">
            <a:spAutoFit/>
          </a:bodyPr>
          <a:lstStyle/>
          <a:p>
            <a:pPr marL="119380">
              <a:lnSpc>
                <a:spcPct val="100000"/>
              </a:lnSpc>
              <a:spcBef>
                <a:spcPts val="565"/>
              </a:spcBef>
            </a:pPr>
            <a:r>
              <a:rPr sz="1400" spc="10" dirty="0">
                <a:solidFill>
                  <a:srgbClr val="FFFFFF"/>
                </a:solidFill>
                <a:latin typeface="Verdana"/>
                <a:cs typeface="Verdana"/>
              </a:rPr>
              <a:t>g</a:t>
            </a:r>
            <a:endParaRPr sz="1400">
              <a:latin typeface="Verdana"/>
              <a:cs typeface="Verdana"/>
            </a:endParaRPr>
          </a:p>
        </p:txBody>
      </p:sp>
      <p:sp>
        <p:nvSpPr>
          <p:cNvPr id="64" name="object 64"/>
          <p:cNvSpPr txBox="1"/>
          <p:nvPr/>
        </p:nvSpPr>
        <p:spPr>
          <a:xfrm>
            <a:off x="5801429" y="2992545"/>
            <a:ext cx="360045" cy="360045"/>
          </a:xfrm>
          <a:prstGeom prst="rect">
            <a:avLst/>
          </a:prstGeom>
          <a:solidFill>
            <a:srgbClr val="ED7D31"/>
          </a:solidFill>
          <a:ln w="38100">
            <a:solidFill>
              <a:srgbClr val="000000"/>
            </a:solidFill>
          </a:ln>
        </p:spPr>
        <p:txBody>
          <a:bodyPr vert="horz" wrap="square" lIns="0" tIns="72390" rIns="0" bIns="0" rtlCol="0">
            <a:spAutoFit/>
          </a:bodyPr>
          <a:lstStyle/>
          <a:p>
            <a:pPr algn="ctr">
              <a:lnSpc>
                <a:spcPct val="100000"/>
              </a:lnSpc>
              <a:spcBef>
                <a:spcPts val="570"/>
              </a:spcBef>
            </a:pPr>
            <a:r>
              <a:rPr sz="1400" spc="-50" dirty="0">
                <a:solidFill>
                  <a:srgbClr val="FFFFFF"/>
                </a:solidFill>
                <a:latin typeface="Verdana"/>
                <a:cs typeface="Verdana"/>
              </a:rPr>
              <a:t>h</a:t>
            </a:r>
            <a:endParaRPr sz="1400">
              <a:latin typeface="Verdana"/>
              <a:cs typeface="Verdana"/>
            </a:endParaRPr>
          </a:p>
        </p:txBody>
      </p:sp>
      <p:sp>
        <p:nvSpPr>
          <p:cNvPr id="65" name="object 65"/>
          <p:cNvSpPr txBox="1"/>
          <p:nvPr/>
        </p:nvSpPr>
        <p:spPr>
          <a:xfrm>
            <a:off x="6702130" y="2983965"/>
            <a:ext cx="360045" cy="360045"/>
          </a:xfrm>
          <a:prstGeom prst="rect">
            <a:avLst/>
          </a:prstGeom>
          <a:solidFill>
            <a:srgbClr val="ED7D31"/>
          </a:solidFill>
          <a:ln w="38100">
            <a:solidFill>
              <a:srgbClr val="000000"/>
            </a:solidFill>
          </a:ln>
        </p:spPr>
        <p:txBody>
          <a:bodyPr vert="horz" wrap="square" lIns="0" tIns="71755" rIns="0" bIns="0" rtlCol="0">
            <a:spAutoFit/>
          </a:bodyPr>
          <a:lstStyle/>
          <a:p>
            <a:pPr algn="ctr">
              <a:lnSpc>
                <a:spcPct val="100000"/>
              </a:lnSpc>
              <a:spcBef>
                <a:spcPts val="565"/>
              </a:spcBef>
            </a:pPr>
            <a:r>
              <a:rPr sz="1400" spc="-50" dirty="0">
                <a:solidFill>
                  <a:srgbClr val="FFFFFF"/>
                </a:solidFill>
                <a:latin typeface="Verdana"/>
                <a:cs typeface="Verdana"/>
              </a:rPr>
              <a:t>j</a:t>
            </a:r>
            <a:endParaRPr sz="1400">
              <a:latin typeface="Verdana"/>
              <a:cs typeface="Verdana"/>
            </a:endParaRPr>
          </a:p>
        </p:txBody>
      </p:sp>
      <p:sp>
        <p:nvSpPr>
          <p:cNvPr id="66" name="object 66"/>
          <p:cNvSpPr txBox="1"/>
          <p:nvPr/>
        </p:nvSpPr>
        <p:spPr>
          <a:xfrm>
            <a:off x="6255216" y="2983965"/>
            <a:ext cx="360045" cy="360045"/>
          </a:xfrm>
          <a:prstGeom prst="rect">
            <a:avLst/>
          </a:prstGeom>
          <a:solidFill>
            <a:srgbClr val="ED7D31"/>
          </a:solidFill>
          <a:ln w="38100">
            <a:solidFill>
              <a:srgbClr val="000000"/>
            </a:solidFill>
          </a:ln>
        </p:spPr>
        <p:txBody>
          <a:bodyPr vert="horz" wrap="square" lIns="0" tIns="71755" rIns="0" bIns="0" rtlCol="0">
            <a:spAutoFit/>
          </a:bodyPr>
          <a:lstStyle/>
          <a:p>
            <a:pPr marL="635" algn="ctr">
              <a:lnSpc>
                <a:spcPct val="100000"/>
              </a:lnSpc>
              <a:spcBef>
                <a:spcPts val="565"/>
              </a:spcBef>
            </a:pPr>
            <a:r>
              <a:rPr sz="1400" spc="-50" dirty="0">
                <a:solidFill>
                  <a:srgbClr val="FFFFFF"/>
                </a:solidFill>
                <a:latin typeface="Verdana"/>
                <a:cs typeface="Verdana"/>
              </a:rPr>
              <a:t>i</a:t>
            </a:r>
            <a:endParaRPr sz="1400">
              <a:latin typeface="Verdana"/>
              <a:cs typeface="Verdana"/>
            </a:endParaRPr>
          </a:p>
        </p:txBody>
      </p:sp>
      <p:sp>
        <p:nvSpPr>
          <p:cNvPr id="67" name="object 67"/>
          <p:cNvSpPr txBox="1"/>
          <p:nvPr/>
        </p:nvSpPr>
        <p:spPr>
          <a:xfrm>
            <a:off x="1358347" y="3386328"/>
            <a:ext cx="439420"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better</a:t>
            </a:r>
            <a:endParaRPr sz="1100">
              <a:latin typeface="Verdana"/>
              <a:cs typeface="Verdana"/>
            </a:endParaRPr>
          </a:p>
        </p:txBody>
      </p:sp>
      <p:sp>
        <p:nvSpPr>
          <p:cNvPr id="68" name="object 68"/>
          <p:cNvSpPr txBox="1"/>
          <p:nvPr/>
        </p:nvSpPr>
        <p:spPr>
          <a:xfrm>
            <a:off x="5071974" y="3371088"/>
            <a:ext cx="439420" cy="193040"/>
          </a:xfrm>
          <a:prstGeom prst="rect">
            <a:avLst/>
          </a:prstGeom>
        </p:spPr>
        <p:txBody>
          <a:bodyPr vert="horz" wrap="square" lIns="0" tIns="12700" rIns="0" bIns="0" rtlCol="0">
            <a:spAutoFit/>
          </a:bodyPr>
          <a:lstStyle/>
          <a:p>
            <a:pPr marL="12700">
              <a:lnSpc>
                <a:spcPct val="100000"/>
              </a:lnSpc>
              <a:spcBef>
                <a:spcPts val="100"/>
              </a:spcBef>
            </a:pPr>
            <a:r>
              <a:rPr sz="1100" i="1" spc="-10" dirty="0">
                <a:latin typeface="Verdana"/>
                <a:cs typeface="Verdana"/>
              </a:rPr>
              <a:t>better</a:t>
            </a:r>
            <a:endParaRPr sz="1100">
              <a:latin typeface="Verdana"/>
              <a:cs typeface="Verdana"/>
            </a:endParaRPr>
          </a:p>
        </p:txBody>
      </p:sp>
      <p:grpSp>
        <p:nvGrpSpPr>
          <p:cNvPr id="69" name="object 69"/>
          <p:cNvGrpSpPr/>
          <p:nvPr/>
        </p:nvGrpSpPr>
        <p:grpSpPr>
          <a:xfrm>
            <a:off x="3922524" y="2976200"/>
            <a:ext cx="398145" cy="398145"/>
            <a:chOff x="3922524" y="2976200"/>
            <a:chExt cx="398145" cy="398145"/>
          </a:xfrm>
        </p:grpSpPr>
        <p:sp>
          <p:nvSpPr>
            <p:cNvPr id="70" name="object 70"/>
            <p:cNvSpPr/>
            <p:nvPr/>
          </p:nvSpPr>
          <p:spPr>
            <a:xfrm>
              <a:off x="3941574" y="2995250"/>
              <a:ext cx="360045" cy="360045"/>
            </a:xfrm>
            <a:custGeom>
              <a:avLst/>
              <a:gdLst/>
              <a:ahLst/>
              <a:cxnLst/>
              <a:rect l="l" t="t" r="r" b="b"/>
              <a:pathLst>
                <a:path w="360045" h="360045">
                  <a:moveTo>
                    <a:pt x="359595" y="0"/>
                  </a:moveTo>
                  <a:lnTo>
                    <a:pt x="0" y="0"/>
                  </a:lnTo>
                  <a:lnTo>
                    <a:pt x="0" y="359596"/>
                  </a:lnTo>
                  <a:lnTo>
                    <a:pt x="359595" y="359596"/>
                  </a:lnTo>
                  <a:lnTo>
                    <a:pt x="359595" y="0"/>
                  </a:lnTo>
                  <a:close/>
                </a:path>
              </a:pathLst>
            </a:custGeom>
            <a:solidFill>
              <a:srgbClr val="4472C4"/>
            </a:solidFill>
          </p:spPr>
          <p:txBody>
            <a:bodyPr wrap="square" lIns="0" tIns="0" rIns="0" bIns="0" rtlCol="0"/>
            <a:lstStyle/>
            <a:p>
              <a:endParaRPr/>
            </a:p>
          </p:txBody>
        </p:sp>
        <p:sp>
          <p:nvSpPr>
            <p:cNvPr id="71" name="object 71"/>
            <p:cNvSpPr/>
            <p:nvPr/>
          </p:nvSpPr>
          <p:spPr>
            <a:xfrm>
              <a:off x="3941574" y="2995250"/>
              <a:ext cx="360045" cy="360045"/>
            </a:xfrm>
            <a:custGeom>
              <a:avLst/>
              <a:gdLst/>
              <a:ahLst/>
              <a:cxnLst/>
              <a:rect l="l" t="t" r="r" b="b"/>
              <a:pathLst>
                <a:path w="360045" h="360045">
                  <a:moveTo>
                    <a:pt x="0" y="0"/>
                  </a:moveTo>
                  <a:lnTo>
                    <a:pt x="359596" y="0"/>
                  </a:lnTo>
                  <a:lnTo>
                    <a:pt x="359596" y="359596"/>
                  </a:lnTo>
                  <a:lnTo>
                    <a:pt x="0" y="359596"/>
                  </a:lnTo>
                  <a:lnTo>
                    <a:pt x="0" y="0"/>
                  </a:lnTo>
                  <a:close/>
                </a:path>
              </a:pathLst>
            </a:custGeom>
            <a:ln w="38100">
              <a:solidFill>
                <a:srgbClr val="000000"/>
              </a:solidFill>
            </a:ln>
          </p:spPr>
          <p:txBody>
            <a:bodyPr wrap="square" lIns="0" tIns="0" rIns="0" bIns="0" rtlCol="0"/>
            <a:lstStyle/>
            <a:p>
              <a:endParaRPr/>
            </a:p>
          </p:txBody>
        </p:sp>
      </p:grpSp>
      <p:sp>
        <p:nvSpPr>
          <p:cNvPr id="72" name="object 72"/>
          <p:cNvSpPr txBox="1"/>
          <p:nvPr/>
        </p:nvSpPr>
        <p:spPr>
          <a:xfrm>
            <a:off x="3941574" y="2995250"/>
            <a:ext cx="360045" cy="360045"/>
          </a:xfrm>
          <a:prstGeom prst="rect">
            <a:avLst/>
          </a:prstGeom>
        </p:spPr>
        <p:txBody>
          <a:bodyPr vert="horz" wrap="square" lIns="0" tIns="73025" rIns="0" bIns="0" rtlCol="0">
            <a:spAutoFit/>
          </a:bodyPr>
          <a:lstStyle/>
          <a:p>
            <a:pPr algn="ctr">
              <a:lnSpc>
                <a:spcPct val="100000"/>
              </a:lnSpc>
              <a:spcBef>
                <a:spcPts val="575"/>
              </a:spcBef>
            </a:pPr>
            <a:r>
              <a:rPr sz="1400" spc="-50" dirty="0">
                <a:solidFill>
                  <a:srgbClr val="FFFFFF"/>
                </a:solidFill>
                <a:latin typeface="Verdana"/>
                <a:cs typeface="Verdana"/>
              </a:rPr>
              <a:t>f</a:t>
            </a:r>
            <a:endParaRPr sz="1400">
              <a:latin typeface="Verdana"/>
              <a:cs typeface="Verdana"/>
            </a:endParaRPr>
          </a:p>
        </p:txBody>
      </p:sp>
      <p:sp>
        <p:nvSpPr>
          <p:cNvPr id="73" name="object 73"/>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47</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02843"/>
            <a:ext cx="7402195" cy="452120"/>
          </a:xfrm>
          <a:prstGeom prst="rect">
            <a:avLst/>
          </a:prstGeom>
        </p:spPr>
        <p:txBody>
          <a:bodyPr vert="horz" wrap="square" lIns="0" tIns="12700" rIns="0" bIns="0" rtlCol="0">
            <a:spAutoFit/>
          </a:bodyPr>
          <a:lstStyle/>
          <a:p>
            <a:pPr marL="12700">
              <a:lnSpc>
                <a:spcPct val="100000"/>
              </a:lnSpc>
              <a:spcBef>
                <a:spcPts val="100"/>
              </a:spcBef>
            </a:pPr>
            <a:r>
              <a:rPr spc="-170" dirty="0"/>
              <a:t>Post-</a:t>
            </a:r>
            <a:r>
              <a:rPr spc="-75" dirty="0"/>
              <a:t>Processing</a:t>
            </a:r>
            <a:r>
              <a:rPr spc="-175" dirty="0"/>
              <a:t> </a:t>
            </a:r>
            <a:r>
              <a:rPr spc="-125" dirty="0"/>
              <a:t>for</a:t>
            </a:r>
            <a:r>
              <a:rPr spc="-180" dirty="0"/>
              <a:t> </a:t>
            </a:r>
            <a:r>
              <a:rPr spc="-165" dirty="0"/>
              <a:t>Fair</a:t>
            </a:r>
            <a:r>
              <a:rPr spc="-185" dirty="0"/>
              <a:t> </a:t>
            </a:r>
            <a:r>
              <a:rPr spc="-130" dirty="0"/>
              <a:t>Exposure</a:t>
            </a:r>
            <a:r>
              <a:rPr spc="-165" dirty="0"/>
              <a:t> </a:t>
            </a:r>
            <a:r>
              <a:rPr spc="-145" dirty="0"/>
              <a:t>in</a:t>
            </a:r>
            <a:r>
              <a:rPr spc="-170" dirty="0"/>
              <a:t> </a:t>
            </a:r>
            <a:r>
              <a:rPr spc="-30" dirty="0"/>
              <a:t>Ranking</a:t>
            </a:r>
          </a:p>
        </p:txBody>
      </p:sp>
      <p:sp>
        <p:nvSpPr>
          <p:cNvPr id="3" name="object 3"/>
          <p:cNvSpPr txBox="1"/>
          <p:nvPr/>
        </p:nvSpPr>
        <p:spPr>
          <a:xfrm>
            <a:off x="707390" y="1141475"/>
            <a:ext cx="5899785" cy="836294"/>
          </a:xfrm>
          <a:prstGeom prst="rect">
            <a:avLst/>
          </a:prstGeom>
        </p:spPr>
        <p:txBody>
          <a:bodyPr vert="horz" wrap="square" lIns="0" tIns="12700" rIns="0" bIns="0" rtlCol="0">
            <a:spAutoFit/>
          </a:bodyPr>
          <a:lstStyle/>
          <a:p>
            <a:pPr marL="12700" marR="5080">
              <a:lnSpc>
                <a:spcPct val="133000"/>
              </a:lnSpc>
              <a:spcBef>
                <a:spcPts val="100"/>
              </a:spcBef>
            </a:pPr>
            <a:r>
              <a:rPr sz="2000" spc="80" dirty="0">
                <a:latin typeface="Verdana"/>
                <a:cs typeface="Verdana"/>
              </a:rPr>
              <a:t>change</a:t>
            </a:r>
            <a:r>
              <a:rPr sz="2000" spc="-145" dirty="0">
                <a:latin typeface="Verdana"/>
                <a:cs typeface="Verdana"/>
              </a:rPr>
              <a:t> </a:t>
            </a:r>
            <a:r>
              <a:rPr sz="2000" spc="-20" dirty="0">
                <a:latin typeface="Verdana"/>
                <a:cs typeface="Verdana"/>
              </a:rPr>
              <a:t>the</a:t>
            </a:r>
            <a:r>
              <a:rPr sz="2000" spc="-140" dirty="0">
                <a:latin typeface="Verdana"/>
                <a:cs typeface="Verdana"/>
              </a:rPr>
              <a:t> </a:t>
            </a:r>
            <a:r>
              <a:rPr sz="2000" spc="-60" dirty="0">
                <a:latin typeface="Verdana"/>
                <a:cs typeface="Verdana"/>
              </a:rPr>
              <a:t>position</a:t>
            </a:r>
            <a:r>
              <a:rPr sz="2000" spc="-135" dirty="0">
                <a:latin typeface="Verdana"/>
                <a:cs typeface="Verdana"/>
              </a:rPr>
              <a:t> </a:t>
            </a:r>
            <a:r>
              <a:rPr sz="2000" dirty="0">
                <a:latin typeface="Verdana"/>
                <a:cs typeface="Verdana"/>
              </a:rPr>
              <a:t>of</a:t>
            </a:r>
            <a:r>
              <a:rPr sz="2000" spc="-145" dirty="0">
                <a:latin typeface="Verdana"/>
                <a:cs typeface="Verdana"/>
              </a:rPr>
              <a:t> </a:t>
            </a:r>
            <a:r>
              <a:rPr sz="2000" spc="-105" dirty="0">
                <a:latin typeface="Verdana"/>
                <a:cs typeface="Verdana"/>
              </a:rPr>
              <a:t>items</a:t>
            </a:r>
            <a:r>
              <a:rPr sz="2000" spc="-145" dirty="0">
                <a:latin typeface="Verdana"/>
                <a:cs typeface="Verdana"/>
              </a:rPr>
              <a:t> </a:t>
            </a:r>
            <a:r>
              <a:rPr sz="2000" dirty="0">
                <a:latin typeface="Verdana"/>
                <a:cs typeface="Verdana"/>
              </a:rPr>
              <a:t>to</a:t>
            </a:r>
            <a:r>
              <a:rPr sz="2000" spc="-140" dirty="0">
                <a:latin typeface="Verdana"/>
                <a:cs typeface="Verdana"/>
              </a:rPr>
              <a:t> </a:t>
            </a:r>
            <a:r>
              <a:rPr sz="2000" spc="-40" dirty="0">
                <a:latin typeface="Verdana"/>
                <a:cs typeface="Verdana"/>
              </a:rPr>
              <a:t>improve</a:t>
            </a:r>
            <a:r>
              <a:rPr sz="2000" spc="-140" dirty="0">
                <a:latin typeface="Verdana"/>
                <a:cs typeface="Verdana"/>
              </a:rPr>
              <a:t> </a:t>
            </a:r>
            <a:r>
              <a:rPr sz="2000" spc="-80" dirty="0">
                <a:latin typeface="Verdana"/>
                <a:cs typeface="Verdana"/>
              </a:rPr>
              <a:t>fairness </a:t>
            </a:r>
            <a:r>
              <a:rPr sz="2000" spc="-50" dirty="0">
                <a:latin typeface="Verdana"/>
                <a:cs typeface="Verdana"/>
              </a:rPr>
              <a:t>trade-</a:t>
            </a:r>
            <a:r>
              <a:rPr sz="2000" spc="-25" dirty="0">
                <a:latin typeface="Verdana"/>
                <a:cs typeface="Verdana"/>
              </a:rPr>
              <a:t>off</a:t>
            </a:r>
            <a:r>
              <a:rPr sz="2000" spc="-80" dirty="0">
                <a:latin typeface="Verdana"/>
                <a:cs typeface="Verdana"/>
              </a:rPr>
              <a:t> </a:t>
            </a:r>
            <a:r>
              <a:rPr sz="2000" dirty="0">
                <a:latin typeface="Verdana"/>
                <a:cs typeface="Verdana"/>
              </a:rPr>
              <a:t>between</a:t>
            </a:r>
            <a:r>
              <a:rPr sz="2000" spc="-70" dirty="0">
                <a:latin typeface="Verdana"/>
                <a:cs typeface="Verdana"/>
              </a:rPr>
              <a:t> </a:t>
            </a:r>
            <a:r>
              <a:rPr sz="2000" b="1" spc="-229" dirty="0">
                <a:latin typeface="Verdana"/>
                <a:cs typeface="Verdana"/>
              </a:rPr>
              <a:t>fairness</a:t>
            </a:r>
            <a:r>
              <a:rPr sz="2000" b="1" spc="-55" dirty="0">
                <a:latin typeface="Verdana"/>
                <a:cs typeface="Verdana"/>
              </a:rPr>
              <a:t> </a:t>
            </a:r>
            <a:r>
              <a:rPr sz="2000" spc="75" dirty="0">
                <a:latin typeface="Verdana"/>
                <a:cs typeface="Verdana"/>
              </a:rPr>
              <a:t>and</a:t>
            </a:r>
            <a:r>
              <a:rPr sz="2000" spc="-70" dirty="0">
                <a:latin typeface="Verdana"/>
                <a:cs typeface="Verdana"/>
              </a:rPr>
              <a:t> </a:t>
            </a:r>
            <a:r>
              <a:rPr sz="2000" b="1" spc="-10" dirty="0">
                <a:latin typeface="Verdana"/>
                <a:cs typeface="Verdana"/>
              </a:rPr>
              <a:t>accuracy</a:t>
            </a:r>
            <a:endParaRPr sz="2000">
              <a:latin typeface="Verdana"/>
              <a:cs typeface="Verdana"/>
            </a:endParaRPr>
          </a:p>
        </p:txBody>
      </p:sp>
      <p:sp>
        <p:nvSpPr>
          <p:cNvPr id="4" name="object 4"/>
          <p:cNvSpPr txBox="1"/>
          <p:nvPr/>
        </p:nvSpPr>
        <p:spPr>
          <a:xfrm>
            <a:off x="8652481" y="5344159"/>
            <a:ext cx="153035"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898989"/>
                </a:solidFill>
                <a:latin typeface="Arial MT"/>
                <a:cs typeface="Arial MT"/>
              </a:rPr>
              <a:t>48</a:t>
            </a:r>
            <a:endParaRPr sz="900">
              <a:latin typeface="Arial MT"/>
              <a:cs typeface="Arial MT"/>
            </a:endParaRPr>
          </a:p>
        </p:txBody>
      </p:sp>
      <p:grpSp>
        <p:nvGrpSpPr>
          <p:cNvPr id="5" name="object 5"/>
          <p:cNvGrpSpPr/>
          <p:nvPr/>
        </p:nvGrpSpPr>
        <p:grpSpPr>
          <a:xfrm>
            <a:off x="2356953" y="3148583"/>
            <a:ext cx="2706370" cy="1409065"/>
            <a:chOff x="2356953" y="3148583"/>
            <a:chExt cx="2706370" cy="1409065"/>
          </a:xfrm>
        </p:grpSpPr>
        <p:sp>
          <p:nvSpPr>
            <p:cNvPr id="6" name="object 6"/>
            <p:cNvSpPr/>
            <p:nvPr/>
          </p:nvSpPr>
          <p:spPr>
            <a:xfrm>
              <a:off x="2369653" y="4448249"/>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7" name="object 7"/>
            <p:cNvSpPr/>
            <p:nvPr/>
          </p:nvSpPr>
          <p:spPr>
            <a:xfrm>
              <a:off x="2824933" y="4448248"/>
              <a:ext cx="407670" cy="97155"/>
            </a:xfrm>
            <a:custGeom>
              <a:avLst/>
              <a:gdLst/>
              <a:ahLst/>
              <a:cxnLst/>
              <a:rect l="l" t="t" r="r" b="b"/>
              <a:pathLst>
                <a:path w="407669"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8" name="object 8"/>
            <p:cNvSpPr/>
            <p:nvPr/>
          </p:nvSpPr>
          <p:spPr>
            <a:xfrm>
              <a:off x="3270354" y="4448248"/>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9" name="object 9"/>
            <p:cNvSpPr/>
            <p:nvPr/>
          </p:nvSpPr>
          <p:spPr>
            <a:xfrm>
              <a:off x="3720703" y="4448248"/>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sp>
          <p:nvSpPr>
            <p:cNvPr id="10" name="object 10"/>
            <p:cNvSpPr/>
            <p:nvPr/>
          </p:nvSpPr>
          <p:spPr>
            <a:xfrm>
              <a:off x="4171053" y="4448248"/>
              <a:ext cx="407670" cy="97155"/>
            </a:xfrm>
            <a:custGeom>
              <a:avLst/>
              <a:gdLst/>
              <a:ahLst/>
              <a:cxnLst/>
              <a:rect l="l" t="t" r="r" b="b"/>
              <a:pathLst>
                <a:path w="407670" h="97154">
                  <a:moveTo>
                    <a:pt x="407269" y="0"/>
                  </a:moveTo>
                  <a:lnTo>
                    <a:pt x="401147" y="37580"/>
                  </a:lnTo>
                  <a:lnTo>
                    <a:pt x="384454" y="68269"/>
                  </a:lnTo>
                  <a:lnTo>
                    <a:pt x="359694" y="88960"/>
                  </a:lnTo>
                  <a:lnTo>
                    <a:pt x="329374" y="96548"/>
                  </a:lnTo>
                  <a:lnTo>
                    <a:pt x="77894" y="96548"/>
                  </a:lnTo>
                  <a:lnTo>
                    <a:pt x="47574" y="88960"/>
                  </a:lnTo>
                  <a:lnTo>
                    <a:pt x="22814" y="68269"/>
                  </a:lnTo>
                  <a:lnTo>
                    <a:pt x="6121" y="37580"/>
                  </a:lnTo>
                  <a:lnTo>
                    <a:pt x="0" y="0"/>
                  </a:lnTo>
                </a:path>
              </a:pathLst>
            </a:custGeom>
            <a:ln w="25400">
              <a:solidFill>
                <a:srgbClr val="000000"/>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4602479" y="4047743"/>
              <a:ext cx="460248" cy="509752"/>
            </a:xfrm>
            <a:prstGeom prst="rect">
              <a:avLst/>
            </a:prstGeom>
          </p:spPr>
        </p:pic>
        <p:pic>
          <p:nvPicPr>
            <p:cNvPr id="12" name="object 12"/>
            <p:cNvPicPr/>
            <p:nvPr/>
          </p:nvPicPr>
          <p:blipFill>
            <a:blip r:embed="rId3" cstate="print"/>
            <a:stretch>
              <a:fillRect/>
            </a:stretch>
          </p:blipFill>
          <p:spPr>
            <a:xfrm>
              <a:off x="2362199" y="4066031"/>
              <a:ext cx="460248" cy="460248"/>
            </a:xfrm>
            <a:prstGeom prst="rect">
              <a:avLst/>
            </a:prstGeom>
          </p:spPr>
        </p:pic>
        <p:pic>
          <p:nvPicPr>
            <p:cNvPr id="13" name="object 13"/>
            <p:cNvPicPr/>
            <p:nvPr/>
          </p:nvPicPr>
          <p:blipFill>
            <a:blip r:embed="rId4" cstate="print"/>
            <a:stretch>
              <a:fillRect/>
            </a:stretch>
          </p:blipFill>
          <p:spPr>
            <a:xfrm>
              <a:off x="4133088" y="4062983"/>
              <a:ext cx="460248" cy="460248"/>
            </a:xfrm>
            <a:prstGeom prst="rect">
              <a:avLst/>
            </a:prstGeom>
          </p:spPr>
        </p:pic>
        <p:pic>
          <p:nvPicPr>
            <p:cNvPr id="14" name="object 14"/>
            <p:cNvPicPr/>
            <p:nvPr/>
          </p:nvPicPr>
          <p:blipFill>
            <a:blip r:embed="rId5" cstate="print"/>
            <a:stretch>
              <a:fillRect/>
            </a:stretch>
          </p:blipFill>
          <p:spPr>
            <a:xfrm>
              <a:off x="2795015" y="4059935"/>
              <a:ext cx="1371599" cy="460247"/>
            </a:xfrm>
            <a:prstGeom prst="rect">
              <a:avLst/>
            </a:prstGeom>
          </p:spPr>
        </p:pic>
        <p:pic>
          <p:nvPicPr>
            <p:cNvPr id="15" name="object 15"/>
            <p:cNvPicPr/>
            <p:nvPr/>
          </p:nvPicPr>
          <p:blipFill>
            <a:blip r:embed="rId6" cstate="print"/>
            <a:stretch>
              <a:fillRect/>
            </a:stretch>
          </p:blipFill>
          <p:spPr>
            <a:xfrm>
              <a:off x="2359151" y="3166871"/>
              <a:ext cx="460248" cy="460248"/>
            </a:xfrm>
            <a:prstGeom prst="rect">
              <a:avLst/>
            </a:prstGeom>
          </p:spPr>
        </p:pic>
        <p:pic>
          <p:nvPicPr>
            <p:cNvPr id="16" name="object 16"/>
            <p:cNvPicPr/>
            <p:nvPr/>
          </p:nvPicPr>
          <p:blipFill>
            <a:blip r:embed="rId7" cstate="print"/>
            <a:stretch>
              <a:fillRect/>
            </a:stretch>
          </p:blipFill>
          <p:spPr>
            <a:xfrm>
              <a:off x="4599432" y="3148583"/>
              <a:ext cx="460248" cy="460248"/>
            </a:xfrm>
            <a:prstGeom prst="rect">
              <a:avLst/>
            </a:prstGeom>
          </p:spPr>
        </p:pic>
        <p:pic>
          <p:nvPicPr>
            <p:cNvPr id="17" name="object 17"/>
            <p:cNvPicPr/>
            <p:nvPr/>
          </p:nvPicPr>
          <p:blipFill>
            <a:blip r:embed="rId8" cstate="print"/>
            <a:stretch>
              <a:fillRect/>
            </a:stretch>
          </p:blipFill>
          <p:spPr>
            <a:xfrm>
              <a:off x="4130039" y="3163823"/>
              <a:ext cx="460248" cy="460248"/>
            </a:xfrm>
            <a:prstGeom prst="rect">
              <a:avLst/>
            </a:prstGeom>
          </p:spPr>
        </p:pic>
        <p:pic>
          <p:nvPicPr>
            <p:cNvPr id="18" name="object 18"/>
            <p:cNvPicPr/>
            <p:nvPr/>
          </p:nvPicPr>
          <p:blipFill>
            <a:blip r:embed="rId9" cstate="print"/>
            <a:stretch>
              <a:fillRect/>
            </a:stretch>
          </p:blipFill>
          <p:spPr>
            <a:xfrm>
              <a:off x="2791968" y="3160775"/>
              <a:ext cx="1371600" cy="460248"/>
            </a:xfrm>
            <a:prstGeom prst="rect">
              <a:avLst/>
            </a:prstGeom>
          </p:spPr>
        </p:pic>
        <p:sp>
          <p:nvSpPr>
            <p:cNvPr id="19" name="object 19"/>
            <p:cNvSpPr/>
            <p:nvPr/>
          </p:nvSpPr>
          <p:spPr>
            <a:xfrm>
              <a:off x="2551976" y="3607130"/>
              <a:ext cx="2286635" cy="466725"/>
            </a:xfrm>
            <a:custGeom>
              <a:avLst/>
              <a:gdLst/>
              <a:ahLst/>
              <a:cxnLst/>
              <a:rect l="l" t="t" r="r" b="b"/>
              <a:pathLst>
                <a:path w="2286635" h="466725">
                  <a:moveTo>
                    <a:pt x="76200" y="94183"/>
                  </a:moveTo>
                  <a:lnTo>
                    <a:pt x="69837" y="81724"/>
                  </a:lnTo>
                  <a:lnTo>
                    <a:pt x="37477" y="18300"/>
                  </a:lnTo>
                  <a:lnTo>
                    <a:pt x="0" y="94805"/>
                  </a:lnTo>
                  <a:lnTo>
                    <a:pt x="28575" y="94576"/>
                  </a:lnTo>
                  <a:lnTo>
                    <a:pt x="31572" y="461289"/>
                  </a:lnTo>
                  <a:lnTo>
                    <a:pt x="50622" y="461124"/>
                  </a:lnTo>
                  <a:lnTo>
                    <a:pt x="47625" y="94424"/>
                  </a:lnTo>
                  <a:lnTo>
                    <a:pt x="76200" y="94183"/>
                  </a:lnTo>
                  <a:close/>
                </a:path>
                <a:path w="2286635" h="466725">
                  <a:moveTo>
                    <a:pt x="508381" y="87833"/>
                  </a:moveTo>
                  <a:lnTo>
                    <a:pt x="502018" y="75374"/>
                  </a:lnTo>
                  <a:lnTo>
                    <a:pt x="469658" y="11950"/>
                  </a:lnTo>
                  <a:lnTo>
                    <a:pt x="432181" y="88455"/>
                  </a:lnTo>
                  <a:lnTo>
                    <a:pt x="460756" y="88226"/>
                  </a:lnTo>
                  <a:lnTo>
                    <a:pt x="463753" y="454939"/>
                  </a:lnTo>
                  <a:lnTo>
                    <a:pt x="482803" y="454787"/>
                  </a:lnTo>
                  <a:lnTo>
                    <a:pt x="479806" y="88074"/>
                  </a:lnTo>
                  <a:lnTo>
                    <a:pt x="508381" y="87833"/>
                  </a:lnTo>
                  <a:close/>
                </a:path>
                <a:path w="2286635" h="466725">
                  <a:moveTo>
                    <a:pt x="2286393" y="435851"/>
                  </a:moveTo>
                  <a:lnTo>
                    <a:pt x="1983105" y="160439"/>
                  </a:lnTo>
                  <a:lnTo>
                    <a:pt x="2212835" y="43129"/>
                  </a:lnTo>
                  <a:lnTo>
                    <a:pt x="2225827" y="68580"/>
                  </a:lnTo>
                  <a:lnTo>
                    <a:pt x="2261336" y="20396"/>
                  </a:lnTo>
                  <a:lnTo>
                    <a:pt x="2276373" y="0"/>
                  </a:lnTo>
                  <a:lnTo>
                    <a:pt x="2191181" y="711"/>
                  </a:lnTo>
                  <a:lnTo>
                    <a:pt x="2204174" y="26162"/>
                  </a:lnTo>
                  <a:lnTo>
                    <a:pt x="1968017" y="146748"/>
                  </a:lnTo>
                  <a:lnTo>
                    <a:pt x="1871459" y="59042"/>
                  </a:lnTo>
                  <a:lnTo>
                    <a:pt x="1879206" y="50507"/>
                  </a:lnTo>
                  <a:lnTo>
                    <a:pt x="1890674" y="37896"/>
                  </a:lnTo>
                  <a:lnTo>
                    <a:pt x="1808645" y="14871"/>
                  </a:lnTo>
                  <a:lnTo>
                    <a:pt x="1839442" y="94310"/>
                  </a:lnTo>
                  <a:lnTo>
                    <a:pt x="1858657" y="73152"/>
                  </a:lnTo>
                  <a:lnTo>
                    <a:pt x="1949881" y="156006"/>
                  </a:lnTo>
                  <a:lnTo>
                    <a:pt x="1594548" y="337439"/>
                  </a:lnTo>
                  <a:lnTo>
                    <a:pt x="1243926" y="160807"/>
                  </a:lnTo>
                  <a:lnTo>
                    <a:pt x="1334198" y="72136"/>
                  </a:lnTo>
                  <a:lnTo>
                    <a:pt x="1354226" y="92532"/>
                  </a:lnTo>
                  <a:lnTo>
                    <a:pt x="1368945" y="49644"/>
                  </a:lnTo>
                  <a:lnTo>
                    <a:pt x="1381899" y="11950"/>
                  </a:lnTo>
                  <a:lnTo>
                    <a:pt x="1300835" y="38163"/>
                  </a:lnTo>
                  <a:lnTo>
                    <a:pt x="1320850" y="58547"/>
                  </a:lnTo>
                  <a:lnTo>
                    <a:pt x="1225956" y="151752"/>
                  </a:lnTo>
                  <a:lnTo>
                    <a:pt x="999655" y="37731"/>
                  </a:lnTo>
                  <a:lnTo>
                    <a:pt x="1002525" y="32016"/>
                  </a:lnTo>
                  <a:lnTo>
                    <a:pt x="1012507" y="12204"/>
                  </a:lnTo>
                  <a:lnTo>
                    <a:pt x="927315" y="11950"/>
                  </a:lnTo>
                  <a:lnTo>
                    <a:pt x="978230" y="80264"/>
                  </a:lnTo>
                  <a:lnTo>
                    <a:pt x="991082" y="54737"/>
                  </a:lnTo>
                  <a:lnTo>
                    <a:pt x="1211605" y="165849"/>
                  </a:lnTo>
                  <a:lnTo>
                    <a:pt x="924267" y="448068"/>
                  </a:lnTo>
                  <a:lnTo>
                    <a:pt x="937615" y="461657"/>
                  </a:lnTo>
                  <a:lnTo>
                    <a:pt x="1229575" y="174904"/>
                  </a:lnTo>
                  <a:lnTo>
                    <a:pt x="1573517" y="348183"/>
                  </a:lnTo>
                  <a:lnTo>
                    <a:pt x="1381188" y="446379"/>
                  </a:lnTo>
                  <a:lnTo>
                    <a:pt x="1389849" y="463346"/>
                  </a:lnTo>
                  <a:lnTo>
                    <a:pt x="1594599" y="358800"/>
                  </a:lnTo>
                  <a:lnTo>
                    <a:pt x="1807984" y="466293"/>
                  </a:lnTo>
                  <a:lnTo>
                    <a:pt x="1816557" y="449275"/>
                  </a:lnTo>
                  <a:lnTo>
                    <a:pt x="1615630" y="348068"/>
                  </a:lnTo>
                  <a:lnTo>
                    <a:pt x="1964956" y="169697"/>
                  </a:lnTo>
                  <a:lnTo>
                    <a:pt x="2273592" y="449961"/>
                  </a:lnTo>
                  <a:lnTo>
                    <a:pt x="2286393" y="435851"/>
                  </a:lnTo>
                  <a:close/>
                </a:path>
              </a:pathLst>
            </a:custGeom>
            <a:solidFill>
              <a:srgbClr val="000000"/>
            </a:solidFill>
          </p:spPr>
          <p:txBody>
            <a:bodyPr wrap="square" lIns="0" tIns="0" rIns="0" bIns="0" rtlCol="0"/>
            <a:lstStyle/>
            <a:p>
              <a:endParaRPr/>
            </a:p>
          </p:txBody>
        </p:sp>
      </p:grpSp>
      <p:sp>
        <p:nvSpPr>
          <p:cNvPr id="20" name="object 20"/>
          <p:cNvSpPr/>
          <p:nvPr/>
        </p:nvSpPr>
        <p:spPr>
          <a:xfrm>
            <a:off x="2394527" y="4948222"/>
            <a:ext cx="360045" cy="66675"/>
          </a:xfrm>
          <a:custGeom>
            <a:avLst/>
            <a:gdLst/>
            <a:ahLst/>
            <a:cxnLst/>
            <a:rect l="l" t="t" r="r" b="b"/>
            <a:pathLst>
              <a:path w="360044" h="66675">
                <a:moveTo>
                  <a:pt x="359596" y="0"/>
                </a:moveTo>
                <a:lnTo>
                  <a:pt x="0" y="0"/>
                </a:lnTo>
                <a:lnTo>
                  <a:pt x="0" y="66647"/>
                </a:lnTo>
                <a:lnTo>
                  <a:pt x="359596" y="66647"/>
                </a:lnTo>
                <a:lnTo>
                  <a:pt x="359596" y="0"/>
                </a:lnTo>
                <a:close/>
              </a:path>
            </a:pathLst>
          </a:custGeom>
          <a:solidFill>
            <a:srgbClr val="000000"/>
          </a:solidFill>
        </p:spPr>
        <p:txBody>
          <a:bodyPr wrap="square" lIns="0" tIns="0" rIns="0" bIns="0" rtlCol="0"/>
          <a:lstStyle/>
          <a:p>
            <a:endParaRPr/>
          </a:p>
        </p:txBody>
      </p:sp>
      <p:sp>
        <p:nvSpPr>
          <p:cNvPr id="21" name="object 21"/>
          <p:cNvSpPr/>
          <p:nvPr/>
        </p:nvSpPr>
        <p:spPr>
          <a:xfrm>
            <a:off x="2902981" y="4948222"/>
            <a:ext cx="288290" cy="66675"/>
          </a:xfrm>
          <a:custGeom>
            <a:avLst/>
            <a:gdLst/>
            <a:ahLst/>
            <a:cxnLst/>
            <a:rect l="l" t="t" r="r" b="b"/>
            <a:pathLst>
              <a:path w="288289" h="66675">
                <a:moveTo>
                  <a:pt x="287999" y="0"/>
                </a:moveTo>
                <a:lnTo>
                  <a:pt x="0" y="0"/>
                </a:lnTo>
                <a:lnTo>
                  <a:pt x="0" y="66648"/>
                </a:lnTo>
                <a:lnTo>
                  <a:pt x="287999" y="66648"/>
                </a:lnTo>
                <a:lnTo>
                  <a:pt x="287999" y="0"/>
                </a:lnTo>
                <a:close/>
              </a:path>
            </a:pathLst>
          </a:custGeom>
          <a:solidFill>
            <a:srgbClr val="000000"/>
          </a:solidFill>
        </p:spPr>
        <p:txBody>
          <a:bodyPr wrap="square" lIns="0" tIns="0" rIns="0" bIns="0" rtlCol="0"/>
          <a:lstStyle/>
          <a:p>
            <a:endParaRPr/>
          </a:p>
        </p:txBody>
      </p:sp>
      <p:sp>
        <p:nvSpPr>
          <p:cNvPr id="22" name="object 22"/>
          <p:cNvSpPr/>
          <p:nvPr/>
        </p:nvSpPr>
        <p:spPr>
          <a:xfrm>
            <a:off x="3360402" y="4948222"/>
            <a:ext cx="216535" cy="66675"/>
          </a:xfrm>
          <a:custGeom>
            <a:avLst/>
            <a:gdLst/>
            <a:ahLst/>
            <a:cxnLst/>
            <a:rect l="l" t="t" r="r" b="b"/>
            <a:pathLst>
              <a:path w="216535" h="66675">
                <a:moveTo>
                  <a:pt x="216000" y="0"/>
                </a:moveTo>
                <a:lnTo>
                  <a:pt x="0" y="0"/>
                </a:lnTo>
                <a:lnTo>
                  <a:pt x="0" y="66647"/>
                </a:lnTo>
                <a:lnTo>
                  <a:pt x="216000" y="66647"/>
                </a:lnTo>
                <a:lnTo>
                  <a:pt x="216000" y="0"/>
                </a:lnTo>
                <a:close/>
              </a:path>
            </a:pathLst>
          </a:custGeom>
          <a:solidFill>
            <a:srgbClr val="000000"/>
          </a:solidFill>
        </p:spPr>
        <p:txBody>
          <a:bodyPr wrap="square" lIns="0" tIns="0" rIns="0" bIns="0" rtlCol="0"/>
          <a:lstStyle/>
          <a:p>
            <a:endParaRPr/>
          </a:p>
        </p:txBody>
      </p:sp>
      <p:sp>
        <p:nvSpPr>
          <p:cNvPr id="23" name="object 23"/>
          <p:cNvSpPr/>
          <p:nvPr/>
        </p:nvSpPr>
        <p:spPr>
          <a:xfrm>
            <a:off x="3828666" y="4948222"/>
            <a:ext cx="180340" cy="66675"/>
          </a:xfrm>
          <a:custGeom>
            <a:avLst/>
            <a:gdLst/>
            <a:ahLst/>
            <a:cxnLst/>
            <a:rect l="l" t="t" r="r" b="b"/>
            <a:pathLst>
              <a:path w="180339" h="66675">
                <a:moveTo>
                  <a:pt x="179999" y="0"/>
                </a:moveTo>
                <a:lnTo>
                  <a:pt x="0" y="0"/>
                </a:lnTo>
                <a:lnTo>
                  <a:pt x="0" y="66647"/>
                </a:lnTo>
                <a:lnTo>
                  <a:pt x="179999" y="66647"/>
                </a:lnTo>
                <a:lnTo>
                  <a:pt x="179999" y="0"/>
                </a:lnTo>
                <a:close/>
              </a:path>
            </a:pathLst>
          </a:custGeom>
          <a:solidFill>
            <a:srgbClr val="000000"/>
          </a:solidFill>
        </p:spPr>
        <p:txBody>
          <a:bodyPr wrap="square" lIns="0" tIns="0" rIns="0" bIns="0" rtlCol="0"/>
          <a:lstStyle/>
          <a:p>
            <a:endParaRPr/>
          </a:p>
        </p:txBody>
      </p:sp>
      <p:sp>
        <p:nvSpPr>
          <p:cNvPr id="24" name="object 24"/>
          <p:cNvSpPr/>
          <p:nvPr/>
        </p:nvSpPr>
        <p:spPr>
          <a:xfrm>
            <a:off x="4298749" y="4948222"/>
            <a:ext cx="144145" cy="66675"/>
          </a:xfrm>
          <a:custGeom>
            <a:avLst/>
            <a:gdLst/>
            <a:ahLst/>
            <a:cxnLst/>
            <a:rect l="l" t="t" r="r" b="b"/>
            <a:pathLst>
              <a:path w="144145" h="66675">
                <a:moveTo>
                  <a:pt x="143998" y="0"/>
                </a:moveTo>
                <a:lnTo>
                  <a:pt x="0" y="0"/>
                </a:lnTo>
                <a:lnTo>
                  <a:pt x="0" y="66647"/>
                </a:lnTo>
                <a:lnTo>
                  <a:pt x="143998" y="66647"/>
                </a:lnTo>
                <a:lnTo>
                  <a:pt x="143998" y="0"/>
                </a:lnTo>
                <a:close/>
              </a:path>
            </a:pathLst>
          </a:custGeom>
          <a:solidFill>
            <a:srgbClr val="000000"/>
          </a:solidFill>
        </p:spPr>
        <p:txBody>
          <a:bodyPr wrap="square" lIns="0" tIns="0" rIns="0" bIns="0" rtlCol="0"/>
          <a:lstStyle/>
          <a:p>
            <a:endParaRPr/>
          </a:p>
        </p:txBody>
      </p:sp>
      <p:sp>
        <p:nvSpPr>
          <p:cNvPr id="25" name="object 25"/>
          <p:cNvSpPr/>
          <p:nvPr/>
        </p:nvSpPr>
        <p:spPr>
          <a:xfrm>
            <a:off x="4764162" y="4948222"/>
            <a:ext cx="108585" cy="66675"/>
          </a:xfrm>
          <a:custGeom>
            <a:avLst/>
            <a:gdLst/>
            <a:ahLst/>
            <a:cxnLst/>
            <a:rect l="l" t="t" r="r" b="b"/>
            <a:pathLst>
              <a:path w="108585" h="66675">
                <a:moveTo>
                  <a:pt x="108000" y="0"/>
                </a:moveTo>
                <a:lnTo>
                  <a:pt x="0" y="0"/>
                </a:lnTo>
                <a:lnTo>
                  <a:pt x="0" y="66647"/>
                </a:lnTo>
                <a:lnTo>
                  <a:pt x="108000" y="66647"/>
                </a:lnTo>
                <a:lnTo>
                  <a:pt x="108000" y="0"/>
                </a:lnTo>
                <a:close/>
              </a:path>
            </a:pathLst>
          </a:custGeom>
          <a:solidFill>
            <a:srgbClr val="000000"/>
          </a:solidFill>
        </p:spPr>
        <p:txBody>
          <a:bodyPr wrap="square" lIns="0" tIns="0" rIns="0" bIns="0" rtlCol="0"/>
          <a:lstStyle/>
          <a:p>
            <a:endParaRPr/>
          </a:p>
        </p:txBody>
      </p:sp>
      <p:sp>
        <p:nvSpPr>
          <p:cNvPr id="26" name="object 26"/>
          <p:cNvSpPr txBox="1"/>
          <p:nvPr/>
        </p:nvSpPr>
        <p:spPr>
          <a:xfrm>
            <a:off x="2515038" y="4582667"/>
            <a:ext cx="574675" cy="238760"/>
          </a:xfrm>
          <a:prstGeom prst="rect">
            <a:avLst/>
          </a:prstGeom>
        </p:spPr>
        <p:txBody>
          <a:bodyPr vert="horz" wrap="square" lIns="0" tIns="12700" rIns="0" bIns="0" rtlCol="0">
            <a:spAutoFit/>
          </a:bodyPr>
          <a:lstStyle/>
          <a:p>
            <a:pPr marL="12700">
              <a:lnSpc>
                <a:spcPct val="100000"/>
              </a:lnSpc>
              <a:spcBef>
                <a:spcPts val="100"/>
              </a:spcBef>
              <a:tabLst>
                <a:tab pos="462915" algn="l"/>
              </a:tabLst>
            </a:pPr>
            <a:r>
              <a:rPr sz="1400" i="1" spc="-50" dirty="0">
                <a:latin typeface="Verdana"/>
                <a:cs typeface="Verdana"/>
              </a:rPr>
              <a:t>1</a:t>
            </a:r>
            <a:r>
              <a:rPr sz="1400" i="1" dirty="0">
                <a:latin typeface="Verdana"/>
                <a:cs typeface="Verdana"/>
              </a:rPr>
              <a:t>	</a:t>
            </a:r>
            <a:r>
              <a:rPr sz="2100" i="1" spc="-97" baseline="1984" dirty="0">
                <a:latin typeface="Verdana"/>
                <a:cs typeface="Verdana"/>
              </a:rPr>
              <a:t>2</a:t>
            </a:r>
            <a:endParaRPr sz="2100" baseline="1984">
              <a:latin typeface="Verdana"/>
              <a:cs typeface="Verdana"/>
            </a:endParaRPr>
          </a:p>
        </p:txBody>
      </p:sp>
      <p:sp>
        <p:nvSpPr>
          <p:cNvPr id="27" name="object 27"/>
          <p:cNvSpPr txBox="1"/>
          <p:nvPr/>
        </p:nvSpPr>
        <p:spPr>
          <a:xfrm>
            <a:off x="3415738" y="4585716"/>
            <a:ext cx="124460" cy="238760"/>
          </a:xfrm>
          <a:prstGeom prst="rect">
            <a:avLst/>
          </a:prstGeom>
        </p:spPr>
        <p:txBody>
          <a:bodyPr vert="horz" wrap="square" lIns="0" tIns="12700" rIns="0" bIns="0" rtlCol="0">
            <a:spAutoFit/>
          </a:bodyPr>
          <a:lstStyle/>
          <a:p>
            <a:pPr marL="12700">
              <a:lnSpc>
                <a:spcPct val="100000"/>
              </a:lnSpc>
              <a:spcBef>
                <a:spcPts val="100"/>
              </a:spcBef>
            </a:pPr>
            <a:r>
              <a:rPr sz="1400" i="1" spc="-65" dirty="0">
                <a:latin typeface="Verdana"/>
                <a:cs typeface="Verdana"/>
              </a:rPr>
              <a:t>3</a:t>
            </a:r>
            <a:endParaRPr sz="1400">
              <a:latin typeface="Verdana"/>
              <a:cs typeface="Verdana"/>
            </a:endParaRPr>
          </a:p>
        </p:txBody>
      </p:sp>
      <p:sp>
        <p:nvSpPr>
          <p:cNvPr id="28" name="object 28"/>
          <p:cNvSpPr txBox="1"/>
          <p:nvPr/>
        </p:nvSpPr>
        <p:spPr>
          <a:xfrm>
            <a:off x="3866088" y="4582667"/>
            <a:ext cx="1024890" cy="238760"/>
          </a:xfrm>
          <a:prstGeom prst="rect">
            <a:avLst/>
          </a:prstGeom>
        </p:spPr>
        <p:txBody>
          <a:bodyPr vert="horz" wrap="square" lIns="0" tIns="12700" rIns="0" bIns="0" rtlCol="0">
            <a:spAutoFit/>
          </a:bodyPr>
          <a:lstStyle/>
          <a:p>
            <a:pPr marL="12700">
              <a:lnSpc>
                <a:spcPct val="100000"/>
              </a:lnSpc>
              <a:spcBef>
                <a:spcPts val="100"/>
              </a:spcBef>
              <a:tabLst>
                <a:tab pos="462915" algn="l"/>
                <a:tab pos="913130" algn="l"/>
              </a:tabLst>
            </a:pPr>
            <a:r>
              <a:rPr sz="1400" i="1" spc="-50" dirty="0">
                <a:latin typeface="Verdana"/>
                <a:cs typeface="Verdana"/>
              </a:rPr>
              <a:t>4</a:t>
            </a:r>
            <a:r>
              <a:rPr sz="1400" i="1" dirty="0">
                <a:latin typeface="Verdana"/>
                <a:cs typeface="Verdana"/>
              </a:rPr>
              <a:t>	</a:t>
            </a:r>
            <a:r>
              <a:rPr sz="1400" i="1" spc="-50" dirty="0">
                <a:latin typeface="Verdana"/>
                <a:cs typeface="Verdana"/>
              </a:rPr>
              <a:t>5</a:t>
            </a:r>
            <a:r>
              <a:rPr sz="1400" i="1" dirty="0">
                <a:latin typeface="Verdana"/>
                <a:cs typeface="Verdana"/>
              </a:rPr>
              <a:t>	</a:t>
            </a:r>
            <a:r>
              <a:rPr sz="2100" i="1" spc="-97" baseline="1984" dirty="0">
                <a:latin typeface="Verdana"/>
                <a:cs typeface="Verdana"/>
              </a:rPr>
              <a:t>6</a:t>
            </a:r>
            <a:endParaRPr sz="2100" baseline="1984">
              <a:latin typeface="Verdana"/>
              <a:cs typeface="Verdana"/>
            </a:endParaRPr>
          </a:p>
        </p:txBody>
      </p:sp>
      <p:sp>
        <p:nvSpPr>
          <p:cNvPr id="29" name="object 29"/>
          <p:cNvSpPr txBox="1"/>
          <p:nvPr/>
        </p:nvSpPr>
        <p:spPr>
          <a:xfrm>
            <a:off x="5504669" y="4090923"/>
            <a:ext cx="601980" cy="635000"/>
          </a:xfrm>
          <a:prstGeom prst="rect">
            <a:avLst/>
          </a:prstGeom>
        </p:spPr>
        <p:txBody>
          <a:bodyPr vert="horz" wrap="square" lIns="0" tIns="12700" rIns="0" bIns="0" rtlCol="0">
            <a:spAutoFit/>
          </a:bodyPr>
          <a:lstStyle/>
          <a:p>
            <a:pPr marL="28575" marR="5080" indent="279400">
              <a:lnSpc>
                <a:spcPct val="100000"/>
              </a:lnSpc>
              <a:spcBef>
                <a:spcPts val="100"/>
              </a:spcBef>
            </a:pPr>
            <a:r>
              <a:rPr sz="1000" i="1" spc="-30" dirty="0">
                <a:latin typeface="Verdana"/>
                <a:cs typeface="Verdana"/>
              </a:rPr>
              <a:t>total </a:t>
            </a:r>
            <a:r>
              <a:rPr sz="1000" i="1" spc="-35" dirty="0">
                <a:latin typeface="Verdana"/>
                <a:cs typeface="Verdana"/>
              </a:rPr>
              <a:t>exposure</a:t>
            </a:r>
            <a:endParaRPr sz="1000">
              <a:latin typeface="Verdana"/>
              <a:cs typeface="Verdana"/>
            </a:endParaRPr>
          </a:p>
          <a:p>
            <a:pPr marL="12700" marR="5080" indent="368300">
              <a:lnSpc>
                <a:spcPct val="100000"/>
              </a:lnSpc>
            </a:pPr>
            <a:r>
              <a:rPr sz="1000" i="1" spc="-25" dirty="0">
                <a:latin typeface="Verdana"/>
                <a:cs typeface="Verdana"/>
              </a:rPr>
              <a:t>per </a:t>
            </a:r>
            <a:r>
              <a:rPr sz="1000" i="1" spc="-10" dirty="0">
                <a:latin typeface="Verdana"/>
                <a:cs typeface="Verdana"/>
              </a:rPr>
              <a:t>producer</a:t>
            </a:r>
            <a:endParaRPr sz="1000">
              <a:latin typeface="Verdana"/>
              <a:cs typeface="Verdana"/>
            </a:endParaRPr>
          </a:p>
        </p:txBody>
      </p:sp>
      <p:grpSp>
        <p:nvGrpSpPr>
          <p:cNvPr id="30" name="object 30"/>
          <p:cNvGrpSpPr/>
          <p:nvPr/>
        </p:nvGrpSpPr>
        <p:grpSpPr>
          <a:xfrm>
            <a:off x="6147650" y="4096287"/>
            <a:ext cx="1009650" cy="780415"/>
            <a:chOff x="6147650" y="4096287"/>
            <a:chExt cx="1009650" cy="780415"/>
          </a:xfrm>
        </p:grpSpPr>
        <p:sp>
          <p:nvSpPr>
            <p:cNvPr id="31" name="object 31"/>
            <p:cNvSpPr/>
            <p:nvPr/>
          </p:nvSpPr>
          <p:spPr>
            <a:xfrm>
              <a:off x="6411480" y="4323844"/>
              <a:ext cx="66675" cy="540385"/>
            </a:xfrm>
            <a:custGeom>
              <a:avLst/>
              <a:gdLst/>
              <a:ahLst/>
              <a:cxnLst/>
              <a:rect l="l" t="t" r="r" b="b"/>
              <a:pathLst>
                <a:path w="66675" h="540385">
                  <a:moveTo>
                    <a:pt x="66648" y="0"/>
                  </a:moveTo>
                  <a:lnTo>
                    <a:pt x="0" y="0"/>
                  </a:lnTo>
                  <a:lnTo>
                    <a:pt x="0" y="540000"/>
                  </a:lnTo>
                  <a:lnTo>
                    <a:pt x="66648" y="540000"/>
                  </a:lnTo>
                  <a:lnTo>
                    <a:pt x="66648" y="0"/>
                  </a:lnTo>
                  <a:close/>
                </a:path>
              </a:pathLst>
            </a:custGeom>
            <a:solidFill>
              <a:srgbClr val="1F4E79"/>
            </a:solidFill>
          </p:spPr>
          <p:txBody>
            <a:bodyPr wrap="square" lIns="0" tIns="0" rIns="0" bIns="0" rtlCol="0"/>
            <a:lstStyle/>
            <a:p>
              <a:endParaRPr/>
            </a:p>
          </p:txBody>
        </p:sp>
        <p:sp>
          <p:nvSpPr>
            <p:cNvPr id="32" name="object 32"/>
            <p:cNvSpPr/>
            <p:nvPr/>
          </p:nvSpPr>
          <p:spPr>
            <a:xfrm>
              <a:off x="6789436" y="4108819"/>
              <a:ext cx="66675" cy="756285"/>
            </a:xfrm>
            <a:custGeom>
              <a:avLst/>
              <a:gdLst/>
              <a:ahLst/>
              <a:cxnLst/>
              <a:rect l="l" t="t" r="r" b="b"/>
              <a:pathLst>
                <a:path w="66675" h="756285">
                  <a:moveTo>
                    <a:pt x="66648" y="0"/>
                  </a:moveTo>
                  <a:lnTo>
                    <a:pt x="0" y="0"/>
                  </a:lnTo>
                  <a:lnTo>
                    <a:pt x="0" y="756000"/>
                  </a:lnTo>
                  <a:lnTo>
                    <a:pt x="66648" y="756000"/>
                  </a:lnTo>
                  <a:lnTo>
                    <a:pt x="66648" y="0"/>
                  </a:lnTo>
                  <a:close/>
                </a:path>
              </a:pathLst>
            </a:custGeom>
            <a:solidFill>
              <a:srgbClr val="BDD7EE"/>
            </a:solidFill>
          </p:spPr>
          <p:txBody>
            <a:bodyPr wrap="square" lIns="0" tIns="0" rIns="0" bIns="0" rtlCol="0"/>
            <a:lstStyle/>
            <a:p>
              <a:endParaRPr/>
            </a:p>
          </p:txBody>
        </p:sp>
        <p:sp>
          <p:nvSpPr>
            <p:cNvPr id="33" name="object 33"/>
            <p:cNvSpPr/>
            <p:nvPr/>
          </p:nvSpPr>
          <p:spPr>
            <a:xfrm>
              <a:off x="6154000" y="4102637"/>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34" name="object 34"/>
            <p:cNvSpPr/>
            <p:nvPr/>
          </p:nvSpPr>
          <p:spPr>
            <a:xfrm>
              <a:off x="6154000" y="4869865"/>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35" name="object 35"/>
          <p:cNvSpPr txBox="1"/>
          <p:nvPr/>
        </p:nvSpPr>
        <p:spPr>
          <a:xfrm>
            <a:off x="6366223" y="4850891"/>
            <a:ext cx="520700" cy="238760"/>
          </a:xfrm>
          <a:prstGeom prst="rect">
            <a:avLst/>
          </a:prstGeom>
        </p:spPr>
        <p:txBody>
          <a:bodyPr vert="horz" wrap="square" lIns="0" tIns="12700" rIns="0" bIns="0" rtlCol="0">
            <a:spAutoFit/>
          </a:bodyPr>
          <a:lstStyle/>
          <a:p>
            <a:pPr marL="12700">
              <a:lnSpc>
                <a:spcPct val="100000"/>
              </a:lnSpc>
              <a:spcBef>
                <a:spcPts val="100"/>
              </a:spcBef>
              <a:tabLst>
                <a:tab pos="405130" algn="l"/>
              </a:tabLst>
            </a:pPr>
            <a:r>
              <a:rPr sz="1400" i="1" spc="35" dirty="0">
                <a:latin typeface="Verdana"/>
                <a:cs typeface="Verdana"/>
              </a:rPr>
              <a:t>A</a:t>
            </a:r>
            <a:r>
              <a:rPr sz="1400" i="1" dirty="0">
                <a:latin typeface="Verdana"/>
                <a:cs typeface="Verdana"/>
              </a:rPr>
              <a:t>	</a:t>
            </a:r>
            <a:r>
              <a:rPr sz="1400" i="1" spc="-110" dirty="0">
                <a:latin typeface="Verdana"/>
                <a:cs typeface="Verdana"/>
              </a:rPr>
              <a:t>B</a:t>
            </a:r>
            <a:endParaRPr sz="1400">
              <a:latin typeface="Verdana"/>
              <a:cs typeface="Verdana"/>
            </a:endParaRPr>
          </a:p>
        </p:txBody>
      </p:sp>
      <p:sp>
        <p:nvSpPr>
          <p:cNvPr id="36" name="object 36"/>
          <p:cNvSpPr txBox="1"/>
          <p:nvPr/>
        </p:nvSpPr>
        <p:spPr>
          <a:xfrm>
            <a:off x="5504669" y="2972307"/>
            <a:ext cx="601980" cy="635000"/>
          </a:xfrm>
          <a:prstGeom prst="rect">
            <a:avLst/>
          </a:prstGeom>
        </p:spPr>
        <p:txBody>
          <a:bodyPr vert="horz" wrap="square" lIns="0" tIns="12700" rIns="0" bIns="0" rtlCol="0">
            <a:spAutoFit/>
          </a:bodyPr>
          <a:lstStyle/>
          <a:p>
            <a:pPr marL="28575" marR="5080" indent="279400">
              <a:lnSpc>
                <a:spcPct val="100000"/>
              </a:lnSpc>
              <a:spcBef>
                <a:spcPts val="100"/>
              </a:spcBef>
            </a:pPr>
            <a:r>
              <a:rPr sz="1000" i="1" spc="-30" dirty="0">
                <a:latin typeface="Verdana"/>
                <a:cs typeface="Verdana"/>
              </a:rPr>
              <a:t>total </a:t>
            </a:r>
            <a:r>
              <a:rPr sz="1000" i="1" spc="-35" dirty="0">
                <a:latin typeface="Verdana"/>
                <a:cs typeface="Verdana"/>
              </a:rPr>
              <a:t>exposure</a:t>
            </a:r>
            <a:endParaRPr sz="1000">
              <a:latin typeface="Verdana"/>
              <a:cs typeface="Verdana"/>
            </a:endParaRPr>
          </a:p>
          <a:p>
            <a:pPr marL="12700" marR="5080" indent="368300">
              <a:lnSpc>
                <a:spcPct val="100000"/>
              </a:lnSpc>
            </a:pPr>
            <a:r>
              <a:rPr sz="1000" i="1" spc="-25" dirty="0">
                <a:latin typeface="Verdana"/>
                <a:cs typeface="Verdana"/>
              </a:rPr>
              <a:t>per </a:t>
            </a:r>
            <a:r>
              <a:rPr sz="1000" i="1" spc="-10" dirty="0">
                <a:latin typeface="Verdana"/>
                <a:cs typeface="Verdana"/>
              </a:rPr>
              <a:t>producer</a:t>
            </a:r>
            <a:endParaRPr sz="1000">
              <a:latin typeface="Verdana"/>
              <a:cs typeface="Verdana"/>
            </a:endParaRPr>
          </a:p>
        </p:txBody>
      </p:sp>
      <p:grpSp>
        <p:nvGrpSpPr>
          <p:cNvPr id="37" name="object 37"/>
          <p:cNvGrpSpPr/>
          <p:nvPr/>
        </p:nvGrpSpPr>
        <p:grpSpPr>
          <a:xfrm>
            <a:off x="6147650" y="2978584"/>
            <a:ext cx="1009650" cy="780415"/>
            <a:chOff x="6147650" y="2978584"/>
            <a:chExt cx="1009650" cy="780415"/>
          </a:xfrm>
        </p:grpSpPr>
        <p:sp>
          <p:nvSpPr>
            <p:cNvPr id="38" name="object 38"/>
            <p:cNvSpPr/>
            <p:nvPr/>
          </p:nvSpPr>
          <p:spPr>
            <a:xfrm>
              <a:off x="6411480" y="3098142"/>
              <a:ext cx="66675" cy="648335"/>
            </a:xfrm>
            <a:custGeom>
              <a:avLst/>
              <a:gdLst/>
              <a:ahLst/>
              <a:cxnLst/>
              <a:rect l="l" t="t" r="r" b="b"/>
              <a:pathLst>
                <a:path w="66675" h="648335">
                  <a:moveTo>
                    <a:pt x="66648" y="0"/>
                  </a:moveTo>
                  <a:lnTo>
                    <a:pt x="0" y="0"/>
                  </a:lnTo>
                  <a:lnTo>
                    <a:pt x="0" y="647999"/>
                  </a:lnTo>
                  <a:lnTo>
                    <a:pt x="66648" y="647999"/>
                  </a:lnTo>
                  <a:lnTo>
                    <a:pt x="66648" y="0"/>
                  </a:lnTo>
                  <a:close/>
                </a:path>
              </a:pathLst>
            </a:custGeom>
            <a:solidFill>
              <a:srgbClr val="1F4E79"/>
            </a:solidFill>
          </p:spPr>
          <p:txBody>
            <a:bodyPr wrap="square" lIns="0" tIns="0" rIns="0" bIns="0" rtlCol="0"/>
            <a:lstStyle/>
            <a:p>
              <a:endParaRPr/>
            </a:p>
          </p:txBody>
        </p:sp>
        <p:sp>
          <p:nvSpPr>
            <p:cNvPr id="39" name="object 39"/>
            <p:cNvSpPr/>
            <p:nvPr/>
          </p:nvSpPr>
          <p:spPr>
            <a:xfrm>
              <a:off x="6789436" y="3099117"/>
              <a:ext cx="66675" cy="648335"/>
            </a:xfrm>
            <a:custGeom>
              <a:avLst/>
              <a:gdLst/>
              <a:ahLst/>
              <a:cxnLst/>
              <a:rect l="l" t="t" r="r" b="b"/>
              <a:pathLst>
                <a:path w="66675" h="648335">
                  <a:moveTo>
                    <a:pt x="66648" y="0"/>
                  </a:moveTo>
                  <a:lnTo>
                    <a:pt x="0" y="0"/>
                  </a:lnTo>
                  <a:lnTo>
                    <a:pt x="0" y="647999"/>
                  </a:lnTo>
                  <a:lnTo>
                    <a:pt x="66648" y="647999"/>
                  </a:lnTo>
                  <a:lnTo>
                    <a:pt x="66648" y="0"/>
                  </a:lnTo>
                  <a:close/>
                </a:path>
              </a:pathLst>
            </a:custGeom>
            <a:solidFill>
              <a:srgbClr val="BDD7EE"/>
            </a:solidFill>
          </p:spPr>
          <p:txBody>
            <a:bodyPr wrap="square" lIns="0" tIns="0" rIns="0" bIns="0" rtlCol="0"/>
            <a:lstStyle/>
            <a:p>
              <a:endParaRPr/>
            </a:p>
          </p:txBody>
        </p:sp>
        <p:sp>
          <p:nvSpPr>
            <p:cNvPr id="40" name="object 40"/>
            <p:cNvSpPr/>
            <p:nvPr/>
          </p:nvSpPr>
          <p:spPr>
            <a:xfrm>
              <a:off x="6154000" y="2984934"/>
              <a:ext cx="4445" cy="765175"/>
            </a:xfrm>
            <a:custGeom>
              <a:avLst/>
              <a:gdLst/>
              <a:ahLst/>
              <a:cxnLst/>
              <a:rect l="l" t="t" r="r" b="b"/>
              <a:pathLst>
                <a:path w="4445" h="765175">
                  <a:moveTo>
                    <a:pt x="0" y="0"/>
                  </a:moveTo>
                  <a:lnTo>
                    <a:pt x="3826" y="765034"/>
                  </a:lnTo>
                </a:path>
              </a:pathLst>
            </a:custGeom>
            <a:ln w="12700">
              <a:solidFill>
                <a:srgbClr val="000000"/>
              </a:solidFill>
            </a:ln>
          </p:spPr>
          <p:txBody>
            <a:bodyPr wrap="square" lIns="0" tIns="0" rIns="0" bIns="0" rtlCol="0"/>
            <a:lstStyle/>
            <a:p>
              <a:endParaRPr/>
            </a:p>
          </p:txBody>
        </p:sp>
        <p:sp>
          <p:nvSpPr>
            <p:cNvPr id="41" name="object 41"/>
            <p:cNvSpPr/>
            <p:nvPr/>
          </p:nvSpPr>
          <p:spPr>
            <a:xfrm>
              <a:off x="6154000" y="3752162"/>
              <a:ext cx="1003300" cy="0"/>
            </a:xfrm>
            <a:custGeom>
              <a:avLst/>
              <a:gdLst/>
              <a:ahLst/>
              <a:cxnLst/>
              <a:rect l="l" t="t" r="r" b="b"/>
              <a:pathLst>
                <a:path w="1003300">
                  <a:moveTo>
                    <a:pt x="0" y="0"/>
                  </a:moveTo>
                  <a:lnTo>
                    <a:pt x="1003300" y="1"/>
                  </a:lnTo>
                </a:path>
              </a:pathLst>
            </a:custGeom>
            <a:ln w="12700">
              <a:solidFill>
                <a:srgbClr val="000000"/>
              </a:solidFill>
            </a:ln>
          </p:spPr>
          <p:txBody>
            <a:bodyPr wrap="square" lIns="0" tIns="0" rIns="0" bIns="0" rtlCol="0"/>
            <a:lstStyle/>
            <a:p>
              <a:endParaRPr/>
            </a:p>
          </p:txBody>
        </p:sp>
      </p:grpSp>
      <p:sp>
        <p:nvSpPr>
          <p:cNvPr id="42" name="object 42"/>
          <p:cNvSpPr txBox="1"/>
          <p:nvPr/>
        </p:nvSpPr>
        <p:spPr>
          <a:xfrm>
            <a:off x="6366223" y="3732276"/>
            <a:ext cx="520700" cy="238760"/>
          </a:xfrm>
          <a:prstGeom prst="rect">
            <a:avLst/>
          </a:prstGeom>
        </p:spPr>
        <p:txBody>
          <a:bodyPr vert="horz" wrap="square" lIns="0" tIns="12700" rIns="0" bIns="0" rtlCol="0">
            <a:spAutoFit/>
          </a:bodyPr>
          <a:lstStyle/>
          <a:p>
            <a:pPr marL="12700">
              <a:lnSpc>
                <a:spcPct val="100000"/>
              </a:lnSpc>
              <a:spcBef>
                <a:spcPts val="100"/>
              </a:spcBef>
              <a:tabLst>
                <a:tab pos="405130" algn="l"/>
              </a:tabLst>
            </a:pPr>
            <a:r>
              <a:rPr sz="1400" i="1" spc="35" dirty="0">
                <a:latin typeface="Verdana"/>
                <a:cs typeface="Verdana"/>
              </a:rPr>
              <a:t>A</a:t>
            </a:r>
            <a:r>
              <a:rPr sz="1400" i="1" dirty="0">
                <a:latin typeface="Verdana"/>
                <a:cs typeface="Verdana"/>
              </a:rPr>
              <a:t>	</a:t>
            </a:r>
            <a:r>
              <a:rPr sz="1400" i="1" spc="-110" dirty="0">
                <a:latin typeface="Verdana"/>
                <a:cs typeface="Verdana"/>
              </a:rPr>
              <a:t>B</a:t>
            </a:r>
            <a:endParaRPr sz="1400">
              <a:latin typeface="Verdana"/>
              <a:cs typeface="Verdana"/>
            </a:endParaRPr>
          </a:p>
        </p:txBody>
      </p:sp>
      <p:sp>
        <p:nvSpPr>
          <p:cNvPr id="43" name="object 43"/>
          <p:cNvSpPr txBox="1"/>
          <p:nvPr/>
        </p:nvSpPr>
        <p:spPr>
          <a:xfrm>
            <a:off x="1679079" y="3801364"/>
            <a:ext cx="601980" cy="177800"/>
          </a:xfrm>
          <a:prstGeom prst="rect">
            <a:avLst/>
          </a:prstGeom>
        </p:spPr>
        <p:txBody>
          <a:bodyPr vert="horz" wrap="square" lIns="0" tIns="12700" rIns="0" bIns="0" rtlCol="0">
            <a:spAutoFit/>
          </a:bodyPr>
          <a:lstStyle/>
          <a:p>
            <a:pPr marL="12700">
              <a:lnSpc>
                <a:spcPct val="100000"/>
              </a:lnSpc>
              <a:spcBef>
                <a:spcPts val="100"/>
              </a:spcBef>
            </a:pPr>
            <a:r>
              <a:rPr sz="1000" i="1" spc="-30" dirty="0">
                <a:latin typeface="Verdana"/>
                <a:cs typeface="Verdana"/>
              </a:rPr>
              <a:t>reranking</a:t>
            </a:r>
            <a:endParaRPr sz="1000">
              <a:latin typeface="Verdana"/>
              <a:cs typeface="Verdana"/>
            </a:endParaRPr>
          </a:p>
        </p:txBody>
      </p:sp>
      <p:sp>
        <p:nvSpPr>
          <p:cNvPr id="44" name="object 44"/>
          <p:cNvSpPr txBox="1"/>
          <p:nvPr/>
        </p:nvSpPr>
        <p:spPr>
          <a:xfrm>
            <a:off x="1630023" y="4200652"/>
            <a:ext cx="651510" cy="177800"/>
          </a:xfrm>
          <a:prstGeom prst="rect">
            <a:avLst/>
          </a:prstGeom>
        </p:spPr>
        <p:txBody>
          <a:bodyPr vert="horz" wrap="square" lIns="0" tIns="12700" rIns="0" bIns="0" rtlCol="0">
            <a:spAutoFit/>
          </a:bodyPr>
          <a:lstStyle/>
          <a:p>
            <a:pPr marL="12700">
              <a:lnSpc>
                <a:spcPct val="100000"/>
              </a:lnSpc>
              <a:spcBef>
                <a:spcPts val="100"/>
              </a:spcBef>
            </a:pPr>
            <a:r>
              <a:rPr sz="1000" i="1" spc="-35" dirty="0">
                <a:latin typeface="Verdana"/>
                <a:cs typeface="Verdana"/>
              </a:rPr>
              <a:t>original</a:t>
            </a:r>
            <a:r>
              <a:rPr sz="1000" i="1" spc="-40" dirty="0">
                <a:latin typeface="Verdana"/>
                <a:cs typeface="Verdana"/>
              </a:rPr>
              <a:t> </a:t>
            </a:r>
            <a:r>
              <a:rPr sz="1000" i="1" spc="-70" dirty="0">
                <a:latin typeface="Verdana"/>
                <a:cs typeface="Verdana"/>
              </a:rPr>
              <a:t>list</a:t>
            </a:r>
            <a:endParaRPr sz="1000">
              <a:latin typeface="Verdana"/>
              <a:cs typeface="Verdana"/>
            </a:endParaRPr>
          </a:p>
        </p:txBody>
      </p:sp>
      <p:sp>
        <p:nvSpPr>
          <p:cNvPr id="45" name="object 45"/>
          <p:cNvSpPr txBox="1"/>
          <p:nvPr/>
        </p:nvSpPr>
        <p:spPr>
          <a:xfrm>
            <a:off x="1524518" y="3322828"/>
            <a:ext cx="760730" cy="177800"/>
          </a:xfrm>
          <a:prstGeom prst="rect">
            <a:avLst/>
          </a:prstGeom>
        </p:spPr>
        <p:txBody>
          <a:bodyPr vert="horz" wrap="square" lIns="0" tIns="12700" rIns="0" bIns="0" rtlCol="0">
            <a:spAutoFit/>
          </a:bodyPr>
          <a:lstStyle/>
          <a:p>
            <a:pPr marL="12700">
              <a:lnSpc>
                <a:spcPct val="100000"/>
              </a:lnSpc>
              <a:spcBef>
                <a:spcPts val="100"/>
              </a:spcBef>
            </a:pPr>
            <a:r>
              <a:rPr sz="1000" i="1" spc="-30" dirty="0">
                <a:latin typeface="Verdana"/>
                <a:cs typeface="Verdana"/>
              </a:rPr>
              <a:t>reranked</a:t>
            </a:r>
            <a:r>
              <a:rPr sz="1000" i="1" spc="-10" dirty="0">
                <a:latin typeface="Verdana"/>
                <a:cs typeface="Verdana"/>
              </a:rPr>
              <a:t> </a:t>
            </a:r>
            <a:r>
              <a:rPr sz="1000" i="1" spc="-65" dirty="0">
                <a:latin typeface="Verdana"/>
                <a:cs typeface="Verdana"/>
              </a:rPr>
              <a:t>list</a:t>
            </a:r>
            <a:endParaRPr sz="1000">
              <a:latin typeface="Verdana"/>
              <a:cs typeface="Verdana"/>
            </a:endParaRPr>
          </a:p>
        </p:txBody>
      </p:sp>
      <p:sp>
        <p:nvSpPr>
          <p:cNvPr id="46" name="object 46"/>
          <p:cNvSpPr txBox="1"/>
          <p:nvPr/>
        </p:nvSpPr>
        <p:spPr>
          <a:xfrm>
            <a:off x="3107996" y="2550667"/>
            <a:ext cx="2528570" cy="208279"/>
          </a:xfrm>
          <a:prstGeom prst="rect">
            <a:avLst/>
          </a:prstGeom>
        </p:spPr>
        <p:txBody>
          <a:bodyPr vert="horz" wrap="square" lIns="0" tIns="12700" rIns="0" bIns="0" rtlCol="0">
            <a:spAutoFit/>
          </a:bodyPr>
          <a:lstStyle/>
          <a:p>
            <a:pPr marL="12700">
              <a:lnSpc>
                <a:spcPct val="100000"/>
              </a:lnSpc>
              <a:spcBef>
                <a:spcPts val="100"/>
              </a:spcBef>
            </a:pPr>
            <a:r>
              <a:rPr sz="1200" b="1" i="1" spc="-125" dirty="0">
                <a:latin typeface="Verdana"/>
                <a:cs typeface="Verdana"/>
              </a:rPr>
              <a:t>reranking</a:t>
            </a:r>
            <a:r>
              <a:rPr sz="1200" b="1" i="1" spc="-60" dirty="0">
                <a:latin typeface="Verdana"/>
                <a:cs typeface="Verdana"/>
              </a:rPr>
              <a:t> </a:t>
            </a:r>
            <a:r>
              <a:rPr sz="1200" b="1" i="1" spc="-100" dirty="0">
                <a:latin typeface="Verdana"/>
                <a:cs typeface="Verdana"/>
              </a:rPr>
              <a:t>goal</a:t>
            </a:r>
            <a:r>
              <a:rPr sz="1200" i="1" spc="-100" dirty="0">
                <a:latin typeface="Verdana"/>
                <a:cs typeface="Verdana"/>
              </a:rPr>
              <a:t>:</a:t>
            </a:r>
            <a:r>
              <a:rPr sz="1200" i="1" spc="-55" dirty="0">
                <a:latin typeface="Verdana"/>
                <a:cs typeface="Verdana"/>
              </a:rPr>
              <a:t> </a:t>
            </a:r>
            <a:r>
              <a:rPr sz="1200" i="1" spc="-10" dirty="0">
                <a:latin typeface="Verdana"/>
                <a:cs typeface="Verdana"/>
              </a:rPr>
              <a:t>equalize</a:t>
            </a:r>
            <a:r>
              <a:rPr sz="1200" i="1" spc="-70" dirty="0">
                <a:latin typeface="Verdana"/>
                <a:cs typeface="Verdana"/>
              </a:rPr>
              <a:t> </a:t>
            </a:r>
            <a:r>
              <a:rPr sz="1200" i="1" spc="-10" dirty="0">
                <a:latin typeface="Verdana"/>
                <a:cs typeface="Verdana"/>
              </a:rPr>
              <a:t>exposure</a:t>
            </a:r>
            <a:endParaRPr sz="1200">
              <a:latin typeface="Verdana"/>
              <a:cs typeface="Verdana"/>
            </a:endParaRPr>
          </a:p>
        </p:txBody>
      </p:sp>
      <p:sp>
        <p:nvSpPr>
          <p:cNvPr id="47" name="object 47"/>
          <p:cNvSpPr/>
          <p:nvPr/>
        </p:nvSpPr>
        <p:spPr>
          <a:xfrm>
            <a:off x="872392" y="4911809"/>
            <a:ext cx="360045" cy="144145"/>
          </a:xfrm>
          <a:custGeom>
            <a:avLst/>
            <a:gdLst/>
            <a:ahLst/>
            <a:cxnLst/>
            <a:rect l="l" t="t" r="r" b="b"/>
            <a:pathLst>
              <a:path w="360044" h="144145">
                <a:moveTo>
                  <a:pt x="359595" y="0"/>
                </a:moveTo>
                <a:lnTo>
                  <a:pt x="0" y="0"/>
                </a:lnTo>
                <a:lnTo>
                  <a:pt x="0" y="143999"/>
                </a:lnTo>
                <a:lnTo>
                  <a:pt x="359595" y="143999"/>
                </a:lnTo>
                <a:lnTo>
                  <a:pt x="359595" y="0"/>
                </a:lnTo>
                <a:close/>
              </a:path>
            </a:pathLst>
          </a:custGeom>
          <a:solidFill>
            <a:srgbClr val="1F4E79"/>
          </a:solidFill>
        </p:spPr>
        <p:txBody>
          <a:bodyPr wrap="square" lIns="0" tIns="0" rIns="0" bIns="0" rtlCol="0"/>
          <a:lstStyle/>
          <a:p>
            <a:endParaRPr/>
          </a:p>
        </p:txBody>
      </p:sp>
      <p:sp>
        <p:nvSpPr>
          <p:cNvPr id="48" name="object 48"/>
          <p:cNvSpPr txBox="1"/>
          <p:nvPr/>
        </p:nvSpPr>
        <p:spPr>
          <a:xfrm>
            <a:off x="1302076" y="4877308"/>
            <a:ext cx="730885" cy="177800"/>
          </a:xfrm>
          <a:prstGeom prst="rect">
            <a:avLst/>
          </a:prstGeom>
        </p:spPr>
        <p:txBody>
          <a:bodyPr vert="horz" wrap="square" lIns="0" tIns="12700" rIns="0" bIns="0" rtlCol="0">
            <a:spAutoFit/>
          </a:bodyPr>
          <a:lstStyle/>
          <a:p>
            <a:pPr marL="12700">
              <a:lnSpc>
                <a:spcPct val="100000"/>
              </a:lnSpc>
              <a:spcBef>
                <a:spcPts val="100"/>
              </a:spcBef>
            </a:pPr>
            <a:r>
              <a:rPr sz="1000" i="1" dirty="0">
                <a:latin typeface="Verdana"/>
                <a:cs typeface="Verdana"/>
              </a:rPr>
              <a:t>producer</a:t>
            </a:r>
            <a:r>
              <a:rPr sz="1000" i="1" spc="-60" dirty="0">
                <a:latin typeface="Verdana"/>
                <a:cs typeface="Verdana"/>
              </a:rPr>
              <a:t> </a:t>
            </a:r>
            <a:r>
              <a:rPr sz="1000" i="1" spc="-50" dirty="0">
                <a:latin typeface="Verdana"/>
                <a:cs typeface="Verdana"/>
              </a:rPr>
              <a:t>A</a:t>
            </a:r>
            <a:endParaRPr sz="1000">
              <a:latin typeface="Verdana"/>
              <a:cs typeface="Verdana"/>
            </a:endParaRPr>
          </a:p>
        </p:txBody>
      </p:sp>
      <p:sp>
        <p:nvSpPr>
          <p:cNvPr id="49" name="object 49"/>
          <p:cNvSpPr/>
          <p:nvPr/>
        </p:nvSpPr>
        <p:spPr>
          <a:xfrm>
            <a:off x="872392" y="5319740"/>
            <a:ext cx="360045" cy="144145"/>
          </a:xfrm>
          <a:custGeom>
            <a:avLst/>
            <a:gdLst/>
            <a:ahLst/>
            <a:cxnLst/>
            <a:rect l="l" t="t" r="r" b="b"/>
            <a:pathLst>
              <a:path w="360044" h="144145">
                <a:moveTo>
                  <a:pt x="359999" y="0"/>
                </a:moveTo>
                <a:lnTo>
                  <a:pt x="0" y="0"/>
                </a:lnTo>
                <a:lnTo>
                  <a:pt x="0" y="143999"/>
                </a:lnTo>
                <a:lnTo>
                  <a:pt x="359999" y="143999"/>
                </a:lnTo>
                <a:lnTo>
                  <a:pt x="359999" y="0"/>
                </a:lnTo>
                <a:close/>
              </a:path>
            </a:pathLst>
          </a:custGeom>
          <a:solidFill>
            <a:srgbClr val="BDD7EE"/>
          </a:solidFill>
        </p:spPr>
        <p:txBody>
          <a:bodyPr wrap="square" lIns="0" tIns="0" rIns="0" bIns="0" rtlCol="0"/>
          <a:lstStyle/>
          <a:p>
            <a:endParaRPr/>
          </a:p>
        </p:txBody>
      </p:sp>
      <p:sp>
        <p:nvSpPr>
          <p:cNvPr id="50" name="object 50"/>
          <p:cNvSpPr txBox="1"/>
          <p:nvPr/>
        </p:nvSpPr>
        <p:spPr>
          <a:xfrm>
            <a:off x="1313757" y="5276596"/>
            <a:ext cx="709930" cy="177800"/>
          </a:xfrm>
          <a:prstGeom prst="rect">
            <a:avLst/>
          </a:prstGeom>
        </p:spPr>
        <p:txBody>
          <a:bodyPr vert="horz" wrap="square" lIns="0" tIns="12700" rIns="0" bIns="0" rtlCol="0">
            <a:spAutoFit/>
          </a:bodyPr>
          <a:lstStyle/>
          <a:p>
            <a:pPr marL="12700">
              <a:lnSpc>
                <a:spcPct val="100000"/>
              </a:lnSpc>
              <a:spcBef>
                <a:spcPts val="100"/>
              </a:spcBef>
            </a:pPr>
            <a:r>
              <a:rPr sz="1000" i="1" dirty="0">
                <a:latin typeface="Verdana"/>
                <a:cs typeface="Verdana"/>
              </a:rPr>
              <a:t>producer</a:t>
            </a:r>
            <a:r>
              <a:rPr sz="1000" i="1" spc="-60" dirty="0">
                <a:latin typeface="Verdana"/>
                <a:cs typeface="Verdana"/>
              </a:rPr>
              <a:t> </a:t>
            </a:r>
            <a:r>
              <a:rPr sz="1000" i="1" spc="-50" dirty="0">
                <a:latin typeface="Verdana"/>
                <a:cs typeface="Verdana"/>
              </a:rPr>
              <a:t>B</a:t>
            </a:r>
            <a:endParaRPr sz="1000">
              <a:latin typeface="Verdana"/>
              <a:cs typeface="Verdana"/>
            </a:endParaRPr>
          </a:p>
        </p:txBody>
      </p:sp>
      <p:pic>
        <p:nvPicPr>
          <p:cNvPr id="51" name="object 51"/>
          <p:cNvPicPr/>
          <p:nvPr/>
        </p:nvPicPr>
        <p:blipFill>
          <a:blip r:embed="rId10" cstate="print"/>
          <a:stretch>
            <a:fillRect/>
          </a:stretch>
        </p:blipFill>
        <p:spPr>
          <a:xfrm>
            <a:off x="7360919" y="4267200"/>
            <a:ext cx="460248" cy="460248"/>
          </a:xfrm>
          <a:prstGeom prst="rect">
            <a:avLst/>
          </a:prstGeom>
        </p:spPr>
      </p:pic>
      <p:pic>
        <p:nvPicPr>
          <p:cNvPr id="52" name="object 52"/>
          <p:cNvPicPr/>
          <p:nvPr/>
        </p:nvPicPr>
        <p:blipFill>
          <a:blip r:embed="rId11" cstate="print"/>
          <a:stretch>
            <a:fillRect/>
          </a:stretch>
        </p:blipFill>
        <p:spPr>
          <a:xfrm>
            <a:off x="7360919" y="3139439"/>
            <a:ext cx="460248" cy="46024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402843"/>
            <a:ext cx="4693920" cy="452120"/>
          </a:xfrm>
          <a:prstGeom prst="rect">
            <a:avLst/>
          </a:prstGeom>
        </p:spPr>
        <p:txBody>
          <a:bodyPr vert="horz" wrap="square" lIns="0" tIns="12700" rIns="0" bIns="0" rtlCol="0">
            <a:spAutoFit/>
          </a:bodyPr>
          <a:lstStyle/>
          <a:p>
            <a:pPr marL="12700">
              <a:lnSpc>
                <a:spcPct val="100000"/>
              </a:lnSpc>
              <a:spcBef>
                <a:spcPts val="100"/>
              </a:spcBef>
            </a:pPr>
            <a:r>
              <a:rPr spc="-170" dirty="0"/>
              <a:t>Post-</a:t>
            </a:r>
            <a:r>
              <a:rPr spc="-75" dirty="0"/>
              <a:t>Processing</a:t>
            </a:r>
            <a:r>
              <a:rPr spc="-155" dirty="0"/>
              <a:t> </a:t>
            </a:r>
            <a:r>
              <a:rPr spc="-125" dirty="0"/>
              <a:t>for</a:t>
            </a:r>
            <a:r>
              <a:rPr spc="-160" dirty="0"/>
              <a:t> </a:t>
            </a:r>
            <a:r>
              <a:rPr spc="-40" dirty="0"/>
              <a:t>Ranking</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49</a:t>
            </a:r>
          </a:p>
        </p:txBody>
      </p:sp>
      <p:sp>
        <p:nvSpPr>
          <p:cNvPr id="3" name="object 3"/>
          <p:cNvSpPr txBox="1"/>
          <p:nvPr/>
        </p:nvSpPr>
        <p:spPr>
          <a:xfrm>
            <a:off x="707390" y="1178559"/>
            <a:ext cx="6829425" cy="2168525"/>
          </a:xfrm>
          <a:prstGeom prst="rect">
            <a:avLst/>
          </a:prstGeom>
        </p:spPr>
        <p:txBody>
          <a:bodyPr vert="horz" wrap="square" lIns="0" tIns="12700" rIns="0" bIns="0" rtlCol="0">
            <a:spAutoFit/>
          </a:bodyPr>
          <a:lstStyle/>
          <a:p>
            <a:pPr marL="12700">
              <a:lnSpc>
                <a:spcPct val="100000"/>
              </a:lnSpc>
              <a:spcBef>
                <a:spcPts val="100"/>
              </a:spcBef>
            </a:pPr>
            <a:r>
              <a:rPr sz="1900" spc="-20" dirty="0">
                <a:latin typeface="Verdana"/>
                <a:cs typeface="Verdana"/>
              </a:rPr>
              <a:t>the</a:t>
            </a:r>
            <a:r>
              <a:rPr sz="1900" spc="-125" dirty="0">
                <a:latin typeface="Verdana"/>
                <a:cs typeface="Verdana"/>
              </a:rPr>
              <a:t> </a:t>
            </a:r>
            <a:r>
              <a:rPr sz="1900" b="1" spc="-175" dirty="0">
                <a:latin typeface="Verdana"/>
                <a:cs typeface="Verdana"/>
              </a:rPr>
              <a:t>original</a:t>
            </a:r>
            <a:r>
              <a:rPr sz="1900" b="1" spc="-95" dirty="0">
                <a:latin typeface="Verdana"/>
                <a:cs typeface="Verdana"/>
              </a:rPr>
              <a:t> </a:t>
            </a:r>
            <a:r>
              <a:rPr sz="1900" b="1" spc="-254" dirty="0">
                <a:latin typeface="Verdana"/>
                <a:cs typeface="Verdana"/>
              </a:rPr>
              <a:t>list</a:t>
            </a:r>
            <a:r>
              <a:rPr sz="1900" b="1" spc="-105" dirty="0">
                <a:latin typeface="Verdana"/>
                <a:cs typeface="Verdana"/>
              </a:rPr>
              <a:t> </a:t>
            </a:r>
            <a:r>
              <a:rPr sz="1900" spc="-75" dirty="0">
                <a:latin typeface="Verdana"/>
                <a:cs typeface="Verdana"/>
              </a:rPr>
              <a:t>optimizes</a:t>
            </a:r>
            <a:r>
              <a:rPr sz="1900" spc="-120" dirty="0">
                <a:latin typeface="Verdana"/>
                <a:cs typeface="Verdana"/>
              </a:rPr>
              <a:t> </a:t>
            </a:r>
            <a:r>
              <a:rPr sz="1900" spc="-50" dirty="0">
                <a:latin typeface="Verdana"/>
                <a:cs typeface="Verdana"/>
              </a:rPr>
              <a:t>some</a:t>
            </a:r>
            <a:r>
              <a:rPr sz="1900" spc="-110" dirty="0">
                <a:latin typeface="Verdana"/>
                <a:cs typeface="Verdana"/>
              </a:rPr>
              <a:t> </a:t>
            </a:r>
            <a:r>
              <a:rPr sz="1900" b="1" spc="-200" dirty="0">
                <a:latin typeface="Verdana"/>
                <a:cs typeface="Verdana"/>
              </a:rPr>
              <a:t>internal</a:t>
            </a:r>
            <a:r>
              <a:rPr sz="1900" b="1" spc="-100" dirty="0">
                <a:latin typeface="Verdana"/>
                <a:cs typeface="Verdana"/>
              </a:rPr>
              <a:t> </a:t>
            </a:r>
            <a:r>
              <a:rPr sz="1900" b="1" spc="-180" dirty="0">
                <a:latin typeface="Verdana"/>
                <a:cs typeface="Verdana"/>
              </a:rPr>
              <a:t>measure</a:t>
            </a:r>
            <a:r>
              <a:rPr sz="1900" b="1" spc="-105" dirty="0">
                <a:latin typeface="Verdana"/>
                <a:cs typeface="Verdana"/>
              </a:rPr>
              <a:t> </a:t>
            </a:r>
            <a:r>
              <a:rPr sz="1900" dirty="0">
                <a:latin typeface="Verdana"/>
                <a:cs typeface="Verdana"/>
              </a:rPr>
              <a:t>of</a:t>
            </a:r>
            <a:r>
              <a:rPr sz="1900" spc="-114" dirty="0">
                <a:latin typeface="Verdana"/>
                <a:cs typeface="Verdana"/>
              </a:rPr>
              <a:t> </a:t>
            </a:r>
            <a:r>
              <a:rPr sz="1900" b="1" spc="-55" dirty="0">
                <a:solidFill>
                  <a:srgbClr val="70AD47"/>
                </a:solidFill>
                <a:latin typeface="Verdana"/>
                <a:cs typeface="Verdana"/>
              </a:rPr>
              <a:t>utility</a:t>
            </a:r>
            <a:endParaRPr sz="1900">
              <a:latin typeface="Verdana"/>
              <a:cs typeface="Verdana"/>
            </a:endParaRPr>
          </a:p>
          <a:p>
            <a:pPr marL="527685" indent="-172085">
              <a:lnSpc>
                <a:spcPct val="100000"/>
              </a:lnSpc>
              <a:spcBef>
                <a:spcPts val="5"/>
              </a:spcBef>
              <a:buFont typeface="Arial MT"/>
              <a:buChar char="•"/>
              <a:tabLst>
                <a:tab pos="527685" algn="l"/>
              </a:tabLst>
            </a:pPr>
            <a:r>
              <a:rPr sz="1700" spc="-60" dirty="0">
                <a:latin typeface="Verdana"/>
                <a:cs typeface="Verdana"/>
              </a:rPr>
              <a:t>e.g.,</a:t>
            </a:r>
            <a:r>
              <a:rPr sz="1700" spc="-75" dirty="0">
                <a:latin typeface="Verdana"/>
                <a:cs typeface="Verdana"/>
              </a:rPr>
              <a:t> </a:t>
            </a:r>
            <a:r>
              <a:rPr sz="1700" spc="-10" dirty="0">
                <a:latin typeface="Verdana"/>
                <a:cs typeface="Verdana"/>
              </a:rPr>
              <a:t>relevance,</a:t>
            </a:r>
            <a:r>
              <a:rPr sz="1700" spc="-70" dirty="0">
                <a:latin typeface="Verdana"/>
                <a:cs typeface="Verdana"/>
              </a:rPr>
              <a:t> </a:t>
            </a:r>
            <a:r>
              <a:rPr sz="1700" spc="-45" dirty="0">
                <a:latin typeface="Verdana"/>
                <a:cs typeface="Verdana"/>
              </a:rPr>
              <a:t>click-</a:t>
            </a:r>
            <a:r>
              <a:rPr sz="1700" spc="-50" dirty="0">
                <a:latin typeface="Verdana"/>
                <a:cs typeface="Verdana"/>
              </a:rPr>
              <a:t>through</a:t>
            </a:r>
            <a:r>
              <a:rPr sz="1700" spc="-75" dirty="0">
                <a:latin typeface="Verdana"/>
                <a:cs typeface="Verdana"/>
              </a:rPr>
              <a:t> </a:t>
            </a:r>
            <a:r>
              <a:rPr sz="1700" spc="-20" dirty="0">
                <a:latin typeface="Verdana"/>
                <a:cs typeface="Verdana"/>
              </a:rPr>
              <a:t>rate</a:t>
            </a:r>
            <a:endParaRPr sz="1700">
              <a:latin typeface="Verdana"/>
              <a:cs typeface="Verdana"/>
            </a:endParaRPr>
          </a:p>
          <a:p>
            <a:pPr>
              <a:lnSpc>
                <a:spcPct val="100000"/>
              </a:lnSpc>
              <a:spcBef>
                <a:spcPts val="900"/>
              </a:spcBef>
              <a:buFont typeface="Arial MT"/>
              <a:buChar char="•"/>
            </a:pPr>
            <a:endParaRPr sz="1700">
              <a:latin typeface="Verdana"/>
              <a:cs typeface="Verdana"/>
            </a:endParaRPr>
          </a:p>
          <a:p>
            <a:pPr marL="12700">
              <a:lnSpc>
                <a:spcPct val="100000"/>
              </a:lnSpc>
              <a:spcBef>
                <a:spcPts val="5"/>
              </a:spcBef>
            </a:pPr>
            <a:r>
              <a:rPr sz="1900" spc="-25" dirty="0">
                <a:latin typeface="Verdana"/>
                <a:cs typeface="Verdana"/>
              </a:rPr>
              <a:t>but</a:t>
            </a:r>
            <a:r>
              <a:rPr sz="1900" spc="-125" dirty="0">
                <a:latin typeface="Verdana"/>
                <a:cs typeface="Verdana"/>
              </a:rPr>
              <a:t> </a:t>
            </a:r>
            <a:r>
              <a:rPr sz="1900" dirty="0">
                <a:latin typeface="Verdana"/>
                <a:cs typeface="Verdana"/>
              </a:rPr>
              <a:t>to</a:t>
            </a:r>
            <a:r>
              <a:rPr sz="1900" spc="-125" dirty="0">
                <a:latin typeface="Verdana"/>
                <a:cs typeface="Verdana"/>
              </a:rPr>
              <a:t> </a:t>
            </a:r>
            <a:r>
              <a:rPr sz="1900" spc="-20" dirty="0">
                <a:latin typeface="Verdana"/>
                <a:cs typeface="Verdana"/>
              </a:rPr>
              <a:t>increase</a:t>
            </a:r>
            <a:r>
              <a:rPr sz="1900" spc="-120" dirty="0">
                <a:latin typeface="Verdana"/>
                <a:cs typeface="Verdana"/>
              </a:rPr>
              <a:t> </a:t>
            </a:r>
            <a:r>
              <a:rPr sz="1900" b="1" spc="-215" dirty="0">
                <a:solidFill>
                  <a:srgbClr val="5B9BD5"/>
                </a:solidFill>
                <a:latin typeface="Verdana"/>
                <a:cs typeface="Verdana"/>
              </a:rPr>
              <a:t>fairness</a:t>
            </a:r>
            <a:r>
              <a:rPr sz="1900" spc="-215" dirty="0">
                <a:latin typeface="Verdana"/>
                <a:cs typeface="Verdana"/>
              </a:rPr>
              <a:t>,</a:t>
            </a:r>
            <a:r>
              <a:rPr sz="1900" spc="-130" dirty="0">
                <a:latin typeface="Verdana"/>
                <a:cs typeface="Verdana"/>
              </a:rPr>
              <a:t> </a:t>
            </a:r>
            <a:r>
              <a:rPr sz="1900" spc="-30" dirty="0">
                <a:latin typeface="Verdana"/>
                <a:cs typeface="Verdana"/>
              </a:rPr>
              <a:t>the</a:t>
            </a:r>
            <a:r>
              <a:rPr sz="1900" spc="-125" dirty="0">
                <a:latin typeface="Verdana"/>
                <a:cs typeface="Verdana"/>
              </a:rPr>
              <a:t> </a:t>
            </a:r>
            <a:r>
              <a:rPr sz="1900" spc="-180" dirty="0">
                <a:latin typeface="Verdana"/>
                <a:cs typeface="Verdana"/>
              </a:rPr>
              <a:t>list</a:t>
            </a:r>
            <a:r>
              <a:rPr sz="1900" spc="-125" dirty="0">
                <a:latin typeface="Verdana"/>
                <a:cs typeface="Verdana"/>
              </a:rPr>
              <a:t> </a:t>
            </a:r>
            <a:r>
              <a:rPr sz="1900" spc="-55" dirty="0">
                <a:latin typeface="Verdana"/>
                <a:cs typeface="Verdana"/>
              </a:rPr>
              <a:t>has</a:t>
            </a:r>
            <a:r>
              <a:rPr sz="1900" spc="-125" dirty="0">
                <a:latin typeface="Verdana"/>
                <a:cs typeface="Verdana"/>
              </a:rPr>
              <a:t> </a:t>
            </a:r>
            <a:r>
              <a:rPr sz="1900" dirty="0">
                <a:latin typeface="Verdana"/>
                <a:cs typeface="Verdana"/>
              </a:rPr>
              <a:t>to</a:t>
            </a:r>
            <a:r>
              <a:rPr sz="1900" spc="-120" dirty="0">
                <a:latin typeface="Verdana"/>
                <a:cs typeface="Verdana"/>
              </a:rPr>
              <a:t> </a:t>
            </a:r>
            <a:r>
              <a:rPr sz="1900" spc="90" dirty="0">
                <a:latin typeface="Verdana"/>
                <a:cs typeface="Verdana"/>
              </a:rPr>
              <a:t>be</a:t>
            </a:r>
            <a:r>
              <a:rPr sz="1900" spc="-130" dirty="0">
                <a:latin typeface="Verdana"/>
                <a:cs typeface="Verdana"/>
              </a:rPr>
              <a:t> </a:t>
            </a:r>
            <a:r>
              <a:rPr sz="1900" spc="-10" dirty="0">
                <a:latin typeface="Verdana"/>
                <a:cs typeface="Verdana"/>
              </a:rPr>
              <a:t>reranked</a:t>
            </a:r>
            <a:endParaRPr sz="1900">
              <a:latin typeface="Verdana"/>
              <a:cs typeface="Verdana"/>
            </a:endParaRPr>
          </a:p>
          <a:p>
            <a:pPr marL="527685" indent="-172085">
              <a:lnSpc>
                <a:spcPct val="100000"/>
              </a:lnSpc>
              <a:spcBef>
                <a:spcPts val="5"/>
              </a:spcBef>
              <a:buFont typeface="Arial MT"/>
              <a:buChar char="•"/>
              <a:tabLst>
                <a:tab pos="527685" algn="l"/>
              </a:tabLst>
            </a:pPr>
            <a:r>
              <a:rPr sz="1700" dirty="0">
                <a:latin typeface="Verdana"/>
                <a:cs typeface="Verdana"/>
              </a:rPr>
              <a:t>at</a:t>
            </a:r>
            <a:r>
              <a:rPr sz="1700" spc="-100" dirty="0">
                <a:latin typeface="Verdana"/>
                <a:cs typeface="Verdana"/>
              </a:rPr>
              <a:t> </a:t>
            </a:r>
            <a:r>
              <a:rPr sz="1700" spc="-30" dirty="0">
                <a:latin typeface="Verdana"/>
                <a:cs typeface="Verdana"/>
              </a:rPr>
              <a:t>the</a:t>
            </a:r>
            <a:r>
              <a:rPr sz="1700" spc="-100" dirty="0">
                <a:latin typeface="Verdana"/>
                <a:cs typeface="Verdana"/>
              </a:rPr>
              <a:t> </a:t>
            </a:r>
            <a:r>
              <a:rPr sz="1700" spc="-25" dirty="0">
                <a:latin typeface="Verdana"/>
                <a:cs typeface="Verdana"/>
              </a:rPr>
              <a:t>expense</a:t>
            </a:r>
            <a:r>
              <a:rPr sz="1700" spc="-105" dirty="0">
                <a:latin typeface="Verdana"/>
                <a:cs typeface="Verdana"/>
              </a:rPr>
              <a:t> </a:t>
            </a:r>
            <a:r>
              <a:rPr sz="1700" dirty="0">
                <a:latin typeface="Verdana"/>
                <a:cs typeface="Verdana"/>
              </a:rPr>
              <a:t>of</a:t>
            </a:r>
            <a:r>
              <a:rPr sz="1700" spc="-90" dirty="0">
                <a:latin typeface="Verdana"/>
                <a:cs typeface="Verdana"/>
              </a:rPr>
              <a:t> </a:t>
            </a:r>
            <a:r>
              <a:rPr sz="1700" b="1" spc="-55" dirty="0">
                <a:solidFill>
                  <a:srgbClr val="70AD47"/>
                </a:solidFill>
                <a:latin typeface="Verdana"/>
                <a:cs typeface="Verdana"/>
              </a:rPr>
              <a:t>utility</a:t>
            </a:r>
            <a:endParaRPr sz="1700">
              <a:latin typeface="Verdana"/>
              <a:cs typeface="Verdana"/>
            </a:endParaRPr>
          </a:p>
          <a:p>
            <a:pPr>
              <a:lnSpc>
                <a:spcPct val="100000"/>
              </a:lnSpc>
              <a:spcBef>
                <a:spcPts val="900"/>
              </a:spcBef>
            </a:pPr>
            <a:endParaRPr sz="1700">
              <a:latin typeface="Verdana"/>
              <a:cs typeface="Verdana"/>
            </a:endParaRPr>
          </a:p>
          <a:p>
            <a:pPr marL="12700">
              <a:lnSpc>
                <a:spcPct val="100000"/>
              </a:lnSpc>
              <a:spcBef>
                <a:spcPts val="5"/>
              </a:spcBef>
            </a:pPr>
            <a:r>
              <a:rPr sz="1900" b="1" spc="-190" dirty="0">
                <a:latin typeface="Verdana"/>
                <a:cs typeface="Verdana"/>
              </a:rPr>
              <a:t>reranking</a:t>
            </a:r>
            <a:r>
              <a:rPr sz="1900" b="1" spc="-100" dirty="0">
                <a:latin typeface="Verdana"/>
                <a:cs typeface="Verdana"/>
              </a:rPr>
              <a:t> </a:t>
            </a:r>
            <a:r>
              <a:rPr sz="1900" spc="-135" dirty="0">
                <a:latin typeface="Verdana"/>
                <a:cs typeface="Verdana"/>
              </a:rPr>
              <a:t>must</a:t>
            </a:r>
            <a:r>
              <a:rPr sz="1900" spc="-110" dirty="0">
                <a:latin typeface="Verdana"/>
                <a:cs typeface="Verdana"/>
              </a:rPr>
              <a:t> </a:t>
            </a:r>
            <a:r>
              <a:rPr sz="1900" b="1" spc="-165" dirty="0">
                <a:latin typeface="Verdana"/>
                <a:cs typeface="Verdana"/>
              </a:rPr>
              <a:t>trade-</a:t>
            </a:r>
            <a:r>
              <a:rPr sz="1900" b="1" spc="-215" dirty="0">
                <a:latin typeface="Verdana"/>
                <a:cs typeface="Verdana"/>
              </a:rPr>
              <a:t>off</a:t>
            </a:r>
            <a:r>
              <a:rPr sz="1900" b="1" spc="-90" dirty="0">
                <a:latin typeface="Verdana"/>
                <a:cs typeface="Verdana"/>
              </a:rPr>
              <a:t> </a:t>
            </a:r>
            <a:r>
              <a:rPr sz="1900" dirty="0">
                <a:latin typeface="Verdana"/>
                <a:cs typeface="Verdana"/>
              </a:rPr>
              <a:t>two</a:t>
            </a:r>
            <a:r>
              <a:rPr sz="1900" spc="-110" dirty="0">
                <a:latin typeface="Verdana"/>
                <a:cs typeface="Verdana"/>
              </a:rPr>
              <a:t> </a:t>
            </a:r>
            <a:r>
              <a:rPr sz="1900" spc="-60" dirty="0">
                <a:latin typeface="Verdana"/>
                <a:cs typeface="Verdana"/>
              </a:rPr>
              <a:t>objectives:</a:t>
            </a:r>
            <a:r>
              <a:rPr sz="1900" spc="-120" dirty="0">
                <a:latin typeface="Verdana"/>
                <a:cs typeface="Verdana"/>
              </a:rPr>
              <a:t> </a:t>
            </a:r>
            <a:r>
              <a:rPr sz="1900" b="1" spc="-225" dirty="0">
                <a:solidFill>
                  <a:srgbClr val="70AD47"/>
                </a:solidFill>
                <a:latin typeface="Verdana"/>
                <a:cs typeface="Verdana"/>
              </a:rPr>
              <a:t>utility</a:t>
            </a:r>
            <a:r>
              <a:rPr sz="1900" b="1" spc="-100" dirty="0">
                <a:solidFill>
                  <a:srgbClr val="70AD47"/>
                </a:solidFill>
                <a:latin typeface="Verdana"/>
                <a:cs typeface="Verdana"/>
              </a:rPr>
              <a:t> </a:t>
            </a:r>
            <a:r>
              <a:rPr sz="1900" spc="70" dirty="0">
                <a:latin typeface="Verdana"/>
                <a:cs typeface="Verdana"/>
              </a:rPr>
              <a:t>and</a:t>
            </a:r>
            <a:r>
              <a:rPr sz="1900" spc="-125" dirty="0">
                <a:latin typeface="Verdana"/>
                <a:cs typeface="Verdana"/>
              </a:rPr>
              <a:t> </a:t>
            </a:r>
            <a:r>
              <a:rPr sz="1900" b="1" spc="-165" dirty="0">
                <a:solidFill>
                  <a:srgbClr val="5B9BD5"/>
                </a:solidFill>
                <a:latin typeface="Verdana"/>
                <a:cs typeface="Verdana"/>
              </a:rPr>
              <a:t>fairness</a:t>
            </a:r>
            <a:endParaRPr sz="1900">
              <a:latin typeface="Verdana"/>
              <a:cs typeface="Verdana"/>
            </a:endParaRPr>
          </a:p>
        </p:txBody>
      </p:sp>
      <p:sp>
        <p:nvSpPr>
          <p:cNvPr id="4" name="object 4"/>
          <p:cNvSpPr txBox="1"/>
          <p:nvPr/>
        </p:nvSpPr>
        <p:spPr>
          <a:xfrm>
            <a:off x="707390" y="3693160"/>
            <a:ext cx="1340485" cy="1096645"/>
          </a:xfrm>
          <a:prstGeom prst="rect">
            <a:avLst/>
          </a:prstGeom>
        </p:spPr>
        <p:txBody>
          <a:bodyPr vert="horz" wrap="square" lIns="0" tIns="10795" rIns="0" bIns="0" rtlCol="0">
            <a:spAutoFit/>
          </a:bodyPr>
          <a:lstStyle/>
          <a:p>
            <a:pPr marL="355600" marR="5080" indent="-342900">
              <a:lnSpc>
                <a:spcPct val="100499"/>
              </a:lnSpc>
              <a:spcBef>
                <a:spcPts val="85"/>
              </a:spcBef>
            </a:pPr>
            <a:r>
              <a:rPr sz="1900" spc="-120" dirty="0">
                <a:latin typeface="Verdana"/>
                <a:cs typeface="Verdana"/>
              </a:rPr>
              <a:t>possibilities: </a:t>
            </a:r>
            <a:r>
              <a:rPr sz="1700" b="1" spc="-20" dirty="0">
                <a:latin typeface="Verdana"/>
                <a:cs typeface="Verdana"/>
              </a:rPr>
              <a:t>maxU maxF </a:t>
            </a:r>
            <a:r>
              <a:rPr sz="1700" b="1" spc="-380" dirty="0">
                <a:latin typeface="Verdana"/>
                <a:cs typeface="Verdana"/>
              </a:rPr>
              <a:t>U+F</a:t>
            </a:r>
            <a:endParaRPr sz="1700">
              <a:latin typeface="Verdana"/>
              <a:cs typeface="Verdana"/>
            </a:endParaRPr>
          </a:p>
        </p:txBody>
      </p:sp>
      <p:sp>
        <p:nvSpPr>
          <p:cNvPr id="5" name="object 5"/>
          <p:cNvSpPr txBox="1"/>
          <p:nvPr/>
        </p:nvSpPr>
        <p:spPr>
          <a:xfrm>
            <a:off x="2078989" y="3983735"/>
            <a:ext cx="4815205" cy="805815"/>
          </a:xfrm>
          <a:prstGeom prst="rect">
            <a:avLst/>
          </a:prstGeom>
        </p:spPr>
        <p:txBody>
          <a:bodyPr vert="horz" wrap="square" lIns="0" tIns="10795" rIns="0" bIns="0" rtlCol="0">
            <a:spAutoFit/>
          </a:bodyPr>
          <a:lstStyle/>
          <a:p>
            <a:pPr marL="12700" marR="5080" algn="just">
              <a:lnSpc>
                <a:spcPct val="100600"/>
              </a:lnSpc>
              <a:spcBef>
                <a:spcPts val="85"/>
              </a:spcBef>
            </a:pPr>
            <a:r>
              <a:rPr sz="1700" spc="-70" dirty="0">
                <a:latin typeface="Verdana"/>
                <a:cs typeface="Verdana"/>
              </a:rPr>
              <a:t>maximize</a:t>
            </a:r>
            <a:r>
              <a:rPr sz="1700" spc="-80" dirty="0">
                <a:latin typeface="Verdana"/>
                <a:cs typeface="Verdana"/>
              </a:rPr>
              <a:t> </a:t>
            </a:r>
            <a:r>
              <a:rPr sz="1700" b="1" spc="-225" dirty="0">
                <a:solidFill>
                  <a:srgbClr val="70AD47"/>
                </a:solidFill>
                <a:latin typeface="Verdana"/>
                <a:cs typeface="Verdana"/>
              </a:rPr>
              <a:t>utility</a:t>
            </a:r>
            <a:r>
              <a:rPr sz="1700" b="1" spc="80" dirty="0">
                <a:solidFill>
                  <a:srgbClr val="70AD47"/>
                </a:solidFill>
                <a:latin typeface="Verdana"/>
                <a:cs typeface="Verdana"/>
              </a:rPr>
              <a:t> </a:t>
            </a:r>
            <a:r>
              <a:rPr sz="1700" spc="-20" dirty="0">
                <a:latin typeface="Verdana"/>
                <a:cs typeface="Verdana"/>
              </a:rPr>
              <a:t>given</a:t>
            </a:r>
            <a:r>
              <a:rPr sz="1700" spc="-130" dirty="0">
                <a:latin typeface="Verdana"/>
                <a:cs typeface="Verdana"/>
              </a:rPr>
              <a:t> </a:t>
            </a:r>
            <a:r>
              <a:rPr sz="1700" spc="130" dirty="0">
                <a:latin typeface="Verdana"/>
                <a:cs typeface="Verdana"/>
              </a:rPr>
              <a:t>a</a:t>
            </a:r>
            <a:r>
              <a:rPr sz="1700" spc="-125" dirty="0">
                <a:latin typeface="Verdana"/>
                <a:cs typeface="Verdana"/>
              </a:rPr>
              <a:t> </a:t>
            </a:r>
            <a:r>
              <a:rPr sz="1700" spc="-50" dirty="0">
                <a:latin typeface="Verdana"/>
                <a:cs typeface="Verdana"/>
              </a:rPr>
              <a:t>constraint</a:t>
            </a:r>
            <a:r>
              <a:rPr sz="1700" spc="-65" dirty="0">
                <a:latin typeface="Verdana"/>
                <a:cs typeface="Verdana"/>
              </a:rPr>
              <a:t> </a:t>
            </a:r>
            <a:r>
              <a:rPr sz="1700" dirty="0">
                <a:latin typeface="Verdana"/>
                <a:cs typeface="Verdana"/>
              </a:rPr>
              <a:t>on</a:t>
            </a:r>
            <a:r>
              <a:rPr sz="1700" spc="-65" dirty="0">
                <a:latin typeface="Verdana"/>
                <a:cs typeface="Verdana"/>
              </a:rPr>
              <a:t> </a:t>
            </a:r>
            <a:r>
              <a:rPr sz="1700" b="1" spc="-80" dirty="0">
                <a:solidFill>
                  <a:srgbClr val="5B9BD5"/>
                </a:solidFill>
                <a:latin typeface="Verdana"/>
                <a:cs typeface="Verdana"/>
              </a:rPr>
              <a:t>fairness </a:t>
            </a:r>
            <a:r>
              <a:rPr sz="1700" spc="-70" dirty="0">
                <a:latin typeface="Verdana"/>
                <a:cs typeface="Verdana"/>
              </a:rPr>
              <a:t>maximize</a:t>
            </a:r>
            <a:r>
              <a:rPr sz="1700" spc="-80" dirty="0">
                <a:latin typeface="Verdana"/>
                <a:cs typeface="Verdana"/>
              </a:rPr>
              <a:t> </a:t>
            </a:r>
            <a:r>
              <a:rPr sz="1700" b="1" spc="-220" dirty="0">
                <a:solidFill>
                  <a:srgbClr val="5B9BD5"/>
                </a:solidFill>
                <a:latin typeface="Verdana"/>
                <a:cs typeface="Verdana"/>
              </a:rPr>
              <a:t>fairness</a:t>
            </a:r>
            <a:r>
              <a:rPr sz="1700" b="1" spc="75" dirty="0">
                <a:solidFill>
                  <a:srgbClr val="5B9BD5"/>
                </a:solidFill>
                <a:latin typeface="Verdana"/>
                <a:cs typeface="Verdana"/>
              </a:rPr>
              <a:t> </a:t>
            </a:r>
            <a:r>
              <a:rPr sz="1700" spc="-20" dirty="0">
                <a:latin typeface="Verdana"/>
                <a:cs typeface="Verdana"/>
              </a:rPr>
              <a:t>given</a:t>
            </a:r>
            <a:r>
              <a:rPr sz="1700" spc="-130" dirty="0">
                <a:latin typeface="Verdana"/>
                <a:cs typeface="Verdana"/>
              </a:rPr>
              <a:t> </a:t>
            </a:r>
            <a:r>
              <a:rPr sz="1700" spc="130" dirty="0">
                <a:latin typeface="Verdana"/>
                <a:cs typeface="Verdana"/>
              </a:rPr>
              <a:t>a</a:t>
            </a:r>
            <a:r>
              <a:rPr sz="1700" spc="-114" dirty="0">
                <a:latin typeface="Verdana"/>
                <a:cs typeface="Verdana"/>
              </a:rPr>
              <a:t> </a:t>
            </a:r>
            <a:r>
              <a:rPr sz="1700" spc="-50" dirty="0">
                <a:latin typeface="Verdana"/>
                <a:cs typeface="Verdana"/>
              </a:rPr>
              <a:t>constraint</a:t>
            </a:r>
            <a:r>
              <a:rPr sz="1700" spc="-65" dirty="0">
                <a:latin typeface="Verdana"/>
                <a:cs typeface="Verdana"/>
              </a:rPr>
              <a:t> </a:t>
            </a:r>
            <a:r>
              <a:rPr sz="1700" dirty="0">
                <a:latin typeface="Verdana"/>
                <a:cs typeface="Verdana"/>
              </a:rPr>
              <a:t>on</a:t>
            </a:r>
            <a:r>
              <a:rPr sz="1700" spc="-65" dirty="0">
                <a:latin typeface="Verdana"/>
                <a:cs typeface="Verdana"/>
              </a:rPr>
              <a:t> </a:t>
            </a:r>
            <a:r>
              <a:rPr sz="1700" b="1" spc="-65" dirty="0">
                <a:solidFill>
                  <a:srgbClr val="70AD47"/>
                </a:solidFill>
                <a:latin typeface="Verdana"/>
                <a:cs typeface="Verdana"/>
              </a:rPr>
              <a:t>utility </a:t>
            </a:r>
            <a:r>
              <a:rPr sz="1700" spc="-70" dirty="0">
                <a:latin typeface="Verdana"/>
                <a:cs typeface="Verdana"/>
              </a:rPr>
              <a:t>maximize</a:t>
            </a:r>
            <a:r>
              <a:rPr sz="1700" spc="-110" dirty="0">
                <a:latin typeface="Verdana"/>
                <a:cs typeface="Verdana"/>
              </a:rPr>
              <a:t> </a:t>
            </a:r>
            <a:r>
              <a:rPr sz="1700" spc="130" dirty="0">
                <a:latin typeface="Verdana"/>
                <a:cs typeface="Verdana"/>
              </a:rPr>
              <a:t>a</a:t>
            </a:r>
            <a:r>
              <a:rPr sz="1700" spc="-100" dirty="0">
                <a:latin typeface="Verdana"/>
                <a:cs typeface="Verdana"/>
              </a:rPr>
              <a:t> </a:t>
            </a:r>
            <a:r>
              <a:rPr sz="1700" dirty="0">
                <a:latin typeface="Verdana"/>
                <a:cs typeface="Verdana"/>
              </a:rPr>
              <a:t>combination</a:t>
            </a:r>
            <a:r>
              <a:rPr sz="1700" spc="-100" dirty="0">
                <a:latin typeface="Verdana"/>
                <a:cs typeface="Verdana"/>
              </a:rPr>
              <a:t> </a:t>
            </a:r>
            <a:r>
              <a:rPr sz="1700" dirty="0">
                <a:latin typeface="Verdana"/>
                <a:cs typeface="Verdana"/>
              </a:rPr>
              <a:t>of</a:t>
            </a:r>
            <a:r>
              <a:rPr sz="1700" spc="-95" dirty="0">
                <a:latin typeface="Verdana"/>
                <a:cs typeface="Verdana"/>
              </a:rPr>
              <a:t> </a:t>
            </a:r>
            <a:r>
              <a:rPr sz="1700" b="1" spc="-200" dirty="0">
                <a:solidFill>
                  <a:srgbClr val="70AD47"/>
                </a:solidFill>
                <a:latin typeface="Verdana"/>
                <a:cs typeface="Verdana"/>
              </a:rPr>
              <a:t>utility</a:t>
            </a:r>
            <a:r>
              <a:rPr sz="1700" b="1" spc="-85" dirty="0">
                <a:solidFill>
                  <a:srgbClr val="70AD47"/>
                </a:solidFill>
                <a:latin typeface="Verdana"/>
                <a:cs typeface="Verdana"/>
              </a:rPr>
              <a:t> </a:t>
            </a:r>
            <a:r>
              <a:rPr sz="1700" spc="55" dirty="0">
                <a:latin typeface="Verdana"/>
                <a:cs typeface="Verdana"/>
              </a:rPr>
              <a:t>and</a:t>
            </a:r>
            <a:r>
              <a:rPr sz="1700" spc="-100" dirty="0">
                <a:latin typeface="Verdana"/>
                <a:cs typeface="Verdana"/>
              </a:rPr>
              <a:t> </a:t>
            </a:r>
            <a:r>
              <a:rPr sz="1700" b="1" spc="-170" dirty="0">
                <a:solidFill>
                  <a:srgbClr val="5B9BD5"/>
                </a:solidFill>
                <a:latin typeface="Verdana"/>
                <a:cs typeface="Verdana"/>
              </a:rPr>
              <a:t>fairness</a:t>
            </a:r>
            <a:endParaRPr sz="1700">
              <a:latin typeface="Verdana"/>
              <a:cs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5102225" cy="513080"/>
          </a:xfrm>
          <a:prstGeom prst="rect">
            <a:avLst/>
          </a:prstGeom>
        </p:spPr>
        <p:txBody>
          <a:bodyPr vert="horz" wrap="square" lIns="0" tIns="12700" rIns="0" bIns="0" rtlCol="0">
            <a:spAutoFit/>
          </a:bodyPr>
          <a:lstStyle/>
          <a:p>
            <a:pPr marL="12700">
              <a:lnSpc>
                <a:spcPct val="100000"/>
              </a:lnSpc>
              <a:spcBef>
                <a:spcPts val="100"/>
              </a:spcBef>
            </a:pPr>
            <a:r>
              <a:rPr sz="3200" spc="-55" dirty="0"/>
              <a:t>Other</a:t>
            </a:r>
            <a:r>
              <a:rPr sz="3200" spc="-235" dirty="0"/>
              <a:t> </a:t>
            </a:r>
            <a:r>
              <a:rPr sz="3200" spc="-190" dirty="0"/>
              <a:t>Fairness</a:t>
            </a:r>
            <a:r>
              <a:rPr sz="3200" spc="-240" dirty="0"/>
              <a:t> </a:t>
            </a:r>
            <a:r>
              <a:rPr sz="3200" spc="-10" dirty="0"/>
              <a:t>Challenges</a:t>
            </a:r>
            <a:endParaRPr sz="32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50</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Continuous</a:t>
            </a:r>
            <a:r>
              <a:rPr spc="-85" dirty="0"/>
              <a:t> </a:t>
            </a:r>
            <a:r>
              <a:rPr dirty="0"/>
              <a:t>Protected</a:t>
            </a:r>
            <a:r>
              <a:rPr spc="-90" dirty="0"/>
              <a:t> </a:t>
            </a:r>
            <a:r>
              <a:rPr spc="-80" dirty="0"/>
              <a:t>Attributes</a:t>
            </a:r>
          </a:p>
        </p:txBody>
      </p:sp>
      <p:sp>
        <p:nvSpPr>
          <p:cNvPr id="4" name="object 4"/>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51</a:t>
            </a:r>
            <a:endParaRPr sz="900">
              <a:latin typeface="Arial MT"/>
              <a:cs typeface="Arial MT"/>
            </a:endParaRPr>
          </a:p>
        </p:txBody>
      </p:sp>
      <p:sp>
        <p:nvSpPr>
          <p:cNvPr id="3" name="object 3"/>
          <p:cNvSpPr txBox="1"/>
          <p:nvPr/>
        </p:nvSpPr>
        <p:spPr>
          <a:xfrm>
            <a:off x="707388" y="1191767"/>
            <a:ext cx="7190105" cy="2928620"/>
          </a:xfrm>
          <a:prstGeom prst="rect">
            <a:avLst/>
          </a:prstGeom>
        </p:spPr>
        <p:txBody>
          <a:bodyPr vert="horz" wrap="square" lIns="0" tIns="70485" rIns="0" bIns="0" rtlCol="0">
            <a:spAutoFit/>
          </a:bodyPr>
          <a:lstStyle/>
          <a:p>
            <a:pPr marL="184150" marR="280670" indent="-171450">
              <a:lnSpc>
                <a:spcPct val="77600"/>
              </a:lnSpc>
              <a:spcBef>
                <a:spcPts val="555"/>
              </a:spcBef>
              <a:buFont typeface="Arial MT"/>
              <a:buChar char="•"/>
              <a:tabLst>
                <a:tab pos="184150" algn="l"/>
              </a:tabLst>
            </a:pPr>
            <a:r>
              <a:rPr sz="1700" spc="-55" dirty="0">
                <a:latin typeface="Verdana"/>
                <a:cs typeface="Verdana"/>
              </a:rPr>
              <a:t>All</a:t>
            </a:r>
            <a:r>
              <a:rPr sz="1700" spc="-75" dirty="0">
                <a:latin typeface="Verdana"/>
                <a:cs typeface="Verdana"/>
              </a:rPr>
              <a:t> </a:t>
            </a:r>
            <a:r>
              <a:rPr sz="1700" spc="-65" dirty="0">
                <a:latin typeface="Verdana"/>
                <a:cs typeface="Verdana"/>
              </a:rPr>
              <a:t>definitions </a:t>
            </a:r>
            <a:r>
              <a:rPr sz="1700" dirty="0">
                <a:latin typeface="Verdana"/>
                <a:cs typeface="Verdana"/>
              </a:rPr>
              <a:t>compare</a:t>
            </a:r>
            <a:r>
              <a:rPr sz="1700" spc="-75" dirty="0">
                <a:latin typeface="Verdana"/>
                <a:cs typeface="Verdana"/>
              </a:rPr>
              <a:t> </a:t>
            </a:r>
            <a:r>
              <a:rPr sz="1700" spc="130" dirty="0">
                <a:latin typeface="Verdana"/>
                <a:cs typeface="Verdana"/>
              </a:rPr>
              <a:t>a</a:t>
            </a:r>
            <a:r>
              <a:rPr sz="1700" spc="-75" dirty="0">
                <a:latin typeface="Verdana"/>
                <a:cs typeface="Verdana"/>
              </a:rPr>
              <a:t> </a:t>
            </a:r>
            <a:r>
              <a:rPr sz="1700" b="1" spc="-125" dirty="0">
                <a:latin typeface="Verdana"/>
                <a:cs typeface="Verdana"/>
              </a:rPr>
              <a:t>protected</a:t>
            </a:r>
            <a:r>
              <a:rPr sz="1700" b="1" spc="-50" dirty="0">
                <a:latin typeface="Verdana"/>
                <a:cs typeface="Verdana"/>
              </a:rPr>
              <a:t> </a:t>
            </a:r>
            <a:r>
              <a:rPr sz="1700" b="1" spc="-150" dirty="0">
                <a:latin typeface="Verdana"/>
                <a:cs typeface="Verdana"/>
              </a:rPr>
              <a:t>group</a:t>
            </a:r>
            <a:r>
              <a:rPr sz="1700" b="1" spc="-55" dirty="0">
                <a:latin typeface="Verdana"/>
                <a:cs typeface="Verdana"/>
              </a:rPr>
              <a:t> </a:t>
            </a:r>
            <a:r>
              <a:rPr sz="1700" spc="-75" dirty="0">
                <a:latin typeface="Verdana"/>
                <a:cs typeface="Verdana"/>
              </a:rPr>
              <a:t>(e.g.,</a:t>
            </a:r>
            <a:r>
              <a:rPr sz="1700" spc="-65" dirty="0">
                <a:latin typeface="Verdana"/>
                <a:cs typeface="Verdana"/>
              </a:rPr>
              <a:t> </a:t>
            </a:r>
            <a:r>
              <a:rPr sz="1700" spc="-35" dirty="0">
                <a:latin typeface="Verdana"/>
                <a:cs typeface="Verdana"/>
              </a:rPr>
              <a:t>blacks,</a:t>
            </a:r>
            <a:r>
              <a:rPr sz="1700" spc="-65" dirty="0">
                <a:latin typeface="Verdana"/>
                <a:cs typeface="Verdana"/>
              </a:rPr>
              <a:t> </a:t>
            </a:r>
            <a:r>
              <a:rPr sz="1700" spc="-10" dirty="0">
                <a:latin typeface="Verdana"/>
                <a:cs typeface="Verdana"/>
              </a:rPr>
              <a:t>women) </a:t>
            </a:r>
            <a:r>
              <a:rPr sz="1700" spc="-30" dirty="0">
                <a:latin typeface="Verdana"/>
                <a:cs typeface="Verdana"/>
              </a:rPr>
              <a:t>against</a:t>
            </a:r>
            <a:r>
              <a:rPr sz="1700" spc="-80" dirty="0">
                <a:latin typeface="Verdana"/>
                <a:cs typeface="Verdana"/>
              </a:rPr>
              <a:t> </a:t>
            </a:r>
            <a:r>
              <a:rPr sz="1700" spc="-30" dirty="0">
                <a:latin typeface="Verdana"/>
                <a:cs typeface="Verdana"/>
              </a:rPr>
              <a:t>the</a:t>
            </a:r>
            <a:r>
              <a:rPr sz="1700" spc="-85" dirty="0">
                <a:latin typeface="Verdana"/>
                <a:cs typeface="Verdana"/>
              </a:rPr>
              <a:t> </a:t>
            </a:r>
            <a:r>
              <a:rPr sz="1700" b="1" spc="-155" dirty="0">
                <a:latin typeface="Verdana"/>
                <a:cs typeface="Verdana"/>
              </a:rPr>
              <a:t>non-</a:t>
            </a:r>
            <a:r>
              <a:rPr sz="1700" b="1" spc="-10" dirty="0">
                <a:latin typeface="Verdana"/>
                <a:cs typeface="Verdana"/>
              </a:rPr>
              <a:t>protected</a:t>
            </a:r>
            <a:endParaRPr sz="1700">
              <a:latin typeface="Verdana"/>
              <a:cs typeface="Verdana"/>
            </a:endParaRPr>
          </a:p>
          <a:p>
            <a:pPr>
              <a:lnSpc>
                <a:spcPct val="100000"/>
              </a:lnSpc>
              <a:spcBef>
                <a:spcPts val="790"/>
              </a:spcBef>
              <a:buFont typeface="Arial MT"/>
              <a:buChar char="•"/>
            </a:pPr>
            <a:endParaRPr sz="1700">
              <a:latin typeface="Verdana"/>
              <a:cs typeface="Verdana"/>
            </a:endParaRPr>
          </a:p>
          <a:p>
            <a:pPr marL="184785" indent="-172085">
              <a:lnSpc>
                <a:spcPts val="1825"/>
              </a:lnSpc>
              <a:buFont typeface="Arial MT"/>
              <a:buChar char="•"/>
              <a:tabLst>
                <a:tab pos="184785" algn="l"/>
              </a:tabLst>
            </a:pPr>
            <a:r>
              <a:rPr sz="1700" spc="-10" dirty="0">
                <a:latin typeface="Verdana"/>
                <a:cs typeface="Verdana"/>
              </a:rPr>
              <a:t>What</a:t>
            </a:r>
            <a:r>
              <a:rPr sz="1700" spc="-60" dirty="0">
                <a:latin typeface="Verdana"/>
                <a:cs typeface="Verdana"/>
              </a:rPr>
              <a:t> </a:t>
            </a:r>
            <a:r>
              <a:rPr sz="1700" dirty="0">
                <a:latin typeface="Verdana"/>
                <a:cs typeface="Verdana"/>
              </a:rPr>
              <a:t>happens</a:t>
            </a:r>
            <a:r>
              <a:rPr sz="1700" spc="-55" dirty="0">
                <a:latin typeface="Verdana"/>
                <a:cs typeface="Verdana"/>
              </a:rPr>
              <a:t> </a:t>
            </a:r>
            <a:r>
              <a:rPr sz="1700" spc="-95" dirty="0">
                <a:latin typeface="Verdana"/>
                <a:cs typeface="Verdana"/>
              </a:rPr>
              <a:t>in</a:t>
            </a:r>
            <a:r>
              <a:rPr sz="1700" spc="-60" dirty="0">
                <a:latin typeface="Verdana"/>
                <a:cs typeface="Verdana"/>
              </a:rPr>
              <a:t> </a:t>
            </a:r>
            <a:r>
              <a:rPr sz="1700" spc="-20" dirty="0">
                <a:latin typeface="Verdana"/>
                <a:cs typeface="Verdana"/>
              </a:rPr>
              <a:t>the</a:t>
            </a:r>
            <a:r>
              <a:rPr sz="1700" spc="-60" dirty="0">
                <a:latin typeface="Verdana"/>
                <a:cs typeface="Verdana"/>
              </a:rPr>
              <a:t> </a:t>
            </a:r>
            <a:r>
              <a:rPr sz="1700" dirty="0">
                <a:latin typeface="Verdana"/>
                <a:cs typeface="Verdana"/>
              </a:rPr>
              <a:t>case</a:t>
            </a:r>
            <a:r>
              <a:rPr sz="1700" spc="-65" dirty="0">
                <a:latin typeface="Verdana"/>
                <a:cs typeface="Verdana"/>
              </a:rPr>
              <a:t> </a:t>
            </a:r>
            <a:r>
              <a:rPr sz="1700" dirty="0">
                <a:latin typeface="Verdana"/>
                <a:cs typeface="Verdana"/>
              </a:rPr>
              <a:t>of</a:t>
            </a:r>
            <a:r>
              <a:rPr sz="1700" spc="-50" dirty="0">
                <a:latin typeface="Verdana"/>
                <a:cs typeface="Verdana"/>
              </a:rPr>
              <a:t> </a:t>
            </a:r>
            <a:r>
              <a:rPr sz="1700" spc="-35" dirty="0">
                <a:latin typeface="Verdana"/>
                <a:cs typeface="Verdana"/>
              </a:rPr>
              <a:t>continuous</a:t>
            </a:r>
            <a:r>
              <a:rPr sz="1700" spc="-60" dirty="0">
                <a:latin typeface="Verdana"/>
                <a:cs typeface="Verdana"/>
              </a:rPr>
              <a:t> </a:t>
            </a:r>
            <a:r>
              <a:rPr sz="1700" dirty="0">
                <a:latin typeface="Verdana"/>
                <a:cs typeface="Verdana"/>
              </a:rPr>
              <a:t>protected</a:t>
            </a:r>
            <a:r>
              <a:rPr sz="1700" spc="-55" dirty="0">
                <a:latin typeface="Verdana"/>
                <a:cs typeface="Verdana"/>
              </a:rPr>
              <a:t> </a:t>
            </a:r>
            <a:r>
              <a:rPr sz="1700" spc="-75" dirty="0">
                <a:latin typeface="Verdana"/>
                <a:cs typeface="Verdana"/>
              </a:rPr>
              <a:t>attributes,</a:t>
            </a:r>
            <a:r>
              <a:rPr sz="1700" spc="-55" dirty="0">
                <a:latin typeface="Verdana"/>
                <a:cs typeface="Verdana"/>
              </a:rPr>
              <a:t> </a:t>
            </a:r>
            <a:r>
              <a:rPr sz="1700" spc="-10" dirty="0">
                <a:latin typeface="Verdana"/>
                <a:cs typeface="Verdana"/>
              </a:rPr>
              <a:t>e.g.,</a:t>
            </a:r>
            <a:endParaRPr sz="1700">
              <a:latin typeface="Verdana"/>
              <a:cs typeface="Verdana"/>
            </a:endParaRPr>
          </a:p>
          <a:p>
            <a:pPr marL="184150">
              <a:lnSpc>
                <a:spcPts val="1825"/>
              </a:lnSpc>
            </a:pPr>
            <a:r>
              <a:rPr sz="1700" b="1" spc="-75" dirty="0">
                <a:latin typeface="Verdana"/>
                <a:cs typeface="Verdana"/>
              </a:rPr>
              <a:t>age</a:t>
            </a:r>
            <a:r>
              <a:rPr sz="1700" spc="-75" dirty="0">
                <a:latin typeface="Verdana"/>
                <a:cs typeface="Verdana"/>
              </a:rPr>
              <a:t>,</a:t>
            </a:r>
            <a:r>
              <a:rPr sz="1700" spc="-105" dirty="0">
                <a:latin typeface="Verdana"/>
                <a:cs typeface="Verdana"/>
              </a:rPr>
              <a:t> </a:t>
            </a:r>
            <a:r>
              <a:rPr sz="1700" b="1" spc="-114" dirty="0">
                <a:latin typeface="Verdana"/>
                <a:cs typeface="Verdana"/>
              </a:rPr>
              <a:t>income</a:t>
            </a:r>
            <a:r>
              <a:rPr sz="1700" spc="-114" dirty="0">
                <a:latin typeface="Verdana"/>
                <a:cs typeface="Verdana"/>
              </a:rPr>
              <a:t>,</a:t>
            </a:r>
            <a:r>
              <a:rPr sz="1700" spc="-100" dirty="0">
                <a:latin typeface="Verdana"/>
                <a:cs typeface="Verdana"/>
              </a:rPr>
              <a:t> </a:t>
            </a:r>
            <a:r>
              <a:rPr sz="1700" b="1" i="1" spc="-10" dirty="0">
                <a:latin typeface="Verdana"/>
                <a:cs typeface="Verdana"/>
              </a:rPr>
              <a:t>location</a:t>
            </a:r>
            <a:endParaRPr sz="1700">
              <a:latin typeface="Verdana"/>
              <a:cs typeface="Verdana"/>
            </a:endParaRPr>
          </a:p>
          <a:p>
            <a:pPr>
              <a:lnSpc>
                <a:spcPct val="100000"/>
              </a:lnSpc>
              <a:spcBef>
                <a:spcPts val="1255"/>
              </a:spcBef>
            </a:pPr>
            <a:endParaRPr sz="1700">
              <a:latin typeface="Verdana"/>
              <a:cs typeface="Verdana"/>
            </a:endParaRPr>
          </a:p>
          <a:p>
            <a:pPr marL="184150" marR="3391535" indent="-171450">
              <a:lnSpc>
                <a:spcPts val="1900"/>
              </a:lnSpc>
              <a:spcBef>
                <a:spcPts val="5"/>
              </a:spcBef>
              <a:buFont typeface="Arial MT"/>
              <a:buChar char="•"/>
              <a:tabLst>
                <a:tab pos="184150" algn="l"/>
                <a:tab pos="185420" algn="l"/>
              </a:tabLst>
            </a:pPr>
            <a:r>
              <a:rPr sz="1600" dirty="0">
                <a:latin typeface="Verdana"/>
                <a:cs typeface="Verdana"/>
              </a:rPr>
              <a:t>	</a:t>
            </a:r>
            <a:r>
              <a:rPr sz="1600" spc="-30" dirty="0">
                <a:latin typeface="Verdana"/>
                <a:cs typeface="Verdana"/>
              </a:rPr>
              <a:t>Groups</a:t>
            </a:r>
            <a:r>
              <a:rPr sz="1600" spc="-90" dirty="0">
                <a:latin typeface="Verdana"/>
                <a:cs typeface="Verdana"/>
              </a:rPr>
              <a:t> </a:t>
            </a:r>
            <a:r>
              <a:rPr sz="1600" dirty="0">
                <a:latin typeface="Verdana"/>
                <a:cs typeface="Verdana"/>
              </a:rPr>
              <a:t>are</a:t>
            </a:r>
            <a:r>
              <a:rPr sz="1600" spc="-90" dirty="0">
                <a:latin typeface="Verdana"/>
                <a:cs typeface="Verdana"/>
              </a:rPr>
              <a:t> </a:t>
            </a:r>
            <a:r>
              <a:rPr sz="1600" spc="-25" dirty="0">
                <a:latin typeface="Verdana"/>
                <a:cs typeface="Verdana"/>
              </a:rPr>
              <a:t>not</a:t>
            </a:r>
            <a:r>
              <a:rPr sz="1600" spc="-95" dirty="0">
                <a:latin typeface="Verdana"/>
                <a:cs typeface="Verdana"/>
              </a:rPr>
              <a:t> </a:t>
            </a:r>
            <a:r>
              <a:rPr sz="1600" dirty="0">
                <a:latin typeface="Verdana"/>
                <a:cs typeface="Verdana"/>
              </a:rPr>
              <a:t>defined</a:t>
            </a:r>
            <a:r>
              <a:rPr sz="1600" spc="-85" dirty="0">
                <a:latin typeface="Verdana"/>
                <a:cs typeface="Verdana"/>
              </a:rPr>
              <a:t> </a:t>
            </a:r>
            <a:r>
              <a:rPr sz="1600" spc="-10" dirty="0">
                <a:latin typeface="Verdana"/>
                <a:cs typeface="Verdana"/>
              </a:rPr>
              <a:t>beforehand, </a:t>
            </a:r>
            <a:r>
              <a:rPr sz="1600" spc="50" dirty="0">
                <a:latin typeface="Verdana"/>
                <a:cs typeface="Verdana"/>
              </a:rPr>
              <a:t>and</a:t>
            </a:r>
            <a:r>
              <a:rPr sz="1600" spc="-80" dirty="0">
                <a:latin typeface="Verdana"/>
                <a:cs typeface="Verdana"/>
              </a:rPr>
              <a:t> </a:t>
            </a:r>
            <a:r>
              <a:rPr sz="1600" spc="-25" dirty="0">
                <a:latin typeface="Verdana"/>
                <a:cs typeface="Verdana"/>
              </a:rPr>
              <a:t>defining</a:t>
            </a:r>
            <a:r>
              <a:rPr sz="1600" spc="-85" dirty="0">
                <a:latin typeface="Verdana"/>
                <a:cs typeface="Verdana"/>
              </a:rPr>
              <a:t> </a:t>
            </a:r>
            <a:r>
              <a:rPr sz="1600" spc="-35" dirty="0">
                <a:latin typeface="Verdana"/>
                <a:cs typeface="Verdana"/>
              </a:rPr>
              <a:t>them</a:t>
            </a:r>
            <a:r>
              <a:rPr sz="1600" spc="-75" dirty="0">
                <a:latin typeface="Verdana"/>
                <a:cs typeface="Verdana"/>
              </a:rPr>
              <a:t> </a:t>
            </a:r>
            <a:r>
              <a:rPr sz="1600" spc="85" dirty="0">
                <a:latin typeface="Verdana"/>
                <a:cs typeface="Verdana"/>
              </a:rPr>
              <a:t>can</a:t>
            </a:r>
            <a:r>
              <a:rPr sz="1600" spc="-80" dirty="0">
                <a:latin typeface="Verdana"/>
                <a:cs typeface="Verdana"/>
              </a:rPr>
              <a:t> </a:t>
            </a:r>
            <a:r>
              <a:rPr sz="1600" dirty="0">
                <a:latin typeface="Verdana"/>
                <a:cs typeface="Verdana"/>
              </a:rPr>
              <a:t>lead</a:t>
            </a:r>
            <a:r>
              <a:rPr sz="1600" spc="-75" dirty="0">
                <a:latin typeface="Verdana"/>
                <a:cs typeface="Verdana"/>
              </a:rPr>
              <a:t> </a:t>
            </a:r>
            <a:r>
              <a:rPr sz="1600" spc="-25" dirty="0">
                <a:latin typeface="Verdana"/>
                <a:cs typeface="Verdana"/>
              </a:rPr>
              <a:t>to </a:t>
            </a:r>
            <a:r>
              <a:rPr sz="1600" b="1" spc="-80" dirty="0">
                <a:latin typeface="Verdana"/>
                <a:cs typeface="Verdana"/>
              </a:rPr>
              <a:t>gerrymandering</a:t>
            </a:r>
            <a:endParaRPr sz="1600">
              <a:latin typeface="Verdana"/>
              <a:cs typeface="Verdana"/>
            </a:endParaRPr>
          </a:p>
          <a:p>
            <a:pPr marL="527050" marR="3776345" lvl="1" indent="-171450">
              <a:lnSpc>
                <a:spcPct val="101400"/>
              </a:lnSpc>
              <a:spcBef>
                <a:spcPts val="300"/>
              </a:spcBef>
              <a:buFont typeface="Arial MT"/>
              <a:buChar char="•"/>
              <a:tabLst>
                <a:tab pos="527050" algn="l"/>
              </a:tabLst>
            </a:pPr>
            <a:r>
              <a:rPr sz="1400" spc="-55" dirty="0">
                <a:latin typeface="Verdana"/>
                <a:cs typeface="Verdana"/>
              </a:rPr>
              <a:t>purposefully</a:t>
            </a:r>
            <a:r>
              <a:rPr sz="1400" spc="-70" dirty="0">
                <a:latin typeface="Verdana"/>
                <a:cs typeface="Verdana"/>
              </a:rPr>
              <a:t> </a:t>
            </a:r>
            <a:r>
              <a:rPr sz="1400" spc="-60" dirty="0">
                <a:latin typeface="Verdana"/>
                <a:cs typeface="Verdana"/>
              </a:rPr>
              <a:t>setting</a:t>
            </a:r>
            <a:r>
              <a:rPr sz="1400" spc="-65" dirty="0">
                <a:latin typeface="Verdana"/>
                <a:cs typeface="Verdana"/>
              </a:rPr>
              <a:t> </a:t>
            </a:r>
            <a:r>
              <a:rPr sz="1400" spc="-20" dirty="0">
                <a:latin typeface="Verdana"/>
                <a:cs typeface="Verdana"/>
              </a:rPr>
              <a:t>the</a:t>
            </a:r>
            <a:r>
              <a:rPr sz="1400" spc="-65" dirty="0">
                <a:latin typeface="Verdana"/>
                <a:cs typeface="Verdana"/>
              </a:rPr>
              <a:t> </a:t>
            </a:r>
            <a:r>
              <a:rPr sz="1400" spc="-20" dirty="0">
                <a:latin typeface="Verdana"/>
                <a:cs typeface="Verdana"/>
              </a:rPr>
              <a:t>group </a:t>
            </a:r>
            <a:r>
              <a:rPr sz="1400" spc="-25" dirty="0">
                <a:latin typeface="Verdana"/>
                <a:cs typeface="Verdana"/>
              </a:rPr>
              <a:t>boundaries</a:t>
            </a:r>
            <a:r>
              <a:rPr sz="1400" spc="-85" dirty="0">
                <a:latin typeface="Verdana"/>
                <a:cs typeface="Verdana"/>
              </a:rPr>
              <a:t> </a:t>
            </a:r>
            <a:r>
              <a:rPr sz="1400" spc="-10" dirty="0">
                <a:latin typeface="Verdana"/>
                <a:cs typeface="Verdana"/>
              </a:rPr>
              <a:t>to</a:t>
            </a:r>
            <a:r>
              <a:rPr sz="1400" spc="-80" dirty="0">
                <a:latin typeface="Verdana"/>
                <a:cs typeface="Verdana"/>
              </a:rPr>
              <a:t> </a:t>
            </a:r>
            <a:r>
              <a:rPr sz="1400" b="1" spc="-105" dirty="0">
                <a:latin typeface="Verdana"/>
                <a:cs typeface="Verdana"/>
              </a:rPr>
              <a:t>hide</a:t>
            </a:r>
            <a:r>
              <a:rPr sz="1400" b="1" spc="-55" dirty="0">
                <a:latin typeface="Verdana"/>
                <a:cs typeface="Verdana"/>
              </a:rPr>
              <a:t> </a:t>
            </a:r>
            <a:r>
              <a:rPr sz="1400" b="1" spc="-130" dirty="0">
                <a:latin typeface="Verdana"/>
                <a:cs typeface="Verdana"/>
              </a:rPr>
              <a:t>discrimination</a:t>
            </a:r>
            <a:endParaRPr sz="1400">
              <a:latin typeface="Verdana"/>
              <a:cs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Continuous</a:t>
            </a:r>
            <a:r>
              <a:rPr spc="-85" dirty="0"/>
              <a:t> </a:t>
            </a:r>
            <a:r>
              <a:rPr dirty="0"/>
              <a:t>Protected</a:t>
            </a:r>
            <a:r>
              <a:rPr spc="-90" dirty="0"/>
              <a:t> </a:t>
            </a:r>
            <a:r>
              <a:rPr spc="-80" dirty="0"/>
              <a:t>Attributes</a:t>
            </a:r>
          </a:p>
        </p:txBody>
      </p:sp>
      <p:sp>
        <p:nvSpPr>
          <p:cNvPr id="6" name="object 6"/>
          <p:cNvSpPr txBox="1"/>
          <p:nvPr/>
        </p:nvSpPr>
        <p:spPr>
          <a:xfrm>
            <a:off x="8652481" y="5370446"/>
            <a:ext cx="153035" cy="139700"/>
          </a:xfrm>
          <a:prstGeom prst="rect">
            <a:avLst/>
          </a:prstGeom>
        </p:spPr>
        <p:txBody>
          <a:bodyPr vert="horz" wrap="square" lIns="0" tIns="0" rIns="0" bIns="0" rtlCol="0">
            <a:spAutoFit/>
          </a:bodyPr>
          <a:lstStyle/>
          <a:p>
            <a:pPr marL="12700">
              <a:lnSpc>
                <a:spcPts val="975"/>
              </a:lnSpc>
            </a:pPr>
            <a:r>
              <a:rPr sz="900" spc="-25" dirty="0">
                <a:solidFill>
                  <a:srgbClr val="898989"/>
                </a:solidFill>
                <a:latin typeface="Arial MT"/>
                <a:cs typeface="Arial MT"/>
              </a:rPr>
              <a:t>51</a:t>
            </a:r>
            <a:endParaRPr sz="900">
              <a:latin typeface="Arial MT"/>
              <a:cs typeface="Arial MT"/>
            </a:endParaRPr>
          </a:p>
        </p:txBody>
      </p:sp>
      <p:graphicFrame>
        <p:nvGraphicFramePr>
          <p:cNvPr id="3" name="object 3"/>
          <p:cNvGraphicFramePr>
            <a:graphicFrameLocks noGrp="1"/>
          </p:cNvGraphicFramePr>
          <p:nvPr/>
        </p:nvGraphicFramePr>
        <p:xfrm>
          <a:off x="4823439" y="4351735"/>
          <a:ext cx="1277618" cy="911859"/>
        </p:xfrm>
        <a:graphic>
          <a:graphicData uri="http://schemas.openxmlformats.org/drawingml/2006/table">
            <a:tbl>
              <a:tblPr firstRow="1" bandRow="1">
                <a:tableStyleId>{2D5ABB26-0587-4C30-8999-92F81FD0307C}</a:tableStyleId>
              </a:tblPr>
              <a:tblGrid>
                <a:gridCol w="314325">
                  <a:extLst>
                    <a:ext uri="{9D8B030D-6E8A-4147-A177-3AD203B41FA5}">
                      <a16:colId xmlns:a16="http://schemas.microsoft.com/office/drawing/2014/main" val="20000"/>
                    </a:ext>
                  </a:extLst>
                </a:gridCol>
                <a:gridCol w="324484">
                  <a:extLst>
                    <a:ext uri="{9D8B030D-6E8A-4147-A177-3AD203B41FA5}">
                      <a16:colId xmlns:a16="http://schemas.microsoft.com/office/drawing/2014/main" val="20001"/>
                    </a:ext>
                  </a:extLst>
                </a:gridCol>
                <a:gridCol w="319404">
                  <a:extLst>
                    <a:ext uri="{9D8B030D-6E8A-4147-A177-3AD203B41FA5}">
                      <a16:colId xmlns:a16="http://schemas.microsoft.com/office/drawing/2014/main" val="20002"/>
                    </a:ext>
                  </a:extLst>
                </a:gridCol>
                <a:gridCol w="319405">
                  <a:extLst>
                    <a:ext uri="{9D8B030D-6E8A-4147-A177-3AD203B41FA5}">
                      <a16:colId xmlns:a16="http://schemas.microsoft.com/office/drawing/2014/main" val="20003"/>
                    </a:ext>
                  </a:extLst>
                </a:gridCol>
              </a:tblGrid>
              <a:tr h="225425">
                <a:tc>
                  <a:txBody>
                    <a:bodyPr/>
                    <a:lstStyle/>
                    <a:p>
                      <a:pPr marL="5080" algn="ctr">
                        <a:lnSpc>
                          <a:spcPct val="100000"/>
                        </a:lnSpc>
                        <a:spcBef>
                          <a:spcPts val="20"/>
                        </a:spcBef>
                      </a:pPr>
                      <a:r>
                        <a:rPr sz="1300" b="1" spc="-50" dirty="0">
                          <a:solidFill>
                            <a:srgbClr val="FF0000"/>
                          </a:solidFill>
                          <a:latin typeface="Calibri"/>
                          <a:cs typeface="Calibri"/>
                        </a:rPr>
                        <a:t>X</a:t>
                      </a:r>
                      <a:endParaRPr sz="1300">
                        <a:latin typeface="Calibri"/>
                        <a:cs typeface="Calibri"/>
                      </a:endParaRPr>
                    </a:p>
                  </a:txBody>
                  <a:tcPr marL="0" marR="0" marT="2540" marB="0">
                    <a:lnL w="12700">
                      <a:solidFill>
                        <a:srgbClr val="000000"/>
                      </a:solidFill>
                      <a:prstDash val="solid"/>
                    </a:lnL>
                    <a:lnT w="12700">
                      <a:solidFill>
                        <a:srgbClr val="000000"/>
                      </a:solidFill>
                      <a:prstDash val="solid"/>
                    </a:lnT>
                  </a:tcPr>
                </a:tc>
                <a:tc>
                  <a:txBody>
                    <a:bodyPr/>
                    <a:lstStyle/>
                    <a:p>
                      <a:pPr marL="5080" algn="ctr">
                        <a:lnSpc>
                          <a:spcPct val="100000"/>
                        </a:lnSpc>
                        <a:spcBef>
                          <a:spcPts val="20"/>
                        </a:spcBef>
                      </a:pPr>
                      <a:r>
                        <a:rPr sz="1300" b="1" spc="-50" dirty="0">
                          <a:solidFill>
                            <a:srgbClr val="FF0000"/>
                          </a:solidFill>
                          <a:latin typeface="Calibri"/>
                          <a:cs typeface="Calibri"/>
                        </a:rPr>
                        <a:t>X</a:t>
                      </a:r>
                      <a:endParaRPr sz="1300">
                        <a:latin typeface="Calibri"/>
                        <a:cs typeface="Calibri"/>
                      </a:endParaRPr>
                    </a:p>
                  </a:txBody>
                  <a:tcPr marL="0" marR="0" marT="2540" marB="0">
                    <a:lnT w="12700">
                      <a:solidFill>
                        <a:srgbClr val="000000"/>
                      </a:solidFill>
                      <a:prstDash val="solid"/>
                    </a:lnT>
                  </a:tcPr>
                </a:tc>
                <a:tc>
                  <a:txBody>
                    <a:bodyPr/>
                    <a:lstStyle/>
                    <a:p>
                      <a:pPr algn="ctr">
                        <a:lnSpc>
                          <a:spcPct val="100000"/>
                        </a:lnSpc>
                        <a:spcBef>
                          <a:spcPts val="20"/>
                        </a:spcBef>
                      </a:pPr>
                      <a:r>
                        <a:rPr sz="1300" b="1" spc="-50" dirty="0">
                          <a:solidFill>
                            <a:srgbClr val="548235"/>
                          </a:solidFill>
                          <a:latin typeface="Calibri"/>
                          <a:cs typeface="Calibri"/>
                        </a:rPr>
                        <a:t>O</a:t>
                      </a:r>
                      <a:endParaRPr sz="1300">
                        <a:latin typeface="Calibri"/>
                        <a:cs typeface="Calibri"/>
                      </a:endParaRPr>
                    </a:p>
                  </a:txBody>
                  <a:tcPr marL="0" marR="0" marT="2540" marB="0">
                    <a:lnT w="12700">
                      <a:solidFill>
                        <a:srgbClr val="000000"/>
                      </a:solidFill>
                      <a:prstDash val="solid"/>
                    </a:lnT>
                  </a:tcPr>
                </a:tc>
                <a:tc>
                  <a:txBody>
                    <a:bodyPr/>
                    <a:lstStyle/>
                    <a:p>
                      <a:pPr algn="ctr">
                        <a:lnSpc>
                          <a:spcPct val="100000"/>
                        </a:lnSpc>
                        <a:spcBef>
                          <a:spcPts val="20"/>
                        </a:spcBef>
                      </a:pPr>
                      <a:r>
                        <a:rPr sz="1300" b="1" spc="-50" dirty="0">
                          <a:solidFill>
                            <a:srgbClr val="548235"/>
                          </a:solidFill>
                          <a:latin typeface="Calibri"/>
                          <a:cs typeface="Calibri"/>
                        </a:rPr>
                        <a:t>O</a:t>
                      </a:r>
                      <a:endParaRPr sz="1300">
                        <a:latin typeface="Calibri"/>
                        <a:cs typeface="Calibri"/>
                      </a:endParaRPr>
                    </a:p>
                  </a:txBody>
                  <a:tcPr marL="0" marR="0" marT="2540" marB="0">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0"/>
                  </a:ext>
                </a:extLst>
              </a:tr>
              <a:tr h="227965">
                <a:tc>
                  <a:txBody>
                    <a:bodyPr/>
                    <a:lstStyle/>
                    <a:p>
                      <a:pPr marL="5080"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L w="12700">
                      <a:solidFill>
                        <a:srgbClr val="000000"/>
                      </a:solidFill>
                      <a:prstDash val="solid"/>
                    </a:lnL>
                  </a:tcPr>
                </a:tc>
                <a:tc>
                  <a:txBody>
                    <a:bodyPr/>
                    <a:lstStyle/>
                    <a:p>
                      <a:pPr marL="5080"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R w="12700">
                      <a:solidFill>
                        <a:srgbClr val="000000"/>
                      </a:solidFill>
                      <a:prstDash val="solid"/>
                    </a:lnR>
                  </a:tcPr>
                </a:tc>
                <a:extLst>
                  <a:ext uri="{0D108BD9-81ED-4DB2-BD59-A6C34878D82A}">
                    <a16:rowId xmlns:a16="http://schemas.microsoft.com/office/drawing/2014/main" val="10001"/>
                  </a:ext>
                </a:extLst>
              </a:tr>
              <a:tr h="227965">
                <a:tc>
                  <a:txBody>
                    <a:bodyPr/>
                    <a:lstStyle/>
                    <a:p>
                      <a:pPr marL="5080"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L w="12700">
                      <a:solidFill>
                        <a:srgbClr val="000000"/>
                      </a:solidFill>
                      <a:prstDash val="solid"/>
                    </a:lnL>
                  </a:tcPr>
                </a:tc>
                <a:tc>
                  <a:txBody>
                    <a:bodyPr/>
                    <a:lstStyle/>
                    <a:p>
                      <a:pPr marL="5080"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R w="12700">
                      <a:solidFill>
                        <a:srgbClr val="000000"/>
                      </a:solidFill>
                      <a:prstDash val="solid"/>
                    </a:lnR>
                  </a:tcPr>
                </a:tc>
                <a:extLst>
                  <a:ext uri="{0D108BD9-81ED-4DB2-BD59-A6C34878D82A}">
                    <a16:rowId xmlns:a16="http://schemas.microsoft.com/office/drawing/2014/main" val="10002"/>
                  </a:ext>
                </a:extLst>
              </a:tr>
              <a:tr h="230504">
                <a:tc>
                  <a:txBody>
                    <a:bodyPr/>
                    <a:lstStyle/>
                    <a:p>
                      <a:pPr marL="5080"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L w="12700">
                      <a:solidFill>
                        <a:srgbClr val="000000"/>
                      </a:solidFill>
                      <a:prstDash val="solid"/>
                    </a:lnL>
                    <a:lnB w="12700">
                      <a:solidFill>
                        <a:srgbClr val="000000"/>
                      </a:solidFill>
                      <a:prstDash val="solid"/>
                    </a:lnB>
                  </a:tcPr>
                </a:tc>
                <a:tc>
                  <a:txBody>
                    <a:bodyPr/>
                    <a:lstStyle/>
                    <a:p>
                      <a:pPr marL="5080"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B w="12700">
                      <a:solidFill>
                        <a:srgbClr val="000000"/>
                      </a:solidFill>
                      <a:prstDash val="solid"/>
                    </a:lnB>
                  </a:tcPr>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B w="12700">
                      <a:solidFill>
                        <a:srgbClr val="000000"/>
                      </a:solidFill>
                      <a:prstDash val="solid"/>
                    </a:lnB>
                  </a:tcPr>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4" name="object 4"/>
          <p:cNvGraphicFramePr>
            <a:graphicFrameLocks noGrp="1"/>
          </p:cNvGraphicFramePr>
          <p:nvPr/>
        </p:nvGraphicFramePr>
        <p:xfrm>
          <a:off x="4823439" y="2870441"/>
          <a:ext cx="1277619" cy="911859"/>
        </p:xfrm>
        <a:graphic>
          <a:graphicData uri="http://schemas.openxmlformats.org/drawingml/2006/table">
            <a:tbl>
              <a:tblPr firstRow="1" bandRow="1">
                <a:tableStyleId>{2D5ABB26-0587-4C30-8999-92F81FD0307C}</a:tableStyleId>
              </a:tblPr>
              <a:tblGrid>
                <a:gridCol w="319405">
                  <a:extLst>
                    <a:ext uri="{9D8B030D-6E8A-4147-A177-3AD203B41FA5}">
                      <a16:colId xmlns:a16="http://schemas.microsoft.com/office/drawing/2014/main" val="20000"/>
                    </a:ext>
                  </a:extLst>
                </a:gridCol>
                <a:gridCol w="319405">
                  <a:extLst>
                    <a:ext uri="{9D8B030D-6E8A-4147-A177-3AD203B41FA5}">
                      <a16:colId xmlns:a16="http://schemas.microsoft.com/office/drawing/2014/main" val="20001"/>
                    </a:ext>
                  </a:extLst>
                </a:gridCol>
                <a:gridCol w="319404">
                  <a:extLst>
                    <a:ext uri="{9D8B030D-6E8A-4147-A177-3AD203B41FA5}">
                      <a16:colId xmlns:a16="http://schemas.microsoft.com/office/drawing/2014/main" val="20002"/>
                    </a:ext>
                  </a:extLst>
                </a:gridCol>
                <a:gridCol w="319405">
                  <a:extLst>
                    <a:ext uri="{9D8B030D-6E8A-4147-A177-3AD203B41FA5}">
                      <a16:colId xmlns:a16="http://schemas.microsoft.com/office/drawing/2014/main" val="20003"/>
                    </a:ext>
                  </a:extLst>
                </a:gridCol>
              </a:tblGrid>
              <a:tr h="225425">
                <a:tc>
                  <a:txBody>
                    <a:bodyPr/>
                    <a:lstStyle/>
                    <a:p>
                      <a:pPr algn="ctr">
                        <a:lnSpc>
                          <a:spcPct val="100000"/>
                        </a:lnSpc>
                        <a:spcBef>
                          <a:spcPts val="25"/>
                        </a:spcBef>
                      </a:pPr>
                      <a:r>
                        <a:rPr sz="1300" b="1" spc="-50" dirty="0">
                          <a:solidFill>
                            <a:srgbClr val="FF0000"/>
                          </a:solidFill>
                          <a:latin typeface="Calibri"/>
                          <a:cs typeface="Calibri"/>
                        </a:rPr>
                        <a:t>X</a:t>
                      </a:r>
                      <a:endParaRPr sz="1300">
                        <a:latin typeface="Calibri"/>
                        <a:cs typeface="Calibri"/>
                      </a:endParaRPr>
                    </a:p>
                  </a:txBody>
                  <a:tcPr marL="0" marR="0" marT="3175" marB="0">
                    <a:lnL w="12700">
                      <a:solidFill>
                        <a:srgbClr val="000000"/>
                      </a:solidFill>
                      <a:prstDash val="solid"/>
                    </a:lnL>
                    <a:lnT w="12700">
                      <a:solidFill>
                        <a:srgbClr val="000000"/>
                      </a:solidFill>
                      <a:prstDash val="solid"/>
                    </a:lnT>
                  </a:tcPr>
                </a:tc>
                <a:tc>
                  <a:txBody>
                    <a:bodyPr/>
                    <a:lstStyle/>
                    <a:p>
                      <a:pPr algn="ctr">
                        <a:lnSpc>
                          <a:spcPct val="100000"/>
                        </a:lnSpc>
                        <a:spcBef>
                          <a:spcPts val="25"/>
                        </a:spcBef>
                      </a:pPr>
                      <a:r>
                        <a:rPr sz="1300" b="1" spc="-50" dirty="0">
                          <a:solidFill>
                            <a:srgbClr val="548235"/>
                          </a:solidFill>
                          <a:latin typeface="Calibri"/>
                          <a:cs typeface="Calibri"/>
                        </a:rPr>
                        <a:t>O</a:t>
                      </a:r>
                      <a:endParaRPr sz="1300">
                        <a:latin typeface="Calibri"/>
                        <a:cs typeface="Calibri"/>
                      </a:endParaRPr>
                    </a:p>
                  </a:txBody>
                  <a:tcPr marL="0" marR="0" marT="3175" marB="0">
                    <a:lnT w="12700">
                      <a:solidFill>
                        <a:srgbClr val="000000"/>
                      </a:solidFill>
                      <a:prstDash val="solid"/>
                    </a:lnT>
                  </a:tcPr>
                </a:tc>
                <a:tc>
                  <a:txBody>
                    <a:bodyPr/>
                    <a:lstStyle/>
                    <a:p>
                      <a:pPr algn="ctr">
                        <a:lnSpc>
                          <a:spcPct val="100000"/>
                        </a:lnSpc>
                        <a:spcBef>
                          <a:spcPts val="25"/>
                        </a:spcBef>
                      </a:pPr>
                      <a:r>
                        <a:rPr sz="1300" b="1" spc="-50" dirty="0">
                          <a:solidFill>
                            <a:srgbClr val="FF0000"/>
                          </a:solidFill>
                          <a:latin typeface="Calibri"/>
                          <a:cs typeface="Calibri"/>
                        </a:rPr>
                        <a:t>X</a:t>
                      </a:r>
                      <a:endParaRPr sz="1300">
                        <a:latin typeface="Calibri"/>
                        <a:cs typeface="Calibri"/>
                      </a:endParaRPr>
                    </a:p>
                  </a:txBody>
                  <a:tcPr marL="0" marR="0" marT="3175" marB="0">
                    <a:lnT w="12700">
                      <a:solidFill>
                        <a:srgbClr val="000000"/>
                      </a:solidFill>
                      <a:prstDash val="solid"/>
                    </a:lnT>
                  </a:tcPr>
                </a:tc>
                <a:tc>
                  <a:txBody>
                    <a:bodyPr/>
                    <a:lstStyle/>
                    <a:p>
                      <a:pPr algn="ctr">
                        <a:lnSpc>
                          <a:spcPct val="100000"/>
                        </a:lnSpc>
                        <a:spcBef>
                          <a:spcPts val="25"/>
                        </a:spcBef>
                      </a:pPr>
                      <a:r>
                        <a:rPr sz="1300" b="1" spc="-50" dirty="0">
                          <a:solidFill>
                            <a:srgbClr val="548235"/>
                          </a:solidFill>
                          <a:latin typeface="Calibri"/>
                          <a:cs typeface="Calibri"/>
                        </a:rPr>
                        <a:t>O</a:t>
                      </a:r>
                      <a:endParaRPr sz="1300">
                        <a:latin typeface="Calibri"/>
                        <a:cs typeface="Calibri"/>
                      </a:endParaRPr>
                    </a:p>
                  </a:txBody>
                  <a:tcPr marL="0" marR="0" marT="3175" marB="0">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0"/>
                  </a:ext>
                </a:extLst>
              </a:tr>
              <a:tr h="227965">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L w="12700">
                      <a:solidFill>
                        <a:srgbClr val="000000"/>
                      </a:solidFill>
                      <a:prstDash val="solid"/>
                    </a:lnL>
                  </a:tcPr>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R w="12700">
                      <a:solidFill>
                        <a:srgbClr val="000000"/>
                      </a:solidFill>
                      <a:prstDash val="solid"/>
                    </a:lnR>
                  </a:tcPr>
                </a:tc>
                <a:extLst>
                  <a:ext uri="{0D108BD9-81ED-4DB2-BD59-A6C34878D82A}">
                    <a16:rowId xmlns:a16="http://schemas.microsoft.com/office/drawing/2014/main" val="10001"/>
                  </a:ext>
                </a:extLst>
              </a:tr>
              <a:tr h="227965">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L w="12700">
                      <a:solidFill>
                        <a:srgbClr val="000000"/>
                      </a:solidFill>
                      <a:prstDash val="solid"/>
                    </a:lnL>
                  </a:tcPr>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R w="12700">
                      <a:solidFill>
                        <a:srgbClr val="000000"/>
                      </a:solidFill>
                      <a:prstDash val="solid"/>
                    </a:lnR>
                  </a:tcPr>
                </a:tc>
                <a:extLst>
                  <a:ext uri="{0D108BD9-81ED-4DB2-BD59-A6C34878D82A}">
                    <a16:rowId xmlns:a16="http://schemas.microsoft.com/office/drawing/2014/main" val="10002"/>
                  </a:ext>
                </a:extLst>
              </a:tr>
              <a:tr h="230504">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L w="12700">
                      <a:solidFill>
                        <a:srgbClr val="000000"/>
                      </a:solidFill>
                      <a:prstDash val="solid"/>
                    </a:lnL>
                    <a:lnB w="12700">
                      <a:solidFill>
                        <a:srgbClr val="000000"/>
                      </a:solidFill>
                      <a:prstDash val="solid"/>
                    </a:lnB>
                  </a:tcPr>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B w="12700">
                      <a:solidFill>
                        <a:srgbClr val="000000"/>
                      </a:solidFill>
                      <a:prstDash val="solid"/>
                    </a:lnB>
                  </a:tcPr>
                </a:tc>
                <a:tc>
                  <a:txBody>
                    <a:bodyPr/>
                    <a:lstStyle/>
                    <a:p>
                      <a:pPr algn="ctr">
                        <a:lnSpc>
                          <a:spcPct val="100000"/>
                        </a:lnSpc>
                        <a:spcBef>
                          <a:spcPts val="45"/>
                        </a:spcBef>
                      </a:pPr>
                      <a:r>
                        <a:rPr sz="1300" b="1" spc="-50" dirty="0">
                          <a:solidFill>
                            <a:srgbClr val="548235"/>
                          </a:solidFill>
                          <a:latin typeface="Calibri"/>
                          <a:cs typeface="Calibri"/>
                        </a:rPr>
                        <a:t>O</a:t>
                      </a:r>
                      <a:endParaRPr sz="1300">
                        <a:latin typeface="Calibri"/>
                        <a:cs typeface="Calibri"/>
                      </a:endParaRPr>
                    </a:p>
                  </a:txBody>
                  <a:tcPr marL="0" marR="0" marT="5715" marB="0">
                    <a:lnB w="12700">
                      <a:solidFill>
                        <a:srgbClr val="000000"/>
                      </a:solidFill>
                      <a:prstDash val="solid"/>
                    </a:lnB>
                  </a:tcPr>
                </a:tc>
                <a:tc>
                  <a:txBody>
                    <a:bodyPr/>
                    <a:lstStyle/>
                    <a:p>
                      <a:pPr algn="ctr">
                        <a:lnSpc>
                          <a:spcPct val="100000"/>
                        </a:lnSpc>
                        <a:spcBef>
                          <a:spcPts val="45"/>
                        </a:spcBef>
                      </a:pPr>
                      <a:r>
                        <a:rPr sz="1300" b="1" spc="-50" dirty="0">
                          <a:solidFill>
                            <a:srgbClr val="FF0000"/>
                          </a:solidFill>
                          <a:latin typeface="Calibri"/>
                          <a:cs typeface="Calibri"/>
                        </a:rPr>
                        <a:t>X</a:t>
                      </a:r>
                      <a:endParaRPr sz="1300">
                        <a:latin typeface="Calibri"/>
                        <a:cs typeface="Calibri"/>
                      </a:endParaRPr>
                    </a:p>
                  </a:txBody>
                  <a:tcPr marL="0" marR="0" marT="5715"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707388" y="1191767"/>
            <a:ext cx="7670165" cy="3085465"/>
          </a:xfrm>
          <a:prstGeom prst="rect">
            <a:avLst/>
          </a:prstGeom>
        </p:spPr>
        <p:txBody>
          <a:bodyPr vert="horz" wrap="square" lIns="0" tIns="70485" rIns="0" bIns="0" rtlCol="0">
            <a:spAutoFit/>
          </a:bodyPr>
          <a:lstStyle/>
          <a:p>
            <a:pPr marL="184150" marR="760095" indent="-171450">
              <a:lnSpc>
                <a:spcPct val="77600"/>
              </a:lnSpc>
              <a:spcBef>
                <a:spcPts val="555"/>
              </a:spcBef>
              <a:buFont typeface="Arial MT"/>
              <a:buChar char="•"/>
              <a:tabLst>
                <a:tab pos="184150" algn="l"/>
              </a:tabLst>
            </a:pPr>
            <a:r>
              <a:rPr sz="1700" spc="-55" dirty="0">
                <a:latin typeface="Verdana"/>
                <a:cs typeface="Verdana"/>
              </a:rPr>
              <a:t>All</a:t>
            </a:r>
            <a:r>
              <a:rPr sz="1700" spc="-75" dirty="0">
                <a:latin typeface="Verdana"/>
                <a:cs typeface="Verdana"/>
              </a:rPr>
              <a:t> </a:t>
            </a:r>
            <a:r>
              <a:rPr sz="1700" spc="-65" dirty="0">
                <a:latin typeface="Verdana"/>
                <a:cs typeface="Verdana"/>
              </a:rPr>
              <a:t>definitions </a:t>
            </a:r>
            <a:r>
              <a:rPr sz="1700" dirty="0">
                <a:latin typeface="Verdana"/>
                <a:cs typeface="Verdana"/>
              </a:rPr>
              <a:t>compare</a:t>
            </a:r>
            <a:r>
              <a:rPr sz="1700" spc="-75" dirty="0">
                <a:latin typeface="Verdana"/>
                <a:cs typeface="Verdana"/>
              </a:rPr>
              <a:t> </a:t>
            </a:r>
            <a:r>
              <a:rPr sz="1700" spc="130" dirty="0">
                <a:latin typeface="Verdana"/>
                <a:cs typeface="Verdana"/>
              </a:rPr>
              <a:t>a</a:t>
            </a:r>
            <a:r>
              <a:rPr sz="1700" spc="-75" dirty="0">
                <a:latin typeface="Verdana"/>
                <a:cs typeface="Verdana"/>
              </a:rPr>
              <a:t> </a:t>
            </a:r>
            <a:r>
              <a:rPr sz="1700" b="1" spc="-125" dirty="0">
                <a:latin typeface="Verdana"/>
                <a:cs typeface="Verdana"/>
              </a:rPr>
              <a:t>protected</a:t>
            </a:r>
            <a:r>
              <a:rPr sz="1700" b="1" spc="-50" dirty="0">
                <a:latin typeface="Verdana"/>
                <a:cs typeface="Verdana"/>
              </a:rPr>
              <a:t> </a:t>
            </a:r>
            <a:r>
              <a:rPr sz="1700" b="1" spc="-150" dirty="0">
                <a:latin typeface="Verdana"/>
                <a:cs typeface="Verdana"/>
              </a:rPr>
              <a:t>group</a:t>
            </a:r>
            <a:r>
              <a:rPr sz="1700" b="1" spc="-55" dirty="0">
                <a:latin typeface="Verdana"/>
                <a:cs typeface="Verdana"/>
              </a:rPr>
              <a:t> </a:t>
            </a:r>
            <a:r>
              <a:rPr sz="1700" spc="-75" dirty="0">
                <a:latin typeface="Verdana"/>
                <a:cs typeface="Verdana"/>
              </a:rPr>
              <a:t>(e.g.,</a:t>
            </a:r>
            <a:r>
              <a:rPr sz="1700" spc="-65" dirty="0">
                <a:latin typeface="Verdana"/>
                <a:cs typeface="Verdana"/>
              </a:rPr>
              <a:t> </a:t>
            </a:r>
            <a:r>
              <a:rPr sz="1700" spc="-35" dirty="0">
                <a:latin typeface="Verdana"/>
                <a:cs typeface="Verdana"/>
              </a:rPr>
              <a:t>blacks,</a:t>
            </a:r>
            <a:r>
              <a:rPr sz="1700" spc="-65" dirty="0">
                <a:latin typeface="Verdana"/>
                <a:cs typeface="Verdana"/>
              </a:rPr>
              <a:t> </a:t>
            </a:r>
            <a:r>
              <a:rPr sz="1700" spc="-10" dirty="0">
                <a:latin typeface="Verdana"/>
                <a:cs typeface="Verdana"/>
              </a:rPr>
              <a:t>women) </a:t>
            </a:r>
            <a:r>
              <a:rPr sz="1700" spc="-30" dirty="0">
                <a:latin typeface="Verdana"/>
                <a:cs typeface="Verdana"/>
              </a:rPr>
              <a:t>against</a:t>
            </a:r>
            <a:r>
              <a:rPr sz="1700" spc="-80" dirty="0">
                <a:latin typeface="Verdana"/>
                <a:cs typeface="Verdana"/>
              </a:rPr>
              <a:t> </a:t>
            </a:r>
            <a:r>
              <a:rPr sz="1700" spc="-30" dirty="0">
                <a:latin typeface="Verdana"/>
                <a:cs typeface="Verdana"/>
              </a:rPr>
              <a:t>the</a:t>
            </a:r>
            <a:r>
              <a:rPr sz="1700" spc="-85" dirty="0">
                <a:latin typeface="Verdana"/>
                <a:cs typeface="Verdana"/>
              </a:rPr>
              <a:t> </a:t>
            </a:r>
            <a:r>
              <a:rPr sz="1700" b="1" spc="-155" dirty="0">
                <a:latin typeface="Verdana"/>
                <a:cs typeface="Verdana"/>
              </a:rPr>
              <a:t>non-</a:t>
            </a:r>
            <a:r>
              <a:rPr sz="1700" b="1" spc="-10" dirty="0">
                <a:latin typeface="Verdana"/>
                <a:cs typeface="Verdana"/>
              </a:rPr>
              <a:t>protected</a:t>
            </a:r>
            <a:endParaRPr sz="1700">
              <a:latin typeface="Verdana"/>
              <a:cs typeface="Verdana"/>
            </a:endParaRPr>
          </a:p>
          <a:p>
            <a:pPr>
              <a:lnSpc>
                <a:spcPct val="100000"/>
              </a:lnSpc>
              <a:spcBef>
                <a:spcPts val="790"/>
              </a:spcBef>
              <a:buFont typeface="Arial MT"/>
              <a:buChar char="•"/>
            </a:pPr>
            <a:endParaRPr sz="1700">
              <a:latin typeface="Verdana"/>
              <a:cs typeface="Verdana"/>
            </a:endParaRPr>
          </a:p>
          <a:p>
            <a:pPr marL="184785" indent="-172085">
              <a:lnSpc>
                <a:spcPts val="1825"/>
              </a:lnSpc>
              <a:buFont typeface="Arial MT"/>
              <a:buChar char="•"/>
              <a:tabLst>
                <a:tab pos="184785" algn="l"/>
              </a:tabLst>
            </a:pPr>
            <a:r>
              <a:rPr sz="1700" spc="-10" dirty="0">
                <a:latin typeface="Verdana"/>
                <a:cs typeface="Verdana"/>
              </a:rPr>
              <a:t>What</a:t>
            </a:r>
            <a:r>
              <a:rPr sz="1700" spc="-60" dirty="0">
                <a:latin typeface="Verdana"/>
                <a:cs typeface="Verdana"/>
              </a:rPr>
              <a:t> </a:t>
            </a:r>
            <a:r>
              <a:rPr sz="1700" dirty="0">
                <a:latin typeface="Verdana"/>
                <a:cs typeface="Verdana"/>
              </a:rPr>
              <a:t>happens</a:t>
            </a:r>
            <a:r>
              <a:rPr sz="1700" spc="-55" dirty="0">
                <a:latin typeface="Verdana"/>
                <a:cs typeface="Verdana"/>
              </a:rPr>
              <a:t> </a:t>
            </a:r>
            <a:r>
              <a:rPr sz="1700" spc="-95" dirty="0">
                <a:latin typeface="Verdana"/>
                <a:cs typeface="Verdana"/>
              </a:rPr>
              <a:t>in</a:t>
            </a:r>
            <a:r>
              <a:rPr sz="1700" spc="-60" dirty="0">
                <a:latin typeface="Verdana"/>
                <a:cs typeface="Verdana"/>
              </a:rPr>
              <a:t> </a:t>
            </a:r>
            <a:r>
              <a:rPr sz="1700" spc="-20" dirty="0">
                <a:latin typeface="Verdana"/>
                <a:cs typeface="Verdana"/>
              </a:rPr>
              <a:t>the</a:t>
            </a:r>
            <a:r>
              <a:rPr sz="1700" spc="-60" dirty="0">
                <a:latin typeface="Verdana"/>
                <a:cs typeface="Verdana"/>
              </a:rPr>
              <a:t> </a:t>
            </a:r>
            <a:r>
              <a:rPr sz="1700" dirty="0">
                <a:latin typeface="Verdana"/>
                <a:cs typeface="Verdana"/>
              </a:rPr>
              <a:t>case</a:t>
            </a:r>
            <a:r>
              <a:rPr sz="1700" spc="-65" dirty="0">
                <a:latin typeface="Verdana"/>
                <a:cs typeface="Verdana"/>
              </a:rPr>
              <a:t> </a:t>
            </a:r>
            <a:r>
              <a:rPr sz="1700" dirty="0">
                <a:latin typeface="Verdana"/>
                <a:cs typeface="Verdana"/>
              </a:rPr>
              <a:t>of</a:t>
            </a:r>
            <a:r>
              <a:rPr sz="1700" spc="-50" dirty="0">
                <a:latin typeface="Verdana"/>
                <a:cs typeface="Verdana"/>
              </a:rPr>
              <a:t> </a:t>
            </a:r>
            <a:r>
              <a:rPr sz="1700" spc="-35" dirty="0">
                <a:latin typeface="Verdana"/>
                <a:cs typeface="Verdana"/>
              </a:rPr>
              <a:t>continuous</a:t>
            </a:r>
            <a:r>
              <a:rPr sz="1700" spc="-60" dirty="0">
                <a:latin typeface="Verdana"/>
                <a:cs typeface="Verdana"/>
              </a:rPr>
              <a:t> </a:t>
            </a:r>
            <a:r>
              <a:rPr sz="1700" dirty="0">
                <a:latin typeface="Verdana"/>
                <a:cs typeface="Verdana"/>
              </a:rPr>
              <a:t>protected</a:t>
            </a:r>
            <a:r>
              <a:rPr sz="1700" spc="-55" dirty="0">
                <a:latin typeface="Verdana"/>
                <a:cs typeface="Verdana"/>
              </a:rPr>
              <a:t> </a:t>
            </a:r>
            <a:r>
              <a:rPr sz="1700" spc="-75" dirty="0">
                <a:latin typeface="Verdana"/>
                <a:cs typeface="Verdana"/>
              </a:rPr>
              <a:t>attributes,</a:t>
            </a:r>
            <a:r>
              <a:rPr sz="1700" spc="-55" dirty="0">
                <a:latin typeface="Verdana"/>
                <a:cs typeface="Verdana"/>
              </a:rPr>
              <a:t> </a:t>
            </a:r>
            <a:r>
              <a:rPr sz="1700" spc="-10" dirty="0">
                <a:latin typeface="Verdana"/>
                <a:cs typeface="Verdana"/>
              </a:rPr>
              <a:t>e.g.,</a:t>
            </a:r>
            <a:endParaRPr sz="1700">
              <a:latin typeface="Verdana"/>
              <a:cs typeface="Verdana"/>
            </a:endParaRPr>
          </a:p>
          <a:p>
            <a:pPr marL="184150">
              <a:lnSpc>
                <a:spcPts val="1825"/>
              </a:lnSpc>
            </a:pPr>
            <a:r>
              <a:rPr sz="1700" b="1" spc="-75" dirty="0">
                <a:latin typeface="Verdana"/>
                <a:cs typeface="Verdana"/>
              </a:rPr>
              <a:t>age</a:t>
            </a:r>
            <a:r>
              <a:rPr sz="1700" spc="-75" dirty="0">
                <a:latin typeface="Verdana"/>
                <a:cs typeface="Verdana"/>
              </a:rPr>
              <a:t>,</a:t>
            </a:r>
            <a:r>
              <a:rPr sz="1700" spc="-105" dirty="0">
                <a:latin typeface="Verdana"/>
                <a:cs typeface="Verdana"/>
              </a:rPr>
              <a:t> </a:t>
            </a:r>
            <a:r>
              <a:rPr sz="1700" b="1" spc="-114" dirty="0">
                <a:latin typeface="Verdana"/>
                <a:cs typeface="Verdana"/>
              </a:rPr>
              <a:t>income</a:t>
            </a:r>
            <a:r>
              <a:rPr sz="1700" spc="-114" dirty="0">
                <a:latin typeface="Verdana"/>
                <a:cs typeface="Verdana"/>
              </a:rPr>
              <a:t>,</a:t>
            </a:r>
            <a:r>
              <a:rPr sz="1700" spc="-100" dirty="0">
                <a:latin typeface="Verdana"/>
                <a:cs typeface="Verdana"/>
              </a:rPr>
              <a:t> </a:t>
            </a:r>
            <a:r>
              <a:rPr sz="1700" b="1" i="1" spc="-10" dirty="0">
                <a:latin typeface="Verdana"/>
                <a:cs typeface="Verdana"/>
              </a:rPr>
              <a:t>location</a:t>
            </a:r>
            <a:endParaRPr sz="1700">
              <a:latin typeface="Verdana"/>
              <a:cs typeface="Verdana"/>
            </a:endParaRPr>
          </a:p>
          <a:p>
            <a:pPr marL="4648835">
              <a:lnSpc>
                <a:spcPct val="100000"/>
              </a:lnSpc>
              <a:spcBef>
                <a:spcPts val="610"/>
              </a:spcBef>
            </a:pPr>
            <a:r>
              <a:rPr sz="1400" i="1" dirty="0">
                <a:latin typeface="Times New Roman"/>
                <a:cs typeface="Times New Roman"/>
              </a:rPr>
              <a:t>Spatially</a:t>
            </a:r>
            <a:r>
              <a:rPr sz="1400" i="1" spc="70" dirty="0">
                <a:latin typeface="Times New Roman"/>
                <a:cs typeface="Times New Roman"/>
              </a:rPr>
              <a:t> </a:t>
            </a:r>
            <a:r>
              <a:rPr sz="1400" i="1" dirty="0">
                <a:latin typeface="Times New Roman"/>
                <a:cs typeface="Times New Roman"/>
              </a:rPr>
              <a:t>Fair</a:t>
            </a:r>
            <a:r>
              <a:rPr sz="1400" i="1" spc="75" dirty="0">
                <a:latin typeface="Times New Roman"/>
                <a:cs typeface="Times New Roman"/>
              </a:rPr>
              <a:t> </a:t>
            </a:r>
            <a:r>
              <a:rPr sz="1400" i="1" dirty="0">
                <a:latin typeface="Times New Roman"/>
                <a:cs typeface="Times New Roman"/>
              </a:rPr>
              <a:t>Distribution</a:t>
            </a:r>
            <a:r>
              <a:rPr sz="1400" i="1" spc="75" dirty="0">
                <a:latin typeface="Times New Roman"/>
                <a:cs typeface="Times New Roman"/>
              </a:rPr>
              <a:t> </a:t>
            </a:r>
            <a:r>
              <a:rPr sz="1400" i="1" dirty="0">
                <a:latin typeface="Times New Roman"/>
                <a:cs typeface="Times New Roman"/>
              </a:rPr>
              <a:t>of</a:t>
            </a:r>
            <a:r>
              <a:rPr sz="1400" i="1" spc="75" dirty="0">
                <a:latin typeface="Times New Roman"/>
                <a:cs typeface="Times New Roman"/>
              </a:rPr>
              <a:t> </a:t>
            </a:r>
            <a:r>
              <a:rPr sz="1400" i="1" spc="-10" dirty="0">
                <a:latin typeface="Times New Roman"/>
                <a:cs typeface="Times New Roman"/>
              </a:rPr>
              <a:t>Outcomes</a:t>
            </a:r>
            <a:endParaRPr sz="1400">
              <a:latin typeface="Times New Roman"/>
              <a:cs typeface="Times New Roman"/>
            </a:endParaRPr>
          </a:p>
          <a:p>
            <a:pPr marL="184150" marR="3871595" indent="-171450">
              <a:lnSpc>
                <a:spcPts val="1900"/>
              </a:lnSpc>
              <a:spcBef>
                <a:spcPts val="1035"/>
              </a:spcBef>
              <a:buFont typeface="Arial MT"/>
              <a:buChar char="•"/>
              <a:tabLst>
                <a:tab pos="184150" algn="l"/>
                <a:tab pos="185420" algn="l"/>
              </a:tabLst>
            </a:pPr>
            <a:r>
              <a:rPr sz="1600" dirty="0">
                <a:latin typeface="Verdana"/>
                <a:cs typeface="Verdana"/>
              </a:rPr>
              <a:t>	</a:t>
            </a:r>
            <a:r>
              <a:rPr sz="1600" spc="-30" dirty="0">
                <a:latin typeface="Verdana"/>
                <a:cs typeface="Verdana"/>
              </a:rPr>
              <a:t>Groups</a:t>
            </a:r>
            <a:r>
              <a:rPr sz="1600" spc="-90" dirty="0">
                <a:latin typeface="Verdana"/>
                <a:cs typeface="Verdana"/>
              </a:rPr>
              <a:t> </a:t>
            </a:r>
            <a:r>
              <a:rPr sz="1600" dirty="0">
                <a:latin typeface="Verdana"/>
                <a:cs typeface="Verdana"/>
              </a:rPr>
              <a:t>are</a:t>
            </a:r>
            <a:r>
              <a:rPr sz="1600" spc="-90" dirty="0">
                <a:latin typeface="Verdana"/>
                <a:cs typeface="Verdana"/>
              </a:rPr>
              <a:t> </a:t>
            </a:r>
            <a:r>
              <a:rPr sz="1600" spc="-25" dirty="0">
                <a:latin typeface="Verdana"/>
                <a:cs typeface="Verdana"/>
              </a:rPr>
              <a:t>not</a:t>
            </a:r>
            <a:r>
              <a:rPr sz="1600" spc="-95" dirty="0">
                <a:latin typeface="Verdana"/>
                <a:cs typeface="Verdana"/>
              </a:rPr>
              <a:t> </a:t>
            </a:r>
            <a:r>
              <a:rPr sz="1600" dirty="0">
                <a:latin typeface="Verdana"/>
                <a:cs typeface="Verdana"/>
              </a:rPr>
              <a:t>defined</a:t>
            </a:r>
            <a:r>
              <a:rPr sz="1600" spc="-85" dirty="0">
                <a:latin typeface="Verdana"/>
                <a:cs typeface="Verdana"/>
              </a:rPr>
              <a:t> </a:t>
            </a:r>
            <a:r>
              <a:rPr sz="1600" spc="-10" dirty="0">
                <a:latin typeface="Verdana"/>
                <a:cs typeface="Verdana"/>
              </a:rPr>
              <a:t>beforehand, </a:t>
            </a:r>
            <a:r>
              <a:rPr sz="1600" spc="50" dirty="0">
                <a:latin typeface="Verdana"/>
                <a:cs typeface="Verdana"/>
              </a:rPr>
              <a:t>and</a:t>
            </a:r>
            <a:r>
              <a:rPr sz="1600" spc="-80" dirty="0">
                <a:latin typeface="Verdana"/>
                <a:cs typeface="Verdana"/>
              </a:rPr>
              <a:t> </a:t>
            </a:r>
            <a:r>
              <a:rPr sz="1600" spc="-25" dirty="0">
                <a:latin typeface="Verdana"/>
                <a:cs typeface="Verdana"/>
              </a:rPr>
              <a:t>defining</a:t>
            </a:r>
            <a:r>
              <a:rPr sz="1600" spc="-85" dirty="0">
                <a:latin typeface="Verdana"/>
                <a:cs typeface="Verdana"/>
              </a:rPr>
              <a:t> </a:t>
            </a:r>
            <a:r>
              <a:rPr sz="1600" spc="-35" dirty="0">
                <a:latin typeface="Verdana"/>
                <a:cs typeface="Verdana"/>
              </a:rPr>
              <a:t>them</a:t>
            </a:r>
            <a:r>
              <a:rPr sz="1600" spc="-75" dirty="0">
                <a:latin typeface="Verdana"/>
                <a:cs typeface="Verdana"/>
              </a:rPr>
              <a:t> </a:t>
            </a:r>
            <a:r>
              <a:rPr sz="1600" spc="85" dirty="0">
                <a:latin typeface="Verdana"/>
                <a:cs typeface="Verdana"/>
              </a:rPr>
              <a:t>can</a:t>
            </a:r>
            <a:r>
              <a:rPr sz="1600" spc="-80" dirty="0">
                <a:latin typeface="Verdana"/>
                <a:cs typeface="Verdana"/>
              </a:rPr>
              <a:t> </a:t>
            </a:r>
            <a:r>
              <a:rPr sz="1600" dirty="0">
                <a:latin typeface="Verdana"/>
                <a:cs typeface="Verdana"/>
              </a:rPr>
              <a:t>lead</a:t>
            </a:r>
            <a:r>
              <a:rPr sz="1600" spc="-75" dirty="0">
                <a:latin typeface="Verdana"/>
                <a:cs typeface="Verdana"/>
              </a:rPr>
              <a:t> </a:t>
            </a:r>
            <a:r>
              <a:rPr sz="1600" spc="-25" dirty="0">
                <a:latin typeface="Verdana"/>
                <a:cs typeface="Verdana"/>
              </a:rPr>
              <a:t>to </a:t>
            </a:r>
            <a:r>
              <a:rPr sz="1600" b="1" spc="-80" dirty="0">
                <a:latin typeface="Verdana"/>
                <a:cs typeface="Verdana"/>
              </a:rPr>
              <a:t>gerrymandering</a:t>
            </a:r>
            <a:endParaRPr sz="1600">
              <a:latin typeface="Verdana"/>
              <a:cs typeface="Verdana"/>
            </a:endParaRPr>
          </a:p>
          <a:p>
            <a:pPr marL="527050" marR="4255770" lvl="1" indent="-171450">
              <a:lnSpc>
                <a:spcPct val="101400"/>
              </a:lnSpc>
              <a:spcBef>
                <a:spcPts val="300"/>
              </a:spcBef>
              <a:buFont typeface="Arial MT"/>
              <a:buChar char="•"/>
              <a:tabLst>
                <a:tab pos="527050" algn="l"/>
              </a:tabLst>
            </a:pPr>
            <a:r>
              <a:rPr sz="1400" spc="-55" dirty="0">
                <a:latin typeface="Verdana"/>
                <a:cs typeface="Verdana"/>
              </a:rPr>
              <a:t>purposefully</a:t>
            </a:r>
            <a:r>
              <a:rPr sz="1400" spc="-70" dirty="0">
                <a:latin typeface="Verdana"/>
                <a:cs typeface="Verdana"/>
              </a:rPr>
              <a:t> </a:t>
            </a:r>
            <a:r>
              <a:rPr sz="1400" spc="-60" dirty="0">
                <a:latin typeface="Verdana"/>
                <a:cs typeface="Verdana"/>
              </a:rPr>
              <a:t>setting</a:t>
            </a:r>
            <a:r>
              <a:rPr sz="1400" spc="-65" dirty="0">
                <a:latin typeface="Verdana"/>
                <a:cs typeface="Verdana"/>
              </a:rPr>
              <a:t> </a:t>
            </a:r>
            <a:r>
              <a:rPr sz="1400" spc="-20" dirty="0">
                <a:latin typeface="Verdana"/>
                <a:cs typeface="Verdana"/>
              </a:rPr>
              <a:t>the</a:t>
            </a:r>
            <a:r>
              <a:rPr sz="1400" spc="-65" dirty="0">
                <a:latin typeface="Verdana"/>
                <a:cs typeface="Verdana"/>
              </a:rPr>
              <a:t> </a:t>
            </a:r>
            <a:r>
              <a:rPr sz="1400" spc="-20" dirty="0">
                <a:latin typeface="Verdana"/>
                <a:cs typeface="Verdana"/>
              </a:rPr>
              <a:t>group </a:t>
            </a:r>
            <a:r>
              <a:rPr sz="1400" spc="-25" dirty="0">
                <a:latin typeface="Verdana"/>
                <a:cs typeface="Verdana"/>
              </a:rPr>
              <a:t>boundaries</a:t>
            </a:r>
            <a:r>
              <a:rPr sz="1400" spc="-85" dirty="0">
                <a:latin typeface="Verdana"/>
                <a:cs typeface="Verdana"/>
              </a:rPr>
              <a:t> </a:t>
            </a:r>
            <a:r>
              <a:rPr sz="1400" spc="-10" dirty="0">
                <a:latin typeface="Verdana"/>
                <a:cs typeface="Verdana"/>
              </a:rPr>
              <a:t>to</a:t>
            </a:r>
            <a:r>
              <a:rPr sz="1400" spc="-80" dirty="0">
                <a:latin typeface="Verdana"/>
                <a:cs typeface="Verdana"/>
              </a:rPr>
              <a:t> </a:t>
            </a:r>
            <a:r>
              <a:rPr sz="1400" b="1" spc="-105" dirty="0">
                <a:latin typeface="Verdana"/>
                <a:cs typeface="Verdana"/>
              </a:rPr>
              <a:t>hide</a:t>
            </a:r>
            <a:r>
              <a:rPr sz="1400" b="1" spc="-55" dirty="0">
                <a:latin typeface="Verdana"/>
                <a:cs typeface="Verdana"/>
              </a:rPr>
              <a:t> </a:t>
            </a:r>
            <a:r>
              <a:rPr sz="1400" b="1" spc="-130" dirty="0">
                <a:latin typeface="Verdana"/>
                <a:cs typeface="Verdana"/>
              </a:rPr>
              <a:t>discrimination</a:t>
            </a:r>
            <a:endParaRPr sz="1400">
              <a:latin typeface="Verdana"/>
              <a:cs typeface="Verdana"/>
            </a:endParaRPr>
          </a:p>
          <a:p>
            <a:pPr marL="4582160">
              <a:lnSpc>
                <a:spcPts val="1225"/>
              </a:lnSpc>
            </a:pPr>
            <a:r>
              <a:rPr sz="1400" i="1" dirty="0">
                <a:latin typeface="Times New Roman"/>
                <a:cs typeface="Times New Roman"/>
              </a:rPr>
              <a:t>Spatially</a:t>
            </a:r>
            <a:r>
              <a:rPr sz="1400" i="1" spc="80" dirty="0">
                <a:latin typeface="Times New Roman"/>
                <a:cs typeface="Times New Roman"/>
              </a:rPr>
              <a:t> </a:t>
            </a:r>
            <a:r>
              <a:rPr sz="1400" i="1" dirty="0">
                <a:latin typeface="Times New Roman"/>
                <a:cs typeface="Times New Roman"/>
              </a:rPr>
              <a:t>Unfair</a:t>
            </a:r>
            <a:r>
              <a:rPr sz="1400" i="1" spc="80" dirty="0">
                <a:latin typeface="Times New Roman"/>
                <a:cs typeface="Times New Roman"/>
              </a:rPr>
              <a:t> </a:t>
            </a:r>
            <a:r>
              <a:rPr sz="1400" i="1" dirty="0">
                <a:latin typeface="Times New Roman"/>
                <a:cs typeface="Times New Roman"/>
              </a:rPr>
              <a:t>Distribution</a:t>
            </a:r>
            <a:r>
              <a:rPr sz="1400" i="1" spc="80" dirty="0">
                <a:latin typeface="Times New Roman"/>
                <a:cs typeface="Times New Roman"/>
              </a:rPr>
              <a:t> </a:t>
            </a:r>
            <a:r>
              <a:rPr sz="1400" i="1" dirty="0">
                <a:latin typeface="Times New Roman"/>
                <a:cs typeface="Times New Roman"/>
              </a:rPr>
              <a:t>of</a:t>
            </a:r>
            <a:r>
              <a:rPr sz="1400" i="1" spc="80" dirty="0">
                <a:latin typeface="Times New Roman"/>
                <a:cs typeface="Times New Roman"/>
              </a:rPr>
              <a:t> </a:t>
            </a:r>
            <a:r>
              <a:rPr sz="1400" i="1" spc="-10" dirty="0">
                <a:latin typeface="Times New Roman"/>
                <a:cs typeface="Times New Roman"/>
              </a:rPr>
              <a:t>Outcomes</a:t>
            </a:r>
            <a:endParaRPr sz="14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Continuous</a:t>
            </a:r>
            <a:r>
              <a:rPr spc="-85" dirty="0"/>
              <a:t> </a:t>
            </a:r>
            <a:r>
              <a:rPr dirty="0"/>
              <a:t>Protected</a:t>
            </a:r>
            <a:r>
              <a:rPr spc="-90" dirty="0"/>
              <a:t> </a:t>
            </a:r>
            <a:r>
              <a:rPr spc="-80" dirty="0"/>
              <a:t>Attributes</a:t>
            </a:r>
          </a:p>
        </p:txBody>
      </p:sp>
      <p:sp>
        <p:nvSpPr>
          <p:cNvPr id="3" name="object 3"/>
          <p:cNvSpPr txBox="1"/>
          <p:nvPr/>
        </p:nvSpPr>
        <p:spPr>
          <a:xfrm>
            <a:off x="8665181" y="5383146"/>
            <a:ext cx="127635" cy="114300"/>
          </a:xfrm>
          <a:prstGeom prst="rect">
            <a:avLst/>
          </a:prstGeom>
        </p:spPr>
        <p:txBody>
          <a:bodyPr vert="horz" wrap="square" lIns="0" tIns="0" rIns="0" bIns="0" rtlCol="0">
            <a:spAutoFit/>
          </a:bodyPr>
          <a:lstStyle/>
          <a:p>
            <a:pPr>
              <a:lnSpc>
                <a:spcPts val="875"/>
              </a:lnSpc>
            </a:pPr>
            <a:r>
              <a:rPr sz="900" spc="-25" dirty="0">
                <a:solidFill>
                  <a:srgbClr val="898989"/>
                </a:solidFill>
                <a:latin typeface="Arial MT"/>
                <a:cs typeface="Arial MT"/>
              </a:rPr>
              <a:t>51</a:t>
            </a:r>
            <a:endParaRPr sz="900">
              <a:latin typeface="Arial MT"/>
              <a:cs typeface="Arial MT"/>
            </a:endParaRPr>
          </a:p>
        </p:txBody>
      </p:sp>
      <p:sp>
        <p:nvSpPr>
          <p:cNvPr id="4" name="object 4"/>
          <p:cNvSpPr/>
          <p:nvPr/>
        </p:nvSpPr>
        <p:spPr>
          <a:xfrm>
            <a:off x="4821303" y="2620652"/>
            <a:ext cx="3959860" cy="2857500"/>
          </a:xfrm>
          <a:custGeom>
            <a:avLst/>
            <a:gdLst/>
            <a:ahLst/>
            <a:cxnLst/>
            <a:rect l="l" t="t" r="r" b="b"/>
            <a:pathLst>
              <a:path w="3959859" h="2857500">
                <a:moveTo>
                  <a:pt x="3959385" y="0"/>
                </a:moveTo>
                <a:lnTo>
                  <a:pt x="0" y="0"/>
                </a:lnTo>
                <a:lnTo>
                  <a:pt x="0" y="2857500"/>
                </a:lnTo>
                <a:lnTo>
                  <a:pt x="3959385" y="2857500"/>
                </a:lnTo>
                <a:lnTo>
                  <a:pt x="3959385" y="0"/>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4823426" y="4335844"/>
          <a:ext cx="1270000" cy="90678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6" name="object 6"/>
          <p:cNvGraphicFramePr>
            <a:graphicFrameLocks noGrp="1"/>
          </p:cNvGraphicFramePr>
          <p:nvPr/>
        </p:nvGraphicFramePr>
        <p:xfrm>
          <a:off x="6160433" y="4335844"/>
          <a:ext cx="1270000" cy="906780"/>
        </p:xfrm>
        <a:graphic>
          <a:graphicData uri="http://schemas.openxmlformats.org/drawingml/2006/table">
            <a:tbl>
              <a:tblPr firstRow="1" bandRow="1">
                <a:tableStyleId>{2D5ABB26-0587-4C30-8999-92F81FD0307C}</a:tableStyleId>
              </a:tblPr>
              <a:tblGrid>
                <a:gridCol w="312420">
                  <a:extLst>
                    <a:ext uri="{9D8B030D-6E8A-4147-A177-3AD203B41FA5}">
                      <a16:colId xmlns:a16="http://schemas.microsoft.com/office/drawing/2014/main" val="20000"/>
                    </a:ext>
                  </a:extLst>
                </a:gridCol>
                <a:gridCol w="32258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453390">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marL="5080" algn="ctr">
                        <a:lnSpc>
                          <a:spcPct val="100000"/>
                        </a:lnSpc>
                        <a:spcBef>
                          <a:spcPts val="22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marL="5080" algn="ctr">
                        <a:lnSpc>
                          <a:spcPct val="100000"/>
                        </a:lnSpc>
                        <a:spcBef>
                          <a:spcPts val="22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algn="ctr">
                        <a:lnSpc>
                          <a:spcPct val="100000"/>
                        </a:lnSpc>
                        <a:spcBef>
                          <a:spcPts val="22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02870">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marL="102870">
                        <a:lnSpc>
                          <a:spcPct val="100000"/>
                        </a:lnSpc>
                        <a:spcBef>
                          <a:spcPts val="22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3390">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marL="5080" algn="ctr">
                        <a:lnSpc>
                          <a:spcPct val="100000"/>
                        </a:lnSpc>
                        <a:spcBef>
                          <a:spcPts val="22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marL="5080" algn="ctr">
                        <a:lnSpc>
                          <a:spcPct val="100000"/>
                        </a:lnSpc>
                        <a:spcBef>
                          <a:spcPts val="225"/>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2870">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marL="102870">
                        <a:lnSpc>
                          <a:spcPct val="100000"/>
                        </a:lnSpc>
                        <a:spcBef>
                          <a:spcPts val="22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02870">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marL="102870">
                        <a:lnSpc>
                          <a:spcPct val="100000"/>
                        </a:lnSpc>
                        <a:spcBef>
                          <a:spcPts val="22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7" name="object 7"/>
          <p:cNvGraphicFramePr>
            <a:graphicFrameLocks noGrp="1"/>
          </p:cNvGraphicFramePr>
          <p:nvPr/>
        </p:nvGraphicFramePr>
        <p:xfrm>
          <a:off x="7497438" y="4335844"/>
          <a:ext cx="1270000" cy="906780"/>
        </p:xfrm>
        <a:graphic>
          <a:graphicData uri="http://schemas.openxmlformats.org/drawingml/2006/table">
            <a:tbl>
              <a:tblPr firstRow="1" bandRow="1">
                <a:tableStyleId>{2D5ABB26-0587-4C30-8999-92F81FD0307C}</a:tableStyleId>
              </a:tblPr>
              <a:tblGrid>
                <a:gridCol w="312420">
                  <a:extLst>
                    <a:ext uri="{9D8B030D-6E8A-4147-A177-3AD203B41FA5}">
                      <a16:colId xmlns:a16="http://schemas.microsoft.com/office/drawing/2014/main" val="20000"/>
                    </a:ext>
                  </a:extLst>
                </a:gridCol>
                <a:gridCol w="32258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226695">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6695">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6695">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26695">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5080"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8" name="object 8"/>
          <p:cNvGraphicFramePr>
            <a:graphicFrameLocks noGrp="1"/>
          </p:cNvGraphicFramePr>
          <p:nvPr/>
        </p:nvGraphicFramePr>
        <p:xfrm>
          <a:off x="4823426" y="2863260"/>
          <a:ext cx="1270000" cy="90678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6695">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26695">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9" name="object 9"/>
          <p:cNvGraphicFramePr>
            <a:graphicFrameLocks noGrp="1"/>
          </p:cNvGraphicFramePr>
          <p:nvPr/>
        </p:nvGraphicFramePr>
        <p:xfrm>
          <a:off x="6160433" y="2863260"/>
          <a:ext cx="1270000" cy="90678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453390">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algn="ctr">
                        <a:lnSpc>
                          <a:spcPct val="100000"/>
                        </a:lnSpc>
                        <a:spcBef>
                          <a:spcPts val="229"/>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algn="ctr">
                        <a:lnSpc>
                          <a:spcPct val="100000"/>
                        </a:lnSpc>
                        <a:spcBef>
                          <a:spcPts val="229"/>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algn="ctr">
                        <a:lnSpc>
                          <a:spcPct val="100000"/>
                        </a:lnSpc>
                        <a:spcBef>
                          <a:spcPts val="229"/>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algn="ctr">
                        <a:lnSpc>
                          <a:spcPct val="100000"/>
                        </a:lnSpc>
                        <a:spcBef>
                          <a:spcPts val="229"/>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3390">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algn="ctr">
                        <a:lnSpc>
                          <a:spcPct val="100000"/>
                        </a:lnSpc>
                        <a:spcBef>
                          <a:spcPts val="229"/>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algn="ctr">
                        <a:lnSpc>
                          <a:spcPct val="100000"/>
                        </a:lnSpc>
                        <a:spcBef>
                          <a:spcPts val="229"/>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p>
                      <a:pPr algn="ctr">
                        <a:lnSpc>
                          <a:spcPct val="100000"/>
                        </a:lnSpc>
                        <a:spcBef>
                          <a:spcPts val="229"/>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p>
                      <a:pPr algn="ctr">
                        <a:lnSpc>
                          <a:spcPct val="100000"/>
                        </a:lnSpc>
                        <a:spcBef>
                          <a:spcPts val="229"/>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0" name="object 10"/>
          <p:cNvGraphicFramePr>
            <a:graphicFrameLocks noGrp="1"/>
          </p:cNvGraphicFramePr>
          <p:nvPr/>
        </p:nvGraphicFramePr>
        <p:xfrm>
          <a:off x="7497438" y="2863260"/>
          <a:ext cx="1270000" cy="90678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tblGrid>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26695">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6695">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26695">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548235"/>
                          </a:solidFill>
                          <a:latin typeface="Calibri"/>
                          <a:cs typeface="Calibri"/>
                        </a:rPr>
                        <a:t>O</a:t>
                      </a:r>
                      <a:endParaRPr sz="1300">
                        <a:latin typeface="Calibri"/>
                        <a:cs typeface="Calibri"/>
                      </a:endParaRPr>
                    </a:p>
                  </a:txBody>
                  <a:tcPr marL="0" marR="0" marT="1905" marB="0">
                    <a:lnT w="12700">
                      <a:solidFill>
                        <a:srgbClr val="000000"/>
                      </a:solidFill>
                      <a:prstDash val="solid"/>
                    </a:lnT>
                    <a:lnB w="12700">
                      <a:solidFill>
                        <a:srgbClr val="000000"/>
                      </a:solidFill>
                      <a:prstDash val="solid"/>
                    </a:lnB>
                  </a:tcPr>
                </a:tc>
                <a:tc>
                  <a:txBody>
                    <a:bodyPr/>
                    <a:lstStyle/>
                    <a:p>
                      <a:pPr algn="ctr">
                        <a:lnSpc>
                          <a:spcPct val="100000"/>
                        </a:lnSpc>
                        <a:spcBef>
                          <a:spcPts val="15"/>
                        </a:spcBef>
                      </a:pPr>
                      <a:r>
                        <a:rPr sz="1300" b="1" spc="-50" dirty="0">
                          <a:solidFill>
                            <a:srgbClr val="FF0000"/>
                          </a:solidFill>
                          <a:latin typeface="Calibri"/>
                          <a:cs typeface="Calibri"/>
                        </a:rPr>
                        <a:t>X</a:t>
                      </a:r>
                      <a:endParaRPr sz="1300">
                        <a:latin typeface="Calibri"/>
                        <a:cs typeface="Calibri"/>
                      </a:endParaRPr>
                    </a:p>
                  </a:txBody>
                  <a:tcPr marL="0" marR="0" marT="1905"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11" name="object 11"/>
          <p:cNvSpPr txBox="1"/>
          <p:nvPr/>
        </p:nvSpPr>
        <p:spPr>
          <a:xfrm>
            <a:off x="5352479" y="5347205"/>
            <a:ext cx="249554" cy="163830"/>
          </a:xfrm>
          <a:prstGeom prst="rect">
            <a:avLst/>
          </a:prstGeom>
        </p:spPr>
        <p:txBody>
          <a:bodyPr vert="horz" wrap="square" lIns="0" tIns="13335" rIns="0" bIns="0" rtlCol="0">
            <a:spAutoFit/>
          </a:bodyPr>
          <a:lstStyle/>
          <a:p>
            <a:pPr marL="12700">
              <a:lnSpc>
                <a:spcPct val="100000"/>
              </a:lnSpc>
              <a:spcBef>
                <a:spcPts val="105"/>
              </a:spcBef>
            </a:pPr>
            <a:r>
              <a:rPr sz="900" i="1" dirty="0">
                <a:latin typeface="Times New Roman"/>
                <a:cs typeface="Times New Roman"/>
              </a:rPr>
              <a:t>1 x</a:t>
            </a:r>
            <a:r>
              <a:rPr sz="900" i="1" spc="-5" dirty="0">
                <a:latin typeface="Times New Roman"/>
                <a:cs typeface="Times New Roman"/>
              </a:rPr>
              <a:t> </a:t>
            </a:r>
            <a:r>
              <a:rPr sz="900" i="1" spc="-60" dirty="0">
                <a:latin typeface="Times New Roman"/>
                <a:cs typeface="Times New Roman"/>
              </a:rPr>
              <a:t>1</a:t>
            </a:r>
            <a:endParaRPr sz="900">
              <a:latin typeface="Times New Roman"/>
              <a:cs typeface="Times New Roman"/>
            </a:endParaRPr>
          </a:p>
        </p:txBody>
      </p:sp>
      <p:sp>
        <p:nvSpPr>
          <p:cNvPr id="12" name="object 12"/>
          <p:cNvSpPr txBox="1"/>
          <p:nvPr/>
        </p:nvSpPr>
        <p:spPr>
          <a:xfrm>
            <a:off x="6689486" y="5347205"/>
            <a:ext cx="249554" cy="163830"/>
          </a:xfrm>
          <a:prstGeom prst="rect">
            <a:avLst/>
          </a:prstGeom>
        </p:spPr>
        <p:txBody>
          <a:bodyPr vert="horz" wrap="square" lIns="0" tIns="13335" rIns="0" bIns="0" rtlCol="0">
            <a:spAutoFit/>
          </a:bodyPr>
          <a:lstStyle/>
          <a:p>
            <a:pPr marL="12700">
              <a:lnSpc>
                <a:spcPct val="100000"/>
              </a:lnSpc>
              <a:spcBef>
                <a:spcPts val="105"/>
              </a:spcBef>
            </a:pPr>
            <a:r>
              <a:rPr sz="900" i="1" dirty="0">
                <a:latin typeface="Times New Roman"/>
                <a:cs typeface="Times New Roman"/>
              </a:rPr>
              <a:t>2 x</a:t>
            </a:r>
            <a:r>
              <a:rPr sz="900" i="1" spc="-5" dirty="0">
                <a:latin typeface="Times New Roman"/>
                <a:cs typeface="Times New Roman"/>
              </a:rPr>
              <a:t> </a:t>
            </a:r>
            <a:r>
              <a:rPr sz="900" i="1" spc="-60" dirty="0">
                <a:latin typeface="Times New Roman"/>
                <a:cs typeface="Times New Roman"/>
              </a:rPr>
              <a:t>2</a:t>
            </a:r>
            <a:endParaRPr sz="900">
              <a:latin typeface="Times New Roman"/>
              <a:cs typeface="Times New Roman"/>
            </a:endParaRPr>
          </a:p>
        </p:txBody>
      </p:sp>
      <p:sp>
        <p:nvSpPr>
          <p:cNvPr id="13" name="object 13"/>
          <p:cNvSpPr txBox="1"/>
          <p:nvPr/>
        </p:nvSpPr>
        <p:spPr>
          <a:xfrm>
            <a:off x="8030470" y="5347205"/>
            <a:ext cx="249554" cy="163830"/>
          </a:xfrm>
          <a:prstGeom prst="rect">
            <a:avLst/>
          </a:prstGeom>
        </p:spPr>
        <p:txBody>
          <a:bodyPr vert="horz" wrap="square" lIns="0" tIns="13335" rIns="0" bIns="0" rtlCol="0">
            <a:spAutoFit/>
          </a:bodyPr>
          <a:lstStyle/>
          <a:p>
            <a:pPr marL="12700">
              <a:lnSpc>
                <a:spcPct val="100000"/>
              </a:lnSpc>
              <a:spcBef>
                <a:spcPts val="105"/>
              </a:spcBef>
            </a:pPr>
            <a:r>
              <a:rPr sz="900" i="1" dirty="0">
                <a:latin typeface="Times New Roman"/>
                <a:cs typeface="Times New Roman"/>
              </a:rPr>
              <a:t>1 x</a:t>
            </a:r>
            <a:r>
              <a:rPr sz="900" i="1" spc="-5" dirty="0">
                <a:latin typeface="Times New Roman"/>
                <a:cs typeface="Times New Roman"/>
              </a:rPr>
              <a:t> </a:t>
            </a:r>
            <a:r>
              <a:rPr sz="900" i="1" spc="-60" dirty="0">
                <a:latin typeface="Times New Roman"/>
                <a:cs typeface="Times New Roman"/>
              </a:rPr>
              <a:t>4</a:t>
            </a:r>
            <a:endParaRPr sz="900">
              <a:latin typeface="Times New Roman"/>
              <a:cs typeface="Times New Roman"/>
            </a:endParaRPr>
          </a:p>
        </p:txBody>
      </p:sp>
      <p:sp>
        <p:nvSpPr>
          <p:cNvPr id="14" name="object 14"/>
          <p:cNvSpPr txBox="1"/>
          <p:nvPr/>
        </p:nvSpPr>
        <p:spPr>
          <a:xfrm>
            <a:off x="707390" y="1191767"/>
            <a:ext cx="7554595" cy="1603375"/>
          </a:xfrm>
          <a:prstGeom prst="rect">
            <a:avLst/>
          </a:prstGeom>
        </p:spPr>
        <p:txBody>
          <a:bodyPr vert="horz" wrap="square" lIns="0" tIns="70485" rIns="0" bIns="0" rtlCol="0">
            <a:spAutoFit/>
          </a:bodyPr>
          <a:lstStyle/>
          <a:p>
            <a:pPr marL="184150" marR="644525" indent="-171450">
              <a:lnSpc>
                <a:spcPct val="77600"/>
              </a:lnSpc>
              <a:spcBef>
                <a:spcPts val="555"/>
              </a:spcBef>
              <a:buFont typeface="Arial MT"/>
              <a:buChar char="•"/>
              <a:tabLst>
                <a:tab pos="184150" algn="l"/>
              </a:tabLst>
            </a:pPr>
            <a:r>
              <a:rPr sz="1700" spc="-55" dirty="0">
                <a:latin typeface="Verdana"/>
                <a:cs typeface="Verdana"/>
              </a:rPr>
              <a:t>All</a:t>
            </a:r>
            <a:r>
              <a:rPr sz="1700" spc="-75" dirty="0">
                <a:latin typeface="Verdana"/>
                <a:cs typeface="Verdana"/>
              </a:rPr>
              <a:t> </a:t>
            </a:r>
            <a:r>
              <a:rPr sz="1700" spc="-65" dirty="0">
                <a:latin typeface="Verdana"/>
                <a:cs typeface="Verdana"/>
              </a:rPr>
              <a:t>definitions </a:t>
            </a:r>
            <a:r>
              <a:rPr sz="1700" dirty="0">
                <a:latin typeface="Verdana"/>
                <a:cs typeface="Verdana"/>
              </a:rPr>
              <a:t>compare</a:t>
            </a:r>
            <a:r>
              <a:rPr sz="1700" spc="-75" dirty="0">
                <a:latin typeface="Verdana"/>
                <a:cs typeface="Verdana"/>
              </a:rPr>
              <a:t> </a:t>
            </a:r>
            <a:r>
              <a:rPr sz="1700" spc="130" dirty="0">
                <a:latin typeface="Verdana"/>
                <a:cs typeface="Verdana"/>
              </a:rPr>
              <a:t>a</a:t>
            </a:r>
            <a:r>
              <a:rPr sz="1700" spc="-75" dirty="0">
                <a:latin typeface="Verdana"/>
                <a:cs typeface="Verdana"/>
              </a:rPr>
              <a:t> </a:t>
            </a:r>
            <a:r>
              <a:rPr sz="1700" b="1" spc="-125" dirty="0">
                <a:latin typeface="Verdana"/>
                <a:cs typeface="Verdana"/>
              </a:rPr>
              <a:t>protected</a:t>
            </a:r>
            <a:r>
              <a:rPr sz="1700" b="1" spc="-50" dirty="0">
                <a:latin typeface="Verdana"/>
                <a:cs typeface="Verdana"/>
              </a:rPr>
              <a:t> </a:t>
            </a:r>
            <a:r>
              <a:rPr sz="1700" b="1" spc="-150" dirty="0">
                <a:latin typeface="Verdana"/>
                <a:cs typeface="Verdana"/>
              </a:rPr>
              <a:t>group</a:t>
            </a:r>
            <a:r>
              <a:rPr sz="1700" b="1" spc="-55" dirty="0">
                <a:latin typeface="Verdana"/>
                <a:cs typeface="Verdana"/>
              </a:rPr>
              <a:t> </a:t>
            </a:r>
            <a:r>
              <a:rPr sz="1700" spc="-75" dirty="0">
                <a:latin typeface="Verdana"/>
                <a:cs typeface="Verdana"/>
              </a:rPr>
              <a:t>(e.g.,</a:t>
            </a:r>
            <a:r>
              <a:rPr sz="1700" spc="-65" dirty="0">
                <a:latin typeface="Verdana"/>
                <a:cs typeface="Verdana"/>
              </a:rPr>
              <a:t> </a:t>
            </a:r>
            <a:r>
              <a:rPr sz="1700" spc="-35" dirty="0">
                <a:latin typeface="Verdana"/>
                <a:cs typeface="Verdana"/>
              </a:rPr>
              <a:t>blacks,</a:t>
            </a:r>
            <a:r>
              <a:rPr sz="1700" spc="-65" dirty="0">
                <a:latin typeface="Verdana"/>
                <a:cs typeface="Verdana"/>
              </a:rPr>
              <a:t> </a:t>
            </a:r>
            <a:r>
              <a:rPr sz="1700" spc="-10" dirty="0">
                <a:latin typeface="Verdana"/>
                <a:cs typeface="Verdana"/>
              </a:rPr>
              <a:t>women) </a:t>
            </a:r>
            <a:r>
              <a:rPr sz="1700" spc="-30" dirty="0">
                <a:latin typeface="Verdana"/>
                <a:cs typeface="Verdana"/>
              </a:rPr>
              <a:t>against</a:t>
            </a:r>
            <a:r>
              <a:rPr sz="1700" spc="-80" dirty="0">
                <a:latin typeface="Verdana"/>
                <a:cs typeface="Verdana"/>
              </a:rPr>
              <a:t> </a:t>
            </a:r>
            <a:r>
              <a:rPr sz="1700" spc="-30" dirty="0">
                <a:latin typeface="Verdana"/>
                <a:cs typeface="Verdana"/>
              </a:rPr>
              <a:t>the</a:t>
            </a:r>
            <a:r>
              <a:rPr sz="1700" spc="-85" dirty="0">
                <a:latin typeface="Verdana"/>
                <a:cs typeface="Verdana"/>
              </a:rPr>
              <a:t> </a:t>
            </a:r>
            <a:r>
              <a:rPr sz="1700" b="1" spc="-155" dirty="0">
                <a:latin typeface="Verdana"/>
                <a:cs typeface="Verdana"/>
              </a:rPr>
              <a:t>non-</a:t>
            </a:r>
            <a:r>
              <a:rPr sz="1700" b="1" spc="-10" dirty="0">
                <a:latin typeface="Verdana"/>
                <a:cs typeface="Verdana"/>
              </a:rPr>
              <a:t>protected</a:t>
            </a:r>
            <a:endParaRPr sz="1700">
              <a:latin typeface="Verdana"/>
              <a:cs typeface="Verdana"/>
            </a:endParaRPr>
          </a:p>
          <a:p>
            <a:pPr>
              <a:lnSpc>
                <a:spcPct val="100000"/>
              </a:lnSpc>
              <a:spcBef>
                <a:spcPts val="790"/>
              </a:spcBef>
              <a:buFont typeface="Arial MT"/>
              <a:buChar char="•"/>
            </a:pPr>
            <a:endParaRPr sz="1700">
              <a:latin typeface="Verdana"/>
              <a:cs typeface="Verdana"/>
            </a:endParaRPr>
          </a:p>
          <a:p>
            <a:pPr marL="184785" indent="-172085">
              <a:lnSpc>
                <a:spcPts val="1825"/>
              </a:lnSpc>
              <a:buFont typeface="Arial MT"/>
              <a:buChar char="•"/>
              <a:tabLst>
                <a:tab pos="184785" algn="l"/>
              </a:tabLst>
            </a:pPr>
            <a:r>
              <a:rPr sz="1700" spc="-10" dirty="0">
                <a:latin typeface="Verdana"/>
                <a:cs typeface="Verdana"/>
              </a:rPr>
              <a:t>What</a:t>
            </a:r>
            <a:r>
              <a:rPr sz="1700" spc="-60" dirty="0">
                <a:latin typeface="Verdana"/>
                <a:cs typeface="Verdana"/>
              </a:rPr>
              <a:t> </a:t>
            </a:r>
            <a:r>
              <a:rPr sz="1700" dirty="0">
                <a:latin typeface="Verdana"/>
                <a:cs typeface="Verdana"/>
              </a:rPr>
              <a:t>happens</a:t>
            </a:r>
            <a:r>
              <a:rPr sz="1700" spc="-55" dirty="0">
                <a:latin typeface="Verdana"/>
                <a:cs typeface="Verdana"/>
              </a:rPr>
              <a:t> </a:t>
            </a:r>
            <a:r>
              <a:rPr sz="1700" spc="-95" dirty="0">
                <a:latin typeface="Verdana"/>
                <a:cs typeface="Verdana"/>
              </a:rPr>
              <a:t>in</a:t>
            </a:r>
            <a:r>
              <a:rPr sz="1700" spc="-60" dirty="0">
                <a:latin typeface="Verdana"/>
                <a:cs typeface="Verdana"/>
              </a:rPr>
              <a:t> </a:t>
            </a:r>
            <a:r>
              <a:rPr sz="1700" spc="-20" dirty="0">
                <a:latin typeface="Verdana"/>
                <a:cs typeface="Verdana"/>
              </a:rPr>
              <a:t>the</a:t>
            </a:r>
            <a:r>
              <a:rPr sz="1700" spc="-60" dirty="0">
                <a:latin typeface="Verdana"/>
                <a:cs typeface="Verdana"/>
              </a:rPr>
              <a:t> </a:t>
            </a:r>
            <a:r>
              <a:rPr sz="1700" dirty="0">
                <a:latin typeface="Verdana"/>
                <a:cs typeface="Verdana"/>
              </a:rPr>
              <a:t>case</a:t>
            </a:r>
            <a:r>
              <a:rPr sz="1700" spc="-65" dirty="0">
                <a:latin typeface="Verdana"/>
                <a:cs typeface="Verdana"/>
              </a:rPr>
              <a:t> </a:t>
            </a:r>
            <a:r>
              <a:rPr sz="1700" dirty="0">
                <a:latin typeface="Verdana"/>
                <a:cs typeface="Verdana"/>
              </a:rPr>
              <a:t>of</a:t>
            </a:r>
            <a:r>
              <a:rPr sz="1700" spc="-50" dirty="0">
                <a:latin typeface="Verdana"/>
                <a:cs typeface="Verdana"/>
              </a:rPr>
              <a:t> </a:t>
            </a:r>
            <a:r>
              <a:rPr sz="1700" spc="-35" dirty="0">
                <a:latin typeface="Verdana"/>
                <a:cs typeface="Verdana"/>
              </a:rPr>
              <a:t>continuous</a:t>
            </a:r>
            <a:r>
              <a:rPr sz="1700" spc="-60" dirty="0">
                <a:latin typeface="Verdana"/>
                <a:cs typeface="Verdana"/>
              </a:rPr>
              <a:t> </a:t>
            </a:r>
            <a:r>
              <a:rPr sz="1700" dirty="0">
                <a:latin typeface="Verdana"/>
                <a:cs typeface="Verdana"/>
              </a:rPr>
              <a:t>protected</a:t>
            </a:r>
            <a:r>
              <a:rPr sz="1700" spc="-55" dirty="0">
                <a:latin typeface="Verdana"/>
                <a:cs typeface="Verdana"/>
              </a:rPr>
              <a:t> </a:t>
            </a:r>
            <a:r>
              <a:rPr sz="1700" spc="-75" dirty="0">
                <a:latin typeface="Verdana"/>
                <a:cs typeface="Verdana"/>
              </a:rPr>
              <a:t>attributes,</a:t>
            </a:r>
            <a:r>
              <a:rPr sz="1700" spc="-55" dirty="0">
                <a:latin typeface="Verdana"/>
                <a:cs typeface="Verdana"/>
              </a:rPr>
              <a:t> </a:t>
            </a:r>
            <a:r>
              <a:rPr sz="1700" spc="-10" dirty="0">
                <a:latin typeface="Verdana"/>
                <a:cs typeface="Verdana"/>
              </a:rPr>
              <a:t>e.g.,</a:t>
            </a:r>
            <a:endParaRPr sz="1700">
              <a:latin typeface="Verdana"/>
              <a:cs typeface="Verdana"/>
            </a:endParaRPr>
          </a:p>
          <a:p>
            <a:pPr marL="184150">
              <a:lnSpc>
                <a:spcPts val="1825"/>
              </a:lnSpc>
            </a:pPr>
            <a:r>
              <a:rPr sz="1700" b="1" spc="-75" dirty="0">
                <a:latin typeface="Verdana"/>
                <a:cs typeface="Verdana"/>
              </a:rPr>
              <a:t>age</a:t>
            </a:r>
            <a:r>
              <a:rPr sz="1700" spc="-75" dirty="0">
                <a:latin typeface="Verdana"/>
                <a:cs typeface="Verdana"/>
              </a:rPr>
              <a:t>,</a:t>
            </a:r>
            <a:r>
              <a:rPr sz="1700" spc="-105" dirty="0">
                <a:latin typeface="Verdana"/>
                <a:cs typeface="Verdana"/>
              </a:rPr>
              <a:t> </a:t>
            </a:r>
            <a:r>
              <a:rPr sz="1700" b="1" spc="-114" dirty="0">
                <a:latin typeface="Verdana"/>
                <a:cs typeface="Verdana"/>
              </a:rPr>
              <a:t>income</a:t>
            </a:r>
            <a:r>
              <a:rPr sz="1700" spc="-114" dirty="0">
                <a:latin typeface="Verdana"/>
                <a:cs typeface="Verdana"/>
              </a:rPr>
              <a:t>,</a:t>
            </a:r>
            <a:r>
              <a:rPr sz="1700" spc="-100" dirty="0">
                <a:latin typeface="Verdana"/>
                <a:cs typeface="Verdana"/>
              </a:rPr>
              <a:t> </a:t>
            </a:r>
            <a:r>
              <a:rPr sz="1700" b="1" i="1" spc="-10" dirty="0">
                <a:latin typeface="Verdana"/>
                <a:cs typeface="Verdana"/>
              </a:rPr>
              <a:t>location</a:t>
            </a:r>
            <a:endParaRPr sz="1700">
              <a:latin typeface="Verdana"/>
              <a:cs typeface="Verdana"/>
            </a:endParaRPr>
          </a:p>
          <a:p>
            <a:pPr marL="4645660">
              <a:lnSpc>
                <a:spcPct val="100000"/>
              </a:lnSpc>
              <a:spcBef>
                <a:spcPts val="610"/>
              </a:spcBef>
            </a:pPr>
            <a:r>
              <a:rPr sz="1400" i="1" dirty="0">
                <a:latin typeface="Times New Roman"/>
                <a:cs typeface="Times New Roman"/>
              </a:rPr>
              <a:t>Spatially</a:t>
            </a:r>
            <a:r>
              <a:rPr sz="1400" i="1" spc="40" dirty="0">
                <a:latin typeface="Times New Roman"/>
                <a:cs typeface="Times New Roman"/>
              </a:rPr>
              <a:t> </a:t>
            </a:r>
            <a:r>
              <a:rPr sz="1400" i="1" dirty="0">
                <a:latin typeface="Times New Roman"/>
                <a:cs typeface="Times New Roman"/>
              </a:rPr>
              <a:t>Fair</a:t>
            </a:r>
            <a:r>
              <a:rPr sz="1400" i="1" spc="45" dirty="0">
                <a:latin typeface="Times New Roman"/>
                <a:cs typeface="Times New Roman"/>
              </a:rPr>
              <a:t> </a:t>
            </a:r>
            <a:r>
              <a:rPr sz="1400" i="1" dirty="0">
                <a:latin typeface="Times New Roman"/>
                <a:cs typeface="Times New Roman"/>
              </a:rPr>
              <a:t>Distribution</a:t>
            </a:r>
            <a:r>
              <a:rPr sz="1400" i="1" spc="45" dirty="0">
                <a:latin typeface="Times New Roman"/>
                <a:cs typeface="Times New Roman"/>
              </a:rPr>
              <a:t> </a:t>
            </a:r>
            <a:r>
              <a:rPr sz="1400" i="1" dirty="0">
                <a:latin typeface="Times New Roman"/>
                <a:cs typeface="Times New Roman"/>
              </a:rPr>
              <a:t>of</a:t>
            </a:r>
            <a:r>
              <a:rPr sz="1400" i="1" spc="45" dirty="0">
                <a:latin typeface="Times New Roman"/>
                <a:cs typeface="Times New Roman"/>
              </a:rPr>
              <a:t> </a:t>
            </a:r>
            <a:r>
              <a:rPr sz="1400" i="1" spc="-10" dirty="0">
                <a:latin typeface="Times New Roman"/>
                <a:cs typeface="Times New Roman"/>
              </a:rPr>
              <a:t>Outcomes</a:t>
            </a:r>
            <a:endParaRPr sz="1400">
              <a:latin typeface="Times New Roman"/>
              <a:cs typeface="Times New Roman"/>
            </a:endParaRPr>
          </a:p>
        </p:txBody>
      </p:sp>
      <p:sp>
        <p:nvSpPr>
          <p:cNvPr id="15" name="object 15"/>
          <p:cNvSpPr txBox="1"/>
          <p:nvPr/>
        </p:nvSpPr>
        <p:spPr>
          <a:xfrm>
            <a:off x="5274708" y="4025273"/>
            <a:ext cx="3081655" cy="242570"/>
          </a:xfrm>
          <a:prstGeom prst="rect">
            <a:avLst/>
          </a:prstGeom>
        </p:spPr>
        <p:txBody>
          <a:bodyPr vert="horz" wrap="square" lIns="0" tIns="15875" rIns="0" bIns="0" rtlCol="0">
            <a:spAutoFit/>
          </a:bodyPr>
          <a:lstStyle/>
          <a:p>
            <a:pPr marL="12700">
              <a:lnSpc>
                <a:spcPct val="100000"/>
              </a:lnSpc>
              <a:spcBef>
                <a:spcPts val="125"/>
              </a:spcBef>
            </a:pPr>
            <a:r>
              <a:rPr sz="1400" i="1" dirty="0">
                <a:latin typeface="Times New Roman"/>
                <a:cs typeface="Times New Roman"/>
              </a:rPr>
              <a:t>Spatially</a:t>
            </a:r>
            <a:r>
              <a:rPr sz="1400" i="1" spc="45" dirty="0">
                <a:latin typeface="Times New Roman"/>
                <a:cs typeface="Times New Roman"/>
              </a:rPr>
              <a:t> </a:t>
            </a:r>
            <a:r>
              <a:rPr sz="1400" i="1" dirty="0">
                <a:latin typeface="Times New Roman"/>
                <a:cs typeface="Times New Roman"/>
              </a:rPr>
              <a:t>Unfair</a:t>
            </a:r>
            <a:r>
              <a:rPr sz="1400" i="1" spc="45" dirty="0">
                <a:latin typeface="Times New Roman"/>
                <a:cs typeface="Times New Roman"/>
              </a:rPr>
              <a:t> </a:t>
            </a:r>
            <a:r>
              <a:rPr sz="1400" i="1" dirty="0">
                <a:latin typeface="Times New Roman"/>
                <a:cs typeface="Times New Roman"/>
              </a:rPr>
              <a:t>Distribution</a:t>
            </a:r>
            <a:r>
              <a:rPr sz="1400" i="1" spc="45" dirty="0">
                <a:latin typeface="Times New Roman"/>
                <a:cs typeface="Times New Roman"/>
              </a:rPr>
              <a:t> </a:t>
            </a:r>
            <a:r>
              <a:rPr sz="1400" i="1" dirty="0">
                <a:latin typeface="Times New Roman"/>
                <a:cs typeface="Times New Roman"/>
              </a:rPr>
              <a:t>of</a:t>
            </a:r>
            <a:r>
              <a:rPr sz="1400" i="1" spc="40" dirty="0">
                <a:latin typeface="Times New Roman"/>
                <a:cs typeface="Times New Roman"/>
              </a:rPr>
              <a:t> </a:t>
            </a:r>
            <a:r>
              <a:rPr sz="1400" i="1" spc="-10" dirty="0">
                <a:latin typeface="Times New Roman"/>
                <a:cs typeface="Times New Roman"/>
              </a:rPr>
              <a:t>Outcomes</a:t>
            </a:r>
            <a:endParaRPr sz="1400">
              <a:latin typeface="Times New Roman"/>
              <a:cs typeface="Times New Roman"/>
            </a:endParaRPr>
          </a:p>
        </p:txBody>
      </p:sp>
      <p:sp>
        <p:nvSpPr>
          <p:cNvPr id="16" name="object 16"/>
          <p:cNvSpPr txBox="1"/>
          <p:nvPr/>
        </p:nvSpPr>
        <p:spPr>
          <a:xfrm>
            <a:off x="707388" y="2890011"/>
            <a:ext cx="3803650" cy="1230630"/>
          </a:xfrm>
          <a:prstGeom prst="rect">
            <a:avLst/>
          </a:prstGeom>
        </p:spPr>
        <p:txBody>
          <a:bodyPr vert="horz" wrap="square" lIns="0" tIns="22860" rIns="0" bIns="0" rtlCol="0">
            <a:spAutoFit/>
          </a:bodyPr>
          <a:lstStyle/>
          <a:p>
            <a:pPr marL="184150" marR="5080" indent="-171450">
              <a:lnSpc>
                <a:spcPts val="1900"/>
              </a:lnSpc>
              <a:spcBef>
                <a:spcPts val="180"/>
              </a:spcBef>
              <a:buFont typeface="Arial MT"/>
              <a:buChar char="•"/>
              <a:tabLst>
                <a:tab pos="184150" algn="l"/>
                <a:tab pos="185420" algn="l"/>
              </a:tabLst>
            </a:pPr>
            <a:r>
              <a:rPr sz="1600" dirty="0">
                <a:latin typeface="Verdana"/>
                <a:cs typeface="Verdana"/>
              </a:rPr>
              <a:t>	</a:t>
            </a:r>
            <a:r>
              <a:rPr sz="1600" spc="-30" dirty="0">
                <a:latin typeface="Verdana"/>
                <a:cs typeface="Verdana"/>
              </a:rPr>
              <a:t>Groups</a:t>
            </a:r>
            <a:r>
              <a:rPr sz="1600" spc="-90" dirty="0">
                <a:latin typeface="Verdana"/>
                <a:cs typeface="Verdana"/>
              </a:rPr>
              <a:t> </a:t>
            </a:r>
            <a:r>
              <a:rPr sz="1600" dirty="0">
                <a:latin typeface="Verdana"/>
                <a:cs typeface="Verdana"/>
              </a:rPr>
              <a:t>are</a:t>
            </a:r>
            <a:r>
              <a:rPr sz="1600" spc="-90" dirty="0">
                <a:latin typeface="Verdana"/>
                <a:cs typeface="Verdana"/>
              </a:rPr>
              <a:t> </a:t>
            </a:r>
            <a:r>
              <a:rPr sz="1600" spc="-25" dirty="0">
                <a:latin typeface="Verdana"/>
                <a:cs typeface="Verdana"/>
              </a:rPr>
              <a:t>not</a:t>
            </a:r>
            <a:r>
              <a:rPr sz="1600" spc="-95" dirty="0">
                <a:latin typeface="Verdana"/>
                <a:cs typeface="Verdana"/>
              </a:rPr>
              <a:t> </a:t>
            </a:r>
            <a:r>
              <a:rPr sz="1600" dirty="0">
                <a:latin typeface="Verdana"/>
                <a:cs typeface="Verdana"/>
              </a:rPr>
              <a:t>defined</a:t>
            </a:r>
            <a:r>
              <a:rPr sz="1600" spc="-85" dirty="0">
                <a:latin typeface="Verdana"/>
                <a:cs typeface="Verdana"/>
              </a:rPr>
              <a:t> </a:t>
            </a:r>
            <a:r>
              <a:rPr sz="1600" spc="-10" dirty="0">
                <a:latin typeface="Verdana"/>
                <a:cs typeface="Verdana"/>
              </a:rPr>
              <a:t>beforehand, </a:t>
            </a:r>
            <a:r>
              <a:rPr sz="1600" spc="50" dirty="0">
                <a:latin typeface="Verdana"/>
                <a:cs typeface="Verdana"/>
              </a:rPr>
              <a:t>and</a:t>
            </a:r>
            <a:r>
              <a:rPr sz="1600" spc="-80" dirty="0">
                <a:latin typeface="Verdana"/>
                <a:cs typeface="Verdana"/>
              </a:rPr>
              <a:t> </a:t>
            </a:r>
            <a:r>
              <a:rPr sz="1600" spc="-25" dirty="0">
                <a:latin typeface="Verdana"/>
                <a:cs typeface="Verdana"/>
              </a:rPr>
              <a:t>defining</a:t>
            </a:r>
            <a:r>
              <a:rPr sz="1600" spc="-85" dirty="0">
                <a:latin typeface="Verdana"/>
                <a:cs typeface="Verdana"/>
              </a:rPr>
              <a:t> </a:t>
            </a:r>
            <a:r>
              <a:rPr sz="1600" spc="-35" dirty="0">
                <a:latin typeface="Verdana"/>
                <a:cs typeface="Verdana"/>
              </a:rPr>
              <a:t>them</a:t>
            </a:r>
            <a:r>
              <a:rPr sz="1600" spc="-75" dirty="0">
                <a:latin typeface="Verdana"/>
                <a:cs typeface="Verdana"/>
              </a:rPr>
              <a:t> </a:t>
            </a:r>
            <a:r>
              <a:rPr sz="1600" spc="85" dirty="0">
                <a:latin typeface="Verdana"/>
                <a:cs typeface="Verdana"/>
              </a:rPr>
              <a:t>can</a:t>
            </a:r>
            <a:r>
              <a:rPr sz="1600" spc="-80" dirty="0">
                <a:latin typeface="Verdana"/>
                <a:cs typeface="Verdana"/>
              </a:rPr>
              <a:t> </a:t>
            </a:r>
            <a:r>
              <a:rPr sz="1600" dirty="0">
                <a:latin typeface="Verdana"/>
                <a:cs typeface="Verdana"/>
              </a:rPr>
              <a:t>lead</a:t>
            </a:r>
            <a:r>
              <a:rPr sz="1600" spc="-75" dirty="0">
                <a:latin typeface="Verdana"/>
                <a:cs typeface="Verdana"/>
              </a:rPr>
              <a:t> </a:t>
            </a:r>
            <a:r>
              <a:rPr sz="1600" spc="-25" dirty="0">
                <a:latin typeface="Verdana"/>
                <a:cs typeface="Verdana"/>
              </a:rPr>
              <a:t>to </a:t>
            </a:r>
            <a:r>
              <a:rPr sz="1600" b="1" spc="-80" dirty="0">
                <a:latin typeface="Verdana"/>
                <a:cs typeface="Verdana"/>
              </a:rPr>
              <a:t>gerrymandering</a:t>
            </a:r>
            <a:endParaRPr sz="1600">
              <a:latin typeface="Verdana"/>
              <a:cs typeface="Verdana"/>
            </a:endParaRPr>
          </a:p>
          <a:p>
            <a:pPr marL="527050" marR="389255" lvl="1" indent="-171450">
              <a:lnSpc>
                <a:spcPct val="101400"/>
              </a:lnSpc>
              <a:spcBef>
                <a:spcPts val="300"/>
              </a:spcBef>
              <a:buFont typeface="Arial MT"/>
              <a:buChar char="•"/>
              <a:tabLst>
                <a:tab pos="527050" algn="l"/>
              </a:tabLst>
            </a:pPr>
            <a:r>
              <a:rPr sz="1400" spc="-55" dirty="0">
                <a:latin typeface="Verdana"/>
                <a:cs typeface="Verdana"/>
              </a:rPr>
              <a:t>purposefully</a:t>
            </a:r>
            <a:r>
              <a:rPr sz="1400" spc="-70" dirty="0">
                <a:latin typeface="Verdana"/>
                <a:cs typeface="Verdana"/>
              </a:rPr>
              <a:t> </a:t>
            </a:r>
            <a:r>
              <a:rPr sz="1400" spc="-60" dirty="0">
                <a:latin typeface="Verdana"/>
                <a:cs typeface="Verdana"/>
              </a:rPr>
              <a:t>setting</a:t>
            </a:r>
            <a:r>
              <a:rPr sz="1400" spc="-65" dirty="0">
                <a:latin typeface="Verdana"/>
                <a:cs typeface="Verdana"/>
              </a:rPr>
              <a:t> </a:t>
            </a:r>
            <a:r>
              <a:rPr sz="1400" spc="-20" dirty="0">
                <a:latin typeface="Verdana"/>
                <a:cs typeface="Verdana"/>
              </a:rPr>
              <a:t>the</a:t>
            </a:r>
            <a:r>
              <a:rPr sz="1400" spc="-65" dirty="0">
                <a:latin typeface="Verdana"/>
                <a:cs typeface="Verdana"/>
              </a:rPr>
              <a:t> </a:t>
            </a:r>
            <a:r>
              <a:rPr sz="1400" spc="-20" dirty="0">
                <a:latin typeface="Verdana"/>
                <a:cs typeface="Verdana"/>
              </a:rPr>
              <a:t>group </a:t>
            </a:r>
            <a:r>
              <a:rPr sz="1400" spc="-25" dirty="0">
                <a:latin typeface="Verdana"/>
                <a:cs typeface="Verdana"/>
              </a:rPr>
              <a:t>boundaries</a:t>
            </a:r>
            <a:r>
              <a:rPr sz="1400" spc="-85" dirty="0">
                <a:latin typeface="Verdana"/>
                <a:cs typeface="Verdana"/>
              </a:rPr>
              <a:t> </a:t>
            </a:r>
            <a:r>
              <a:rPr sz="1400" spc="-10" dirty="0">
                <a:latin typeface="Verdana"/>
                <a:cs typeface="Verdana"/>
              </a:rPr>
              <a:t>to</a:t>
            </a:r>
            <a:r>
              <a:rPr sz="1400" spc="-80" dirty="0">
                <a:latin typeface="Verdana"/>
                <a:cs typeface="Verdana"/>
              </a:rPr>
              <a:t> </a:t>
            </a:r>
            <a:r>
              <a:rPr sz="1400" b="1" spc="-105" dirty="0">
                <a:latin typeface="Verdana"/>
                <a:cs typeface="Verdana"/>
              </a:rPr>
              <a:t>hide</a:t>
            </a:r>
            <a:r>
              <a:rPr sz="1400" b="1" spc="-55" dirty="0">
                <a:latin typeface="Verdana"/>
                <a:cs typeface="Verdana"/>
              </a:rPr>
              <a:t> </a:t>
            </a:r>
            <a:r>
              <a:rPr sz="1400" b="1" spc="-130" dirty="0">
                <a:latin typeface="Verdana"/>
                <a:cs typeface="Verdana"/>
              </a:rPr>
              <a:t>discrimination</a:t>
            </a:r>
            <a:endParaRPr sz="1400">
              <a:latin typeface="Verdana"/>
              <a:cs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Location</a:t>
            </a:r>
            <a:r>
              <a:rPr spc="-145" dirty="0"/>
              <a:t> Fairness</a:t>
            </a:r>
          </a:p>
        </p:txBody>
      </p:sp>
      <p:sp>
        <p:nvSpPr>
          <p:cNvPr id="3" name="object 3"/>
          <p:cNvSpPr txBox="1"/>
          <p:nvPr/>
        </p:nvSpPr>
        <p:spPr>
          <a:xfrm>
            <a:off x="707390" y="1145540"/>
            <a:ext cx="6907530" cy="1144270"/>
          </a:xfrm>
          <a:prstGeom prst="rect">
            <a:avLst/>
          </a:prstGeom>
        </p:spPr>
        <p:txBody>
          <a:bodyPr vert="horz" wrap="square" lIns="0" tIns="106680" rIns="0" bIns="0" rtlCol="0">
            <a:spAutoFit/>
          </a:bodyPr>
          <a:lstStyle/>
          <a:p>
            <a:pPr marL="183515" indent="-170815">
              <a:lnSpc>
                <a:spcPct val="100000"/>
              </a:lnSpc>
              <a:spcBef>
                <a:spcPts val="840"/>
              </a:spcBef>
              <a:buFont typeface="Arial MT"/>
              <a:buChar char="•"/>
              <a:tabLst>
                <a:tab pos="183515" algn="l"/>
              </a:tabLst>
            </a:pPr>
            <a:r>
              <a:rPr sz="1800" dirty="0">
                <a:latin typeface="Verdana"/>
                <a:cs typeface="Verdana"/>
              </a:rPr>
              <a:t>We</a:t>
            </a:r>
            <a:r>
              <a:rPr sz="1800" spc="-120" dirty="0">
                <a:latin typeface="Verdana"/>
                <a:cs typeface="Verdana"/>
              </a:rPr>
              <a:t> </a:t>
            </a:r>
            <a:r>
              <a:rPr sz="1800" dirty="0">
                <a:latin typeface="Verdana"/>
                <a:cs typeface="Verdana"/>
              </a:rPr>
              <a:t>want</a:t>
            </a:r>
            <a:r>
              <a:rPr sz="1800" spc="-120" dirty="0">
                <a:latin typeface="Verdana"/>
                <a:cs typeface="Verdana"/>
              </a:rPr>
              <a:t> </a:t>
            </a:r>
            <a:r>
              <a:rPr sz="1800" b="1" spc="-150" dirty="0">
                <a:latin typeface="Verdana"/>
                <a:cs typeface="Verdana"/>
              </a:rPr>
              <a:t>outcomes</a:t>
            </a:r>
            <a:r>
              <a:rPr sz="1800" b="1" spc="-110" dirty="0">
                <a:latin typeface="Verdana"/>
                <a:cs typeface="Verdana"/>
              </a:rPr>
              <a:t> </a:t>
            </a:r>
            <a:r>
              <a:rPr sz="1800" dirty="0">
                <a:latin typeface="Verdana"/>
                <a:cs typeface="Verdana"/>
              </a:rPr>
              <a:t>to</a:t>
            </a:r>
            <a:r>
              <a:rPr sz="1800" spc="-130" dirty="0">
                <a:latin typeface="Verdana"/>
                <a:cs typeface="Verdana"/>
              </a:rPr>
              <a:t> </a:t>
            </a:r>
            <a:r>
              <a:rPr sz="1800" spc="90" dirty="0">
                <a:latin typeface="Verdana"/>
                <a:cs typeface="Verdana"/>
              </a:rPr>
              <a:t>be</a:t>
            </a:r>
            <a:r>
              <a:rPr sz="1800" spc="-114" dirty="0">
                <a:latin typeface="Verdana"/>
                <a:cs typeface="Verdana"/>
              </a:rPr>
              <a:t> </a:t>
            </a:r>
            <a:r>
              <a:rPr sz="1800" b="1" spc="-145" dirty="0">
                <a:latin typeface="Verdana"/>
                <a:cs typeface="Verdana"/>
              </a:rPr>
              <a:t>independent</a:t>
            </a:r>
            <a:r>
              <a:rPr sz="1800" b="1" spc="-105" dirty="0">
                <a:latin typeface="Verdana"/>
                <a:cs typeface="Verdana"/>
              </a:rPr>
              <a:t> </a:t>
            </a:r>
            <a:r>
              <a:rPr sz="1800" b="1" spc="-185" dirty="0">
                <a:latin typeface="Verdana"/>
                <a:cs typeface="Verdana"/>
              </a:rPr>
              <a:t>of</a:t>
            </a:r>
            <a:r>
              <a:rPr sz="1800" b="1" spc="-110" dirty="0">
                <a:latin typeface="Verdana"/>
                <a:cs typeface="Verdana"/>
              </a:rPr>
              <a:t> </a:t>
            </a:r>
            <a:r>
              <a:rPr sz="1800" b="1" spc="-10" dirty="0">
                <a:latin typeface="Verdana"/>
                <a:cs typeface="Verdana"/>
              </a:rPr>
              <a:t>location</a:t>
            </a:r>
            <a:endParaRPr sz="1800">
              <a:latin typeface="Verdana"/>
              <a:cs typeface="Verdana"/>
            </a:endParaRPr>
          </a:p>
          <a:p>
            <a:pPr marL="183515" indent="-170815">
              <a:lnSpc>
                <a:spcPct val="100000"/>
              </a:lnSpc>
              <a:spcBef>
                <a:spcPts val="745"/>
              </a:spcBef>
              <a:buFont typeface="Arial MT"/>
              <a:buChar char="•"/>
              <a:tabLst>
                <a:tab pos="183515" algn="l"/>
              </a:tabLst>
            </a:pPr>
            <a:r>
              <a:rPr sz="1800" spc="-30" dirty="0">
                <a:latin typeface="Verdana"/>
                <a:cs typeface="Verdana"/>
              </a:rPr>
              <a:t>Consider</a:t>
            </a:r>
            <a:r>
              <a:rPr sz="1800" spc="-114" dirty="0">
                <a:latin typeface="Verdana"/>
                <a:cs typeface="Verdana"/>
              </a:rPr>
              <a:t> </a:t>
            </a:r>
            <a:r>
              <a:rPr sz="1800" b="1" spc="-175" dirty="0">
                <a:latin typeface="Verdana"/>
                <a:cs typeface="Verdana"/>
              </a:rPr>
              <a:t>Loan</a:t>
            </a:r>
            <a:r>
              <a:rPr sz="1800" b="1" spc="-100" dirty="0">
                <a:latin typeface="Verdana"/>
                <a:cs typeface="Verdana"/>
              </a:rPr>
              <a:t> </a:t>
            </a:r>
            <a:r>
              <a:rPr sz="1800" b="1" spc="-125" dirty="0">
                <a:latin typeface="Verdana"/>
                <a:cs typeface="Verdana"/>
              </a:rPr>
              <a:t>Application</a:t>
            </a:r>
            <a:r>
              <a:rPr sz="1800" b="1" spc="-95" dirty="0">
                <a:latin typeface="Verdana"/>
                <a:cs typeface="Verdana"/>
              </a:rPr>
              <a:t> </a:t>
            </a:r>
            <a:r>
              <a:rPr sz="1800" b="1" spc="-90" dirty="0">
                <a:solidFill>
                  <a:srgbClr val="70AD47"/>
                </a:solidFill>
                <a:latin typeface="Verdana"/>
                <a:cs typeface="Verdana"/>
              </a:rPr>
              <a:t>Accepts</a:t>
            </a:r>
            <a:r>
              <a:rPr sz="1800" b="1" spc="-95" dirty="0">
                <a:solidFill>
                  <a:srgbClr val="70AD47"/>
                </a:solidFill>
                <a:latin typeface="Verdana"/>
                <a:cs typeface="Verdana"/>
              </a:rPr>
              <a:t> </a:t>
            </a:r>
            <a:r>
              <a:rPr sz="1800" spc="65" dirty="0">
                <a:latin typeface="Verdana"/>
                <a:cs typeface="Verdana"/>
              </a:rPr>
              <a:t>and</a:t>
            </a:r>
            <a:r>
              <a:rPr sz="1800" spc="-105" dirty="0">
                <a:latin typeface="Verdana"/>
                <a:cs typeface="Verdana"/>
              </a:rPr>
              <a:t> </a:t>
            </a:r>
            <a:r>
              <a:rPr sz="1800" b="1" spc="-180" dirty="0">
                <a:solidFill>
                  <a:srgbClr val="FF0000"/>
                </a:solidFill>
                <a:latin typeface="Verdana"/>
                <a:cs typeface="Verdana"/>
              </a:rPr>
              <a:t>Rejects</a:t>
            </a:r>
            <a:r>
              <a:rPr sz="1800" b="1" spc="-95" dirty="0">
                <a:solidFill>
                  <a:srgbClr val="FF0000"/>
                </a:solidFill>
                <a:latin typeface="Verdana"/>
                <a:cs typeface="Verdana"/>
              </a:rPr>
              <a:t> </a:t>
            </a:r>
            <a:r>
              <a:rPr sz="1800" spc="-20" dirty="0">
                <a:latin typeface="Verdana"/>
                <a:cs typeface="Verdana"/>
              </a:rPr>
              <a:t>per</a:t>
            </a:r>
            <a:r>
              <a:rPr sz="1800" spc="-114" dirty="0">
                <a:latin typeface="Verdana"/>
                <a:cs typeface="Verdana"/>
              </a:rPr>
              <a:t> </a:t>
            </a:r>
            <a:r>
              <a:rPr sz="1800" spc="-10" dirty="0">
                <a:latin typeface="Verdana"/>
                <a:cs typeface="Verdana"/>
              </a:rPr>
              <a:t>location</a:t>
            </a:r>
            <a:endParaRPr sz="1800">
              <a:latin typeface="Verdana"/>
              <a:cs typeface="Verdana"/>
            </a:endParaRPr>
          </a:p>
          <a:p>
            <a:pPr marL="183515" indent="-170815">
              <a:lnSpc>
                <a:spcPct val="100000"/>
              </a:lnSpc>
              <a:spcBef>
                <a:spcPts val="840"/>
              </a:spcBef>
              <a:buFont typeface="Arial MT"/>
              <a:buChar char="•"/>
              <a:tabLst>
                <a:tab pos="183515" algn="l"/>
              </a:tabLst>
            </a:pPr>
            <a:r>
              <a:rPr sz="1800" spc="-295" dirty="0">
                <a:latin typeface="Verdana"/>
                <a:cs typeface="Verdana"/>
              </a:rPr>
              <a:t>Is</a:t>
            </a:r>
            <a:r>
              <a:rPr sz="1800" spc="-135" dirty="0">
                <a:latin typeface="Verdana"/>
                <a:cs typeface="Verdana"/>
              </a:rPr>
              <a:t> this </a:t>
            </a:r>
            <a:r>
              <a:rPr sz="1800" spc="55" dirty="0">
                <a:latin typeface="Verdana"/>
                <a:cs typeface="Verdana"/>
              </a:rPr>
              <a:t>map</a:t>
            </a:r>
            <a:r>
              <a:rPr sz="1800" spc="-135" dirty="0">
                <a:latin typeface="Verdana"/>
                <a:cs typeface="Verdana"/>
              </a:rPr>
              <a:t> </a:t>
            </a:r>
            <a:r>
              <a:rPr sz="1800" b="1" spc="-10" dirty="0">
                <a:latin typeface="Verdana"/>
                <a:cs typeface="Verdana"/>
              </a:rPr>
              <a:t>fair</a:t>
            </a:r>
            <a:r>
              <a:rPr sz="1800" spc="-10" dirty="0">
                <a:latin typeface="Verdana"/>
                <a:cs typeface="Verdana"/>
              </a:rPr>
              <a:t>?</a:t>
            </a:r>
            <a:endParaRPr sz="1800">
              <a:latin typeface="Verdana"/>
              <a:cs typeface="Verdana"/>
            </a:endParaRPr>
          </a:p>
        </p:txBody>
      </p:sp>
      <p:pic>
        <p:nvPicPr>
          <p:cNvPr id="4" name="object 4"/>
          <p:cNvPicPr/>
          <p:nvPr/>
        </p:nvPicPr>
        <p:blipFill>
          <a:blip r:embed="rId2" cstate="print"/>
          <a:stretch>
            <a:fillRect/>
          </a:stretch>
        </p:blipFill>
        <p:spPr>
          <a:xfrm>
            <a:off x="1354964" y="2411450"/>
            <a:ext cx="6434071" cy="316362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52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49707" y="633941"/>
          <a:ext cx="4909818" cy="4358635"/>
        </p:xfrm>
        <a:graphic>
          <a:graphicData uri="http://schemas.openxmlformats.org/drawingml/2006/table">
            <a:tbl>
              <a:tblPr firstRow="1" bandRow="1">
                <a:tableStyleId>{2D5ABB26-0587-4C30-8999-92F81FD0307C}</a:tableStyleId>
              </a:tblPr>
              <a:tblGrid>
                <a:gridCol w="1007744">
                  <a:extLst>
                    <a:ext uri="{9D8B030D-6E8A-4147-A177-3AD203B41FA5}">
                      <a16:colId xmlns:a16="http://schemas.microsoft.com/office/drawing/2014/main" val="20000"/>
                    </a:ext>
                  </a:extLst>
                </a:gridCol>
                <a:gridCol w="749934">
                  <a:extLst>
                    <a:ext uri="{9D8B030D-6E8A-4147-A177-3AD203B41FA5}">
                      <a16:colId xmlns:a16="http://schemas.microsoft.com/office/drawing/2014/main" val="20001"/>
                    </a:ext>
                  </a:extLst>
                </a:gridCol>
                <a:gridCol w="3152140">
                  <a:extLst>
                    <a:ext uri="{9D8B030D-6E8A-4147-A177-3AD203B41FA5}">
                      <a16:colId xmlns:a16="http://schemas.microsoft.com/office/drawing/2014/main" val="20002"/>
                    </a:ext>
                  </a:extLst>
                </a:gridCol>
              </a:tblGrid>
              <a:tr h="481330">
                <a:tc>
                  <a:txBody>
                    <a:bodyPr/>
                    <a:lstStyle/>
                    <a:p>
                      <a:pPr marL="56515">
                        <a:lnSpc>
                          <a:spcPts val="919"/>
                        </a:lnSpc>
                      </a:pPr>
                      <a:r>
                        <a:rPr sz="800" b="1" dirty="0">
                          <a:latin typeface="Times New Roman"/>
                          <a:cs typeface="Times New Roman"/>
                        </a:rPr>
                        <a:t>Ethical</a:t>
                      </a:r>
                      <a:r>
                        <a:rPr sz="800" b="1" spc="40" dirty="0">
                          <a:latin typeface="Times New Roman"/>
                          <a:cs typeface="Times New Roman"/>
                        </a:rPr>
                        <a:t> </a:t>
                      </a:r>
                      <a:r>
                        <a:rPr sz="800" b="1" spc="-10" dirty="0">
                          <a:latin typeface="Times New Roman"/>
                          <a:cs typeface="Times New Roman"/>
                        </a:rPr>
                        <a:t>principle</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b="1" dirty="0">
                          <a:latin typeface="Times New Roman"/>
                          <a:cs typeface="Times New Roman"/>
                        </a:rPr>
                        <a:t>Number</a:t>
                      </a:r>
                      <a:r>
                        <a:rPr sz="800" b="1" spc="40" dirty="0">
                          <a:latin typeface="Times New Roman"/>
                          <a:cs typeface="Times New Roman"/>
                        </a:rPr>
                        <a:t> </a:t>
                      </a:r>
                      <a:r>
                        <a:rPr sz="800" b="1" spc="-25" dirty="0">
                          <a:latin typeface="Times New Roman"/>
                          <a:cs typeface="Times New Roman"/>
                        </a:rPr>
                        <a:t>of</a:t>
                      </a:r>
                      <a:endParaRPr sz="800">
                        <a:latin typeface="Times New Roman"/>
                        <a:cs typeface="Times New Roman"/>
                      </a:endParaRPr>
                    </a:p>
                    <a:p>
                      <a:pPr marL="53975">
                        <a:lnSpc>
                          <a:spcPct val="100000"/>
                        </a:lnSpc>
                        <a:spcBef>
                          <a:spcPts val="915"/>
                        </a:spcBef>
                      </a:pPr>
                      <a:r>
                        <a:rPr sz="800" b="1" spc="-10" dirty="0">
                          <a:latin typeface="Times New Roman"/>
                          <a:cs typeface="Times New Roman"/>
                        </a:rPr>
                        <a:t>documents</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b="1" dirty="0">
                          <a:latin typeface="Times New Roman"/>
                          <a:cs typeface="Times New Roman"/>
                        </a:rPr>
                        <a:t>Included</a:t>
                      </a:r>
                      <a:r>
                        <a:rPr sz="800" b="1" spc="10" dirty="0">
                          <a:latin typeface="Times New Roman"/>
                          <a:cs typeface="Times New Roman"/>
                        </a:rPr>
                        <a:t> </a:t>
                      </a:r>
                      <a:r>
                        <a:rPr sz="800" b="1" spc="-10" dirty="0">
                          <a:latin typeface="Times New Roman"/>
                          <a:cs typeface="Times New Roman"/>
                        </a:rPr>
                        <a:t>codes</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83870">
                <a:tc>
                  <a:txBody>
                    <a:bodyPr/>
                    <a:lstStyle/>
                    <a:p>
                      <a:pPr marL="56515">
                        <a:lnSpc>
                          <a:spcPts val="940"/>
                        </a:lnSpc>
                      </a:pPr>
                      <a:r>
                        <a:rPr sz="800" spc="-10" dirty="0">
                          <a:latin typeface="Times New Roman"/>
                          <a:cs typeface="Times New Roman"/>
                        </a:rPr>
                        <a:t>Transparency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40"/>
                        </a:lnSpc>
                      </a:pPr>
                      <a:r>
                        <a:rPr sz="800" spc="-10" dirty="0">
                          <a:latin typeface="Times New Roman"/>
                          <a:cs typeface="Times New Roman"/>
                        </a:rPr>
                        <a:t>73/84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40"/>
                        </a:lnSpc>
                      </a:pPr>
                      <a:r>
                        <a:rPr sz="800" dirty="0">
                          <a:latin typeface="Times New Roman"/>
                          <a:cs typeface="Times New Roman"/>
                        </a:rPr>
                        <a:t>Transparency,</a:t>
                      </a:r>
                      <a:r>
                        <a:rPr sz="800" spc="55" dirty="0">
                          <a:latin typeface="Times New Roman"/>
                          <a:cs typeface="Times New Roman"/>
                        </a:rPr>
                        <a:t> </a:t>
                      </a:r>
                      <a:r>
                        <a:rPr sz="800" dirty="0">
                          <a:latin typeface="Times New Roman"/>
                          <a:cs typeface="Times New Roman"/>
                        </a:rPr>
                        <a:t>explainability,</a:t>
                      </a:r>
                      <a:r>
                        <a:rPr sz="800" spc="60" dirty="0">
                          <a:latin typeface="Times New Roman"/>
                          <a:cs typeface="Times New Roman"/>
                        </a:rPr>
                        <a:t> </a:t>
                      </a:r>
                      <a:r>
                        <a:rPr sz="800" dirty="0">
                          <a:latin typeface="Times New Roman"/>
                          <a:cs typeface="Times New Roman"/>
                        </a:rPr>
                        <a:t>explicability,</a:t>
                      </a:r>
                      <a:r>
                        <a:rPr sz="800" spc="60" dirty="0">
                          <a:latin typeface="Times New Roman"/>
                          <a:cs typeface="Times New Roman"/>
                        </a:rPr>
                        <a:t> </a:t>
                      </a:r>
                      <a:r>
                        <a:rPr sz="800" spc="-10" dirty="0">
                          <a:latin typeface="Times New Roman"/>
                          <a:cs typeface="Times New Roman"/>
                        </a:rPr>
                        <a:t>understandability,</a:t>
                      </a:r>
                      <a:endParaRPr sz="800">
                        <a:latin typeface="Times New Roman"/>
                        <a:cs typeface="Times New Roman"/>
                      </a:endParaRPr>
                    </a:p>
                    <a:p>
                      <a:pPr marL="53975">
                        <a:lnSpc>
                          <a:spcPct val="100000"/>
                        </a:lnSpc>
                        <a:spcBef>
                          <a:spcPts val="915"/>
                        </a:spcBef>
                      </a:pPr>
                      <a:r>
                        <a:rPr sz="800" dirty="0">
                          <a:latin typeface="Times New Roman"/>
                          <a:cs typeface="Times New Roman"/>
                        </a:rPr>
                        <a:t>interpretability,</a:t>
                      </a:r>
                      <a:r>
                        <a:rPr sz="800" spc="60" dirty="0">
                          <a:latin typeface="Times New Roman"/>
                          <a:cs typeface="Times New Roman"/>
                        </a:rPr>
                        <a:t> </a:t>
                      </a:r>
                      <a:r>
                        <a:rPr sz="800" dirty="0">
                          <a:latin typeface="Times New Roman"/>
                          <a:cs typeface="Times New Roman"/>
                        </a:rPr>
                        <a:t>communication,</a:t>
                      </a:r>
                      <a:r>
                        <a:rPr sz="800" spc="65" dirty="0">
                          <a:latin typeface="Times New Roman"/>
                          <a:cs typeface="Times New Roman"/>
                        </a:rPr>
                        <a:t> </a:t>
                      </a:r>
                      <a:r>
                        <a:rPr sz="800" dirty="0">
                          <a:latin typeface="Times New Roman"/>
                          <a:cs typeface="Times New Roman"/>
                        </a:rPr>
                        <a:t>disclosure,</a:t>
                      </a:r>
                      <a:r>
                        <a:rPr sz="800" spc="60" dirty="0">
                          <a:latin typeface="Times New Roman"/>
                          <a:cs typeface="Times New Roman"/>
                        </a:rPr>
                        <a:t> </a:t>
                      </a:r>
                      <a:r>
                        <a:rPr sz="800" spc="-10" dirty="0">
                          <a:latin typeface="Times New Roman"/>
                          <a:cs typeface="Times New Roman"/>
                        </a:rPr>
                        <a:t>showing</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721995">
                <a:tc>
                  <a:txBody>
                    <a:bodyPr/>
                    <a:lstStyle/>
                    <a:p>
                      <a:pPr marL="56515">
                        <a:lnSpc>
                          <a:spcPts val="919"/>
                        </a:lnSpc>
                      </a:pPr>
                      <a:r>
                        <a:rPr sz="800" dirty="0">
                          <a:latin typeface="Times New Roman"/>
                          <a:cs typeface="Times New Roman"/>
                        </a:rPr>
                        <a:t>Justice</a:t>
                      </a:r>
                      <a:r>
                        <a:rPr sz="800" spc="15" dirty="0">
                          <a:latin typeface="Times New Roman"/>
                          <a:cs typeface="Times New Roman"/>
                        </a:rPr>
                        <a:t> </a:t>
                      </a:r>
                      <a:r>
                        <a:rPr sz="800" dirty="0">
                          <a:latin typeface="Times New Roman"/>
                          <a:cs typeface="Times New Roman"/>
                        </a:rPr>
                        <a:t>&amp;</a:t>
                      </a:r>
                      <a:r>
                        <a:rPr sz="800" spc="20" dirty="0">
                          <a:latin typeface="Times New Roman"/>
                          <a:cs typeface="Times New Roman"/>
                        </a:rPr>
                        <a:t> </a:t>
                      </a:r>
                      <a:r>
                        <a:rPr sz="800" spc="-10" dirty="0">
                          <a:latin typeface="Times New Roman"/>
                          <a:cs typeface="Times New Roman"/>
                        </a:rPr>
                        <a:t>fairness</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68/84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Justice,</a:t>
                      </a:r>
                      <a:r>
                        <a:rPr sz="800" spc="35" dirty="0">
                          <a:latin typeface="Times New Roman"/>
                          <a:cs typeface="Times New Roman"/>
                        </a:rPr>
                        <a:t> </a:t>
                      </a:r>
                      <a:r>
                        <a:rPr sz="800" dirty="0">
                          <a:latin typeface="Times New Roman"/>
                          <a:cs typeface="Times New Roman"/>
                        </a:rPr>
                        <a:t>fairness,</a:t>
                      </a:r>
                      <a:r>
                        <a:rPr sz="800" spc="40" dirty="0">
                          <a:latin typeface="Times New Roman"/>
                          <a:cs typeface="Times New Roman"/>
                        </a:rPr>
                        <a:t> </a:t>
                      </a:r>
                      <a:r>
                        <a:rPr sz="800" dirty="0">
                          <a:latin typeface="Times New Roman"/>
                          <a:cs typeface="Times New Roman"/>
                        </a:rPr>
                        <a:t>consistency,</a:t>
                      </a:r>
                      <a:r>
                        <a:rPr sz="800" spc="35" dirty="0">
                          <a:latin typeface="Times New Roman"/>
                          <a:cs typeface="Times New Roman"/>
                        </a:rPr>
                        <a:t> </a:t>
                      </a:r>
                      <a:r>
                        <a:rPr sz="800" dirty="0">
                          <a:latin typeface="Times New Roman"/>
                          <a:cs typeface="Times New Roman"/>
                        </a:rPr>
                        <a:t>inclusion,</a:t>
                      </a:r>
                      <a:r>
                        <a:rPr sz="800" spc="40" dirty="0">
                          <a:latin typeface="Times New Roman"/>
                          <a:cs typeface="Times New Roman"/>
                        </a:rPr>
                        <a:t> </a:t>
                      </a:r>
                      <a:r>
                        <a:rPr sz="800" dirty="0">
                          <a:latin typeface="Times New Roman"/>
                          <a:cs typeface="Times New Roman"/>
                        </a:rPr>
                        <a:t>equality,</a:t>
                      </a:r>
                      <a:r>
                        <a:rPr sz="800" spc="35" dirty="0">
                          <a:latin typeface="Times New Roman"/>
                          <a:cs typeface="Times New Roman"/>
                        </a:rPr>
                        <a:t> </a:t>
                      </a:r>
                      <a:r>
                        <a:rPr sz="800" dirty="0">
                          <a:latin typeface="Times New Roman"/>
                          <a:cs typeface="Times New Roman"/>
                        </a:rPr>
                        <a:t>equity,</a:t>
                      </a:r>
                      <a:r>
                        <a:rPr sz="800" spc="40" dirty="0">
                          <a:latin typeface="Times New Roman"/>
                          <a:cs typeface="Times New Roman"/>
                        </a:rPr>
                        <a:t> </a:t>
                      </a:r>
                      <a:r>
                        <a:rPr sz="800" dirty="0">
                          <a:latin typeface="Times New Roman"/>
                          <a:cs typeface="Times New Roman"/>
                        </a:rPr>
                        <a:t>(non-</a:t>
                      </a:r>
                      <a:r>
                        <a:rPr sz="800" spc="-10" dirty="0">
                          <a:latin typeface="Times New Roman"/>
                          <a:cs typeface="Times New Roman"/>
                        </a:rPr>
                        <a:t>)bias,</a:t>
                      </a:r>
                      <a:endParaRPr sz="800">
                        <a:latin typeface="Times New Roman"/>
                        <a:cs typeface="Times New Roman"/>
                      </a:endParaRPr>
                    </a:p>
                    <a:p>
                      <a:pPr marL="53975" marR="276225">
                        <a:lnSpc>
                          <a:spcPts val="1900"/>
                        </a:lnSpc>
                        <a:spcBef>
                          <a:spcPts val="195"/>
                        </a:spcBef>
                      </a:pPr>
                      <a:r>
                        <a:rPr sz="800" dirty="0">
                          <a:latin typeface="Times New Roman"/>
                          <a:cs typeface="Times New Roman"/>
                        </a:rPr>
                        <a:t>(non-)discrimination,</a:t>
                      </a:r>
                      <a:r>
                        <a:rPr sz="800" spc="55" dirty="0">
                          <a:latin typeface="Times New Roman"/>
                          <a:cs typeface="Times New Roman"/>
                        </a:rPr>
                        <a:t> </a:t>
                      </a:r>
                      <a:r>
                        <a:rPr sz="800" dirty="0">
                          <a:latin typeface="Times New Roman"/>
                          <a:cs typeface="Times New Roman"/>
                        </a:rPr>
                        <a:t>diversity,</a:t>
                      </a:r>
                      <a:r>
                        <a:rPr sz="800" spc="55" dirty="0">
                          <a:latin typeface="Times New Roman"/>
                          <a:cs typeface="Times New Roman"/>
                        </a:rPr>
                        <a:t> </a:t>
                      </a:r>
                      <a:r>
                        <a:rPr sz="800" dirty="0">
                          <a:latin typeface="Times New Roman"/>
                          <a:cs typeface="Times New Roman"/>
                        </a:rPr>
                        <a:t>plurality,</a:t>
                      </a:r>
                      <a:r>
                        <a:rPr sz="800" spc="60" dirty="0">
                          <a:latin typeface="Times New Roman"/>
                          <a:cs typeface="Times New Roman"/>
                        </a:rPr>
                        <a:t> </a:t>
                      </a:r>
                      <a:r>
                        <a:rPr sz="800" dirty="0">
                          <a:latin typeface="Times New Roman"/>
                          <a:cs typeface="Times New Roman"/>
                        </a:rPr>
                        <a:t>accessibility,</a:t>
                      </a:r>
                      <a:r>
                        <a:rPr sz="800" spc="55" dirty="0">
                          <a:latin typeface="Times New Roman"/>
                          <a:cs typeface="Times New Roman"/>
                        </a:rPr>
                        <a:t> </a:t>
                      </a:r>
                      <a:r>
                        <a:rPr sz="800" spc="-10" dirty="0">
                          <a:latin typeface="Times New Roman"/>
                          <a:cs typeface="Times New Roman"/>
                        </a:rPr>
                        <a:t>reversibility,</a:t>
                      </a:r>
                      <a:r>
                        <a:rPr sz="800" spc="500" dirty="0">
                          <a:latin typeface="Times New Roman"/>
                          <a:cs typeface="Times New Roman"/>
                        </a:rPr>
                        <a:t> </a:t>
                      </a:r>
                      <a:r>
                        <a:rPr sz="800" dirty="0">
                          <a:latin typeface="Times New Roman"/>
                          <a:cs typeface="Times New Roman"/>
                        </a:rPr>
                        <a:t>remedy,</a:t>
                      </a:r>
                      <a:r>
                        <a:rPr sz="800" spc="65" dirty="0">
                          <a:latin typeface="Times New Roman"/>
                          <a:cs typeface="Times New Roman"/>
                        </a:rPr>
                        <a:t> </a:t>
                      </a:r>
                      <a:r>
                        <a:rPr sz="800" dirty="0">
                          <a:latin typeface="Times New Roman"/>
                          <a:cs typeface="Times New Roman"/>
                        </a:rPr>
                        <a:t>redress,</a:t>
                      </a:r>
                      <a:r>
                        <a:rPr sz="800" spc="55" dirty="0">
                          <a:latin typeface="Times New Roman"/>
                          <a:cs typeface="Times New Roman"/>
                        </a:rPr>
                        <a:t> </a:t>
                      </a:r>
                      <a:r>
                        <a:rPr sz="800" dirty="0">
                          <a:latin typeface="Times New Roman"/>
                          <a:cs typeface="Times New Roman"/>
                        </a:rPr>
                        <a:t>challenge,</a:t>
                      </a:r>
                      <a:r>
                        <a:rPr sz="800" spc="25" dirty="0">
                          <a:latin typeface="Times New Roman"/>
                          <a:cs typeface="Times New Roman"/>
                        </a:rPr>
                        <a:t> </a:t>
                      </a:r>
                      <a:r>
                        <a:rPr sz="800" dirty="0">
                          <a:latin typeface="Times New Roman"/>
                          <a:cs typeface="Times New Roman"/>
                        </a:rPr>
                        <a:t>access</a:t>
                      </a:r>
                      <a:r>
                        <a:rPr sz="800" spc="25" dirty="0">
                          <a:latin typeface="Times New Roman"/>
                          <a:cs typeface="Times New Roman"/>
                        </a:rPr>
                        <a:t> </a:t>
                      </a:r>
                      <a:r>
                        <a:rPr sz="800" dirty="0">
                          <a:latin typeface="Times New Roman"/>
                          <a:cs typeface="Times New Roman"/>
                        </a:rPr>
                        <a:t>and</a:t>
                      </a:r>
                      <a:r>
                        <a:rPr sz="800" spc="40" dirty="0">
                          <a:latin typeface="Times New Roman"/>
                          <a:cs typeface="Times New Roman"/>
                        </a:rPr>
                        <a:t> </a:t>
                      </a:r>
                      <a:r>
                        <a:rPr sz="800" spc="-10" dirty="0">
                          <a:latin typeface="Times New Roman"/>
                          <a:cs typeface="Times New Roman"/>
                        </a:rPr>
                        <a:t>distribution</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81330">
                <a:tc>
                  <a:txBody>
                    <a:bodyPr/>
                    <a:lstStyle/>
                    <a:p>
                      <a:pPr marL="56515">
                        <a:lnSpc>
                          <a:spcPts val="919"/>
                        </a:lnSpc>
                      </a:pPr>
                      <a:r>
                        <a:rPr sz="800" dirty="0">
                          <a:latin typeface="Times New Roman"/>
                          <a:cs typeface="Times New Roman"/>
                        </a:rPr>
                        <a:t>Non-</a:t>
                      </a:r>
                      <a:r>
                        <a:rPr sz="800" spc="-10" dirty="0">
                          <a:latin typeface="Times New Roman"/>
                          <a:cs typeface="Times New Roman"/>
                        </a:rPr>
                        <a:t>maleficence</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60/84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Non-maleficence,</a:t>
                      </a:r>
                      <a:r>
                        <a:rPr sz="800" spc="60" dirty="0">
                          <a:latin typeface="Times New Roman"/>
                          <a:cs typeface="Times New Roman"/>
                        </a:rPr>
                        <a:t> </a:t>
                      </a:r>
                      <a:r>
                        <a:rPr sz="800" dirty="0">
                          <a:latin typeface="Times New Roman"/>
                          <a:cs typeface="Times New Roman"/>
                        </a:rPr>
                        <a:t>security,</a:t>
                      </a:r>
                      <a:r>
                        <a:rPr sz="800" spc="50" dirty="0">
                          <a:latin typeface="Times New Roman"/>
                          <a:cs typeface="Times New Roman"/>
                        </a:rPr>
                        <a:t> </a:t>
                      </a:r>
                      <a:r>
                        <a:rPr sz="800" dirty="0">
                          <a:latin typeface="Times New Roman"/>
                          <a:cs typeface="Times New Roman"/>
                        </a:rPr>
                        <a:t>safety,</a:t>
                      </a:r>
                      <a:r>
                        <a:rPr sz="800" spc="45" dirty="0">
                          <a:latin typeface="Times New Roman"/>
                          <a:cs typeface="Times New Roman"/>
                        </a:rPr>
                        <a:t> </a:t>
                      </a:r>
                      <a:r>
                        <a:rPr sz="800" dirty="0">
                          <a:latin typeface="Times New Roman"/>
                          <a:cs typeface="Times New Roman"/>
                        </a:rPr>
                        <a:t>harm,</a:t>
                      </a:r>
                      <a:r>
                        <a:rPr sz="800" spc="45" dirty="0">
                          <a:latin typeface="Times New Roman"/>
                          <a:cs typeface="Times New Roman"/>
                        </a:rPr>
                        <a:t> </a:t>
                      </a:r>
                      <a:r>
                        <a:rPr sz="800" dirty="0">
                          <a:latin typeface="Times New Roman"/>
                          <a:cs typeface="Times New Roman"/>
                        </a:rPr>
                        <a:t>protection,</a:t>
                      </a:r>
                      <a:r>
                        <a:rPr sz="800" spc="65" dirty="0">
                          <a:latin typeface="Times New Roman"/>
                          <a:cs typeface="Times New Roman"/>
                        </a:rPr>
                        <a:t> </a:t>
                      </a:r>
                      <a:r>
                        <a:rPr sz="800" spc="-10" dirty="0">
                          <a:latin typeface="Times New Roman"/>
                          <a:cs typeface="Times New Roman"/>
                        </a:rPr>
                        <a:t>precaution,</a:t>
                      </a:r>
                      <a:endParaRPr sz="800">
                        <a:latin typeface="Times New Roman"/>
                        <a:cs typeface="Times New Roman"/>
                      </a:endParaRPr>
                    </a:p>
                    <a:p>
                      <a:pPr marL="53975">
                        <a:lnSpc>
                          <a:spcPct val="100000"/>
                        </a:lnSpc>
                        <a:spcBef>
                          <a:spcPts val="915"/>
                        </a:spcBef>
                      </a:pPr>
                      <a:r>
                        <a:rPr sz="800" dirty="0">
                          <a:latin typeface="Times New Roman"/>
                          <a:cs typeface="Times New Roman"/>
                        </a:rPr>
                        <a:t>prevention,</a:t>
                      </a:r>
                      <a:r>
                        <a:rPr sz="800" spc="50" dirty="0">
                          <a:latin typeface="Times New Roman"/>
                          <a:cs typeface="Times New Roman"/>
                        </a:rPr>
                        <a:t> </a:t>
                      </a:r>
                      <a:r>
                        <a:rPr sz="800" dirty="0">
                          <a:latin typeface="Times New Roman"/>
                          <a:cs typeface="Times New Roman"/>
                        </a:rPr>
                        <a:t>integrity</a:t>
                      </a:r>
                      <a:r>
                        <a:rPr sz="800" spc="35" dirty="0">
                          <a:latin typeface="Times New Roman"/>
                          <a:cs typeface="Times New Roman"/>
                        </a:rPr>
                        <a:t> </a:t>
                      </a:r>
                      <a:r>
                        <a:rPr sz="800" dirty="0">
                          <a:latin typeface="Times New Roman"/>
                          <a:cs typeface="Times New Roman"/>
                        </a:rPr>
                        <a:t>(bodily</a:t>
                      </a:r>
                      <a:r>
                        <a:rPr sz="800" spc="40" dirty="0">
                          <a:latin typeface="Times New Roman"/>
                          <a:cs typeface="Times New Roman"/>
                        </a:rPr>
                        <a:t> </a:t>
                      </a:r>
                      <a:r>
                        <a:rPr sz="800" dirty="0">
                          <a:latin typeface="Times New Roman"/>
                          <a:cs typeface="Times New Roman"/>
                        </a:rPr>
                        <a:t>or</a:t>
                      </a:r>
                      <a:r>
                        <a:rPr sz="800" spc="35" dirty="0">
                          <a:latin typeface="Times New Roman"/>
                          <a:cs typeface="Times New Roman"/>
                        </a:rPr>
                        <a:t> </a:t>
                      </a:r>
                      <a:r>
                        <a:rPr sz="800" dirty="0">
                          <a:latin typeface="Times New Roman"/>
                          <a:cs typeface="Times New Roman"/>
                        </a:rPr>
                        <a:t>mental),</a:t>
                      </a:r>
                      <a:r>
                        <a:rPr sz="800" spc="50" dirty="0">
                          <a:latin typeface="Times New Roman"/>
                          <a:cs typeface="Times New Roman"/>
                        </a:rPr>
                        <a:t> </a:t>
                      </a:r>
                      <a:r>
                        <a:rPr sz="800" dirty="0">
                          <a:latin typeface="Times New Roman"/>
                          <a:cs typeface="Times New Roman"/>
                        </a:rPr>
                        <a:t>non-</a:t>
                      </a:r>
                      <a:r>
                        <a:rPr sz="800" spc="-10" dirty="0">
                          <a:latin typeface="Times New Roman"/>
                          <a:cs typeface="Times New Roman"/>
                        </a:rPr>
                        <a:t>subversion</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45110">
                <a:tc>
                  <a:txBody>
                    <a:bodyPr/>
                    <a:lstStyle/>
                    <a:p>
                      <a:pPr marL="56515">
                        <a:lnSpc>
                          <a:spcPts val="919"/>
                        </a:lnSpc>
                      </a:pPr>
                      <a:r>
                        <a:rPr sz="800" spc="-10" dirty="0">
                          <a:latin typeface="Times New Roman"/>
                          <a:cs typeface="Times New Roman"/>
                        </a:rPr>
                        <a:t>Responsibility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60/84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Responsibility,</a:t>
                      </a:r>
                      <a:r>
                        <a:rPr sz="800" spc="30" dirty="0">
                          <a:latin typeface="Times New Roman"/>
                          <a:cs typeface="Times New Roman"/>
                        </a:rPr>
                        <a:t> </a:t>
                      </a:r>
                      <a:r>
                        <a:rPr sz="800" dirty="0">
                          <a:latin typeface="Times New Roman"/>
                          <a:cs typeface="Times New Roman"/>
                        </a:rPr>
                        <a:t>accountability,</a:t>
                      </a:r>
                      <a:r>
                        <a:rPr sz="800" spc="35" dirty="0">
                          <a:latin typeface="Times New Roman"/>
                          <a:cs typeface="Times New Roman"/>
                        </a:rPr>
                        <a:t> </a:t>
                      </a:r>
                      <a:r>
                        <a:rPr sz="800" dirty="0">
                          <a:latin typeface="Times New Roman"/>
                          <a:cs typeface="Times New Roman"/>
                        </a:rPr>
                        <a:t>liability,</a:t>
                      </a:r>
                      <a:r>
                        <a:rPr sz="800" spc="30" dirty="0">
                          <a:latin typeface="Times New Roman"/>
                          <a:cs typeface="Times New Roman"/>
                        </a:rPr>
                        <a:t> </a:t>
                      </a:r>
                      <a:r>
                        <a:rPr sz="800" dirty="0">
                          <a:latin typeface="Times New Roman"/>
                          <a:cs typeface="Times New Roman"/>
                        </a:rPr>
                        <a:t>acting</a:t>
                      </a:r>
                      <a:r>
                        <a:rPr sz="800" spc="20" dirty="0">
                          <a:latin typeface="Times New Roman"/>
                          <a:cs typeface="Times New Roman"/>
                        </a:rPr>
                        <a:t> </a:t>
                      </a:r>
                      <a:r>
                        <a:rPr sz="800" dirty="0">
                          <a:latin typeface="Times New Roman"/>
                          <a:cs typeface="Times New Roman"/>
                        </a:rPr>
                        <a:t>with</a:t>
                      </a:r>
                      <a:r>
                        <a:rPr sz="800" spc="25" dirty="0">
                          <a:latin typeface="Times New Roman"/>
                          <a:cs typeface="Times New Roman"/>
                        </a:rPr>
                        <a:t> </a:t>
                      </a:r>
                      <a:r>
                        <a:rPr sz="800" spc="-10" dirty="0">
                          <a:latin typeface="Times New Roman"/>
                          <a:cs typeface="Times New Roman"/>
                        </a:rPr>
                        <a:t>integrity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43204">
                <a:tc>
                  <a:txBody>
                    <a:bodyPr/>
                    <a:lstStyle/>
                    <a:p>
                      <a:pPr marL="56515">
                        <a:lnSpc>
                          <a:spcPts val="919"/>
                        </a:lnSpc>
                      </a:pPr>
                      <a:r>
                        <a:rPr sz="800" spc="-10" dirty="0">
                          <a:latin typeface="Times New Roman"/>
                          <a:cs typeface="Times New Roman"/>
                        </a:rPr>
                        <a:t>Privacy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47/84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Privacy,</a:t>
                      </a:r>
                      <a:r>
                        <a:rPr sz="800" spc="35" dirty="0">
                          <a:latin typeface="Times New Roman"/>
                          <a:cs typeface="Times New Roman"/>
                        </a:rPr>
                        <a:t> </a:t>
                      </a:r>
                      <a:r>
                        <a:rPr sz="800" dirty="0">
                          <a:latin typeface="Times New Roman"/>
                          <a:cs typeface="Times New Roman"/>
                        </a:rPr>
                        <a:t>personal</a:t>
                      </a:r>
                      <a:r>
                        <a:rPr sz="800" spc="25" dirty="0">
                          <a:latin typeface="Times New Roman"/>
                          <a:cs typeface="Times New Roman"/>
                        </a:rPr>
                        <a:t> </a:t>
                      </a:r>
                      <a:r>
                        <a:rPr sz="800" dirty="0">
                          <a:latin typeface="Times New Roman"/>
                          <a:cs typeface="Times New Roman"/>
                        </a:rPr>
                        <a:t>or</a:t>
                      </a:r>
                      <a:r>
                        <a:rPr sz="800" spc="50" dirty="0">
                          <a:latin typeface="Times New Roman"/>
                          <a:cs typeface="Times New Roman"/>
                        </a:rPr>
                        <a:t> </a:t>
                      </a:r>
                      <a:r>
                        <a:rPr sz="800" dirty="0">
                          <a:latin typeface="Times New Roman"/>
                          <a:cs typeface="Times New Roman"/>
                        </a:rPr>
                        <a:t>private</a:t>
                      </a:r>
                      <a:r>
                        <a:rPr sz="800" spc="30" dirty="0">
                          <a:latin typeface="Times New Roman"/>
                          <a:cs typeface="Times New Roman"/>
                        </a:rPr>
                        <a:t> </a:t>
                      </a:r>
                      <a:r>
                        <a:rPr sz="800" spc="-10" dirty="0">
                          <a:latin typeface="Times New Roman"/>
                          <a:cs typeface="Times New Roman"/>
                        </a:rPr>
                        <a:t>information</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43204">
                <a:tc>
                  <a:txBody>
                    <a:bodyPr/>
                    <a:lstStyle/>
                    <a:p>
                      <a:pPr marL="56515">
                        <a:lnSpc>
                          <a:spcPts val="919"/>
                        </a:lnSpc>
                      </a:pPr>
                      <a:r>
                        <a:rPr sz="800" spc="-10" dirty="0">
                          <a:latin typeface="Times New Roman"/>
                          <a:cs typeface="Times New Roman"/>
                        </a:rPr>
                        <a:t>Beneficence</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41/84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Benefits,</a:t>
                      </a:r>
                      <a:r>
                        <a:rPr sz="800" spc="40" dirty="0">
                          <a:latin typeface="Times New Roman"/>
                          <a:cs typeface="Times New Roman"/>
                        </a:rPr>
                        <a:t> </a:t>
                      </a:r>
                      <a:r>
                        <a:rPr sz="800" dirty="0">
                          <a:latin typeface="Times New Roman"/>
                          <a:cs typeface="Times New Roman"/>
                        </a:rPr>
                        <a:t>beneficence,</a:t>
                      </a:r>
                      <a:r>
                        <a:rPr sz="800" spc="45" dirty="0">
                          <a:latin typeface="Times New Roman"/>
                          <a:cs typeface="Times New Roman"/>
                        </a:rPr>
                        <a:t> </a:t>
                      </a:r>
                      <a:r>
                        <a:rPr sz="800" dirty="0">
                          <a:latin typeface="Times New Roman"/>
                          <a:cs typeface="Times New Roman"/>
                        </a:rPr>
                        <a:t>well-being,</a:t>
                      </a:r>
                      <a:r>
                        <a:rPr sz="800" spc="40" dirty="0">
                          <a:latin typeface="Times New Roman"/>
                          <a:cs typeface="Times New Roman"/>
                        </a:rPr>
                        <a:t> </a:t>
                      </a:r>
                      <a:r>
                        <a:rPr sz="800" dirty="0">
                          <a:latin typeface="Times New Roman"/>
                          <a:cs typeface="Times New Roman"/>
                        </a:rPr>
                        <a:t>peace,</a:t>
                      </a:r>
                      <a:r>
                        <a:rPr sz="800" spc="45" dirty="0">
                          <a:latin typeface="Times New Roman"/>
                          <a:cs typeface="Times New Roman"/>
                        </a:rPr>
                        <a:t> </a:t>
                      </a:r>
                      <a:r>
                        <a:rPr sz="800" dirty="0">
                          <a:latin typeface="Times New Roman"/>
                          <a:cs typeface="Times New Roman"/>
                        </a:rPr>
                        <a:t>social</a:t>
                      </a:r>
                      <a:r>
                        <a:rPr sz="800" spc="35" dirty="0">
                          <a:latin typeface="Times New Roman"/>
                          <a:cs typeface="Times New Roman"/>
                        </a:rPr>
                        <a:t> </a:t>
                      </a:r>
                      <a:r>
                        <a:rPr sz="800" dirty="0">
                          <a:latin typeface="Times New Roman"/>
                          <a:cs typeface="Times New Roman"/>
                        </a:rPr>
                        <a:t>good,</a:t>
                      </a:r>
                      <a:r>
                        <a:rPr sz="800" spc="45" dirty="0">
                          <a:latin typeface="Times New Roman"/>
                          <a:cs typeface="Times New Roman"/>
                        </a:rPr>
                        <a:t> </a:t>
                      </a:r>
                      <a:r>
                        <a:rPr sz="800" dirty="0">
                          <a:latin typeface="Times New Roman"/>
                          <a:cs typeface="Times New Roman"/>
                        </a:rPr>
                        <a:t>common</a:t>
                      </a:r>
                      <a:r>
                        <a:rPr sz="800" spc="50" dirty="0">
                          <a:latin typeface="Times New Roman"/>
                          <a:cs typeface="Times New Roman"/>
                        </a:rPr>
                        <a:t> </a:t>
                      </a:r>
                      <a:r>
                        <a:rPr sz="800" spc="-20" dirty="0">
                          <a:latin typeface="Times New Roman"/>
                          <a:cs typeface="Times New Roman"/>
                        </a:rPr>
                        <a:t>good</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483870">
                <a:tc>
                  <a:txBody>
                    <a:bodyPr/>
                    <a:lstStyle/>
                    <a:p>
                      <a:pPr marL="56515">
                        <a:lnSpc>
                          <a:spcPts val="919"/>
                        </a:lnSpc>
                      </a:pPr>
                      <a:r>
                        <a:rPr sz="800" dirty="0">
                          <a:latin typeface="Times New Roman"/>
                          <a:cs typeface="Times New Roman"/>
                        </a:rPr>
                        <a:t>Freedom</a:t>
                      </a:r>
                      <a:r>
                        <a:rPr sz="800" spc="50" dirty="0">
                          <a:latin typeface="Times New Roman"/>
                          <a:cs typeface="Times New Roman"/>
                        </a:rPr>
                        <a:t> </a:t>
                      </a:r>
                      <a:r>
                        <a:rPr sz="800" spc="-50" dirty="0">
                          <a:latin typeface="Times New Roman"/>
                          <a:cs typeface="Times New Roman"/>
                        </a:rPr>
                        <a:t>&amp;</a:t>
                      </a:r>
                      <a:endParaRPr sz="800">
                        <a:latin typeface="Times New Roman"/>
                        <a:cs typeface="Times New Roman"/>
                      </a:endParaRPr>
                    </a:p>
                    <a:p>
                      <a:pPr>
                        <a:lnSpc>
                          <a:spcPct val="100000"/>
                        </a:lnSpc>
                        <a:spcBef>
                          <a:spcPts val="15"/>
                        </a:spcBef>
                      </a:pPr>
                      <a:endParaRPr sz="800">
                        <a:latin typeface="Times New Roman"/>
                        <a:cs typeface="Times New Roman"/>
                      </a:endParaRPr>
                    </a:p>
                    <a:p>
                      <a:pPr marL="56515">
                        <a:lnSpc>
                          <a:spcPct val="100000"/>
                        </a:lnSpc>
                      </a:pPr>
                      <a:r>
                        <a:rPr sz="800" spc="-10" dirty="0">
                          <a:latin typeface="Times New Roman"/>
                          <a:cs typeface="Times New Roman"/>
                        </a:rPr>
                        <a:t>autonomy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34/84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Freedom,</a:t>
                      </a:r>
                      <a:r>
                        <a:rPr sz="800" spc="30" dirty="0">
                          <a:latin typeface="Times New Roman"/>
                          <a:cs typeface="Times New Roman"/>
                        </a:rPr>
                        <a:t> </a:t>
                      </a:r>
                      <a:r>
                        <a:rPr sz="800" dirty="0">
                          <a:latin typeface="Times New Roman"/>
                          <a:cs typeface="Times New Roman"/>
                        </a:rPr>
                        <a:t>autonomy,</a:t>
                      </a:r>
                      <a:r>
                        <a:rPr sz="800" spc="55" dirty="0">
                          <a:latin typeface="Times New Roman"/>
                          <a:cs typeface="Times New Roman"/>
                        </a:rPr>
                        <a:t> </a:t>
                      </a:r>
                      <a:r>
                        <a:rPr sz="800" dirty="0">
                          <a:latin typeface="Times New Roman"/>
                          <a:cs typeface="Times New Roman"/>
                        </a:rPr>
                        <a:t>consent,</a:t>
                      </a:r>
                      <a:r>
                        <a:rPr sz="800" spc="55" dirty="0">
                          <a:latin typeface="Times New Roman"/>
                          <a:cs typeface="Times New Roman"/>
                        </a:rPr>
                        <a:t> </a:t>
                      </a:r>
                      <a:r>
                        <a:rPr sz="800" dirty="0">
                          <a:latin typeface="Times New Roman"/>
                          <a:cs typeface="Times New Roman"/>
                        </a:rPr>
                        <a:t>choice,</a:t>
                      </a:r>
                      <a:r>
                        <a:rPr sz="800" spc="55" dirty="0">
                          <a:latin typeface="Times New Roman"/>
                          <a:cs typeface="Times New Roman"/>
                        </a:rPr>
                        <a:t> </a:t>
                      </a:r>
                      <a:r>
                        <a:rPr sz="800" dirty="0">
                          <a:latin typeface="Times New Roman"/>
                          <a:cs typeface="Times New Roman"/>
                        </a:rPr>
                        <a:t>self-determination,</a:t>
                      </a:r>
                      <a:r>
                        <a:rPr sz="800" spc="55" dirty="0">
                          <a:latin typeface="Times New Roman"/>
                          <a:cs typeface="Times New Roman"/>
                        </a:rPr>
                        <a:t> </a:t>
                      </a:r>
                      <a:r>
                        <a:rPr sz="800" spc="-10" dirty="0">
                          <a:latin typeface="Times New Roman"/>
                          <a:cs typeface="Times New Roman"/>
                        </a:rPr>
                        <a:t>liberty,</a:t>
                      </a:r>
                      <a:endParaRPr sz="800">
                        <a:latin typeface="Times New Roman"/>
                        <a:cs typeface="Times New Roman"/>
                      </a:endParaRPr>
                    </a:p>
                    <a:p>
                      <a:pPr>
                        <a:lnSpc>
                          <a:spcPct val="100000"/>
                        </a:lnSpc>
                        <a:spcBef>
                          <a:spcPts val="15"/>
                        </a:spcBef>
                      </a:pPr>
                      <a:endParaRPr sz="800">
                        <a:latin typeface="Times New Roman"/>
                        <a:cs typeface="Times New Roman"/>
                      </a:endParaRPr>
                    </a:p>
                    <a:p>
                      <a:pPr marL="53975">
                        <a:lnSpc>
                          <a:spcPct val="100000"/>
                        </a:lnSpc>
                      </a:pPr>
                      <a:r>
                        <a:rPr sz="800" spc="-10" dirty="0">
                          <a:latin typeface="Times New Roman"/>
                          <a:cs typeface="Times New Roman"/>
                        </a:rPr>
                        <a:t>empowerment</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43204">
                <a:tc>
                  <a:txBody>
                    <a:bodyPr/>
                    <a:lstStyle/>
                    <a:p>
                      <a:pPr marL="56515">
                        <a:lnSpc>
                          <a:spcPts val="919"/>
                        </a:lnSpc>
                      </a:pPr>
                      <a:r>
                        <a:rPr sz="800" spc="-10" dirty="0">
                          <a:latin typeface="Times New Roman"/>
                          <a:cs typeface="Times New Roman"/>
                        </a:rPr>
                        <a:t>Trust</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28/84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spc="-10" dirty="0">
                          <a:latin typeface="Times New Roman"/>
                          <a:cs typeface="Times New Roman"/>
                        </a:rPr>
                        <a:t>Trust</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43204">
                <a:tc>
                  <a:txBody>
                    <a:bodyPr/>
                    <a:lstStyle/>
                    <a:p>
                      <a:pPr marL="56515">
                        <a:lnSpc>
                          <a:spcPts val="919"/>
                        </a:lnSpc>
                      </a:pPr>
                      <a:r>
                        <a:rPr sz="800" spc="-10" dirty="0">
                          <a:latin typeface="Times New Roman"/>
                          <a:cs typeface="Times New Roman"/>
                        </a:rPr>
                        <a:t>Sustainability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19"/>
                        </a:lnSpc>
                      </a:pPr>
                      <a:r>
                        <a:rPr sz="800" spc="-10" dirty="0">
                          <a:latin typeface="Times New Roman"/>
                          <a:cs typeface="Times New Roman"/>
                        </a:rPr>
                        <a:t>14/84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Sustainability,</a:t>
                      </a:r>
                      <a:r>
                        <a:rPr sz="800" spc="30" dirty="0">
                          <a:latin typeface="Times New Roman"/>
                          <a:cs typeface="Times New Roman"/>
                        </a:rPr>
                        <a:t> </a:t>
                      </a:r>
                      <a:r>
                        <a:rPr sz="800" dirty="0">
                          <a:latin typeface="Times New Roman"/>
                          <a:cs typeface="Times New Roman"/>
                        </a:rPr>
                        <a:t>environment</a:t>
                      </a:r>
                      <a:r>
                        <a:rPr sz="800" spc="50" dirty="0">
                          <a:latin typeface="Times New Roman"/>
                          <a:cs typeface="Times New Roman"/>
                        </a:rPr>
                        <a:t> </a:t>
                      </a:r>
                      <a:r>
                        <a:rPr sz="800" dirty="0">
                          <a:latin typeface="Times New Roman"/>
                          <a:cs typeface="Times New Roman"/>
                        </a:rPr>
                        <a:t>(nature),</a:t>
                      </a:r>
                      <a:r>
                        <a:rPr sz="800" spc="55" dirty="0">
                          <a:latin typeface="Times New Roman"/>
                          <a:cs typeface="Times New Roman"/>
                        </a:rPr>
                        <a:t> </a:t>
                      </a:r>
                      <a:r>
                        <a:rPr sz="800" dirty="0">
                          <a:latin typeface="Times New Roman"/>
                          <a:cs typeface="Times New Roman"/>
                        </a:rPr>
                        <a:t>energy,</a:t>
                      </a:r>
                      <a:r>
                        <a:rPr sz="800" spc="75" dirty="0">
                          <a:latin typeface="Times New Roman"/>
                          <a:cs typeface="Times New Roman"/>
                        </a:rPr>
                        <a:t> </a:t>
                      </a:r>
                      <a:r>
                        <a:rPr sz="800" dirty="0">
                          <a:latin typeface="Times New Roman"/>
                          <a:cs typeface="Times New Roman"/>
                        </a:rPr>
                        <a:t>resources</a:t>
                      </a:r>
                      <a:r>
                        <a:rPr sz="800" spc="35" dirty="0">
                          <a:latin typeface="Times New Roman"/>
                          <a:cs typeface="Times New Roman"/>
                        </a:rPr>
                        <a:t> </a:t>
                      </a:r>
                      <a:r>
                        <a:rPr sz="800" spc="-10" dirty="0">
                          <a:latin typeface="Times New Roman"/>
                          <a:cs typeface="Times New Roman"/>
                        </a:rPr>
                        <a:t>(energy)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245110">
                <a:tc>
                  <a:txBody>
                    <a:bodyPr/>
                    <a:lstStyle/>
                    <a:p>
                      <a:pPr marL="56515">
                        <a:lnSpc>
                          <a:spcPts val="940"/>
                        </a:lnSpc>
                      </a:pPr>
                      <a:r>
                        <a:rPr sz="800" spc="-10" dirty="0">
                          <a:latin typeface="Times New Roman"/>
                          <a:cs typeface="Times New Roman"/>
                        </a:rPr>
                        <a:t>Dignity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80975">
                        <a:lnSpc>
                          <a:spcPts val="940"/>
                        </a:lnSpc>
                      </a:pPr>
                      <a:r>
                        <a:rPr sz="800" spc="-10" dirty="0">
                          <a:latin typeface="Times New Roman"/>
                          <a:cs typeface="Times New Roman"/>
                        </a:rPr>
                        <a:t>13/84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40"/>
                        </a:lnSpc>
                      </a:pPr>
                      <a:r>
                        <a:rPr sz="800" spc="-10" dirty="0">
                          <a:latin typeface="Times New Roman"/>
                          <a:cs typeface="Times New Roman"/>
                        </a:rPr>
                        <a:t>Dignity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43204">
                <a:tc>
                  <a:txBody>
                    <a:bodyPr/>
                    <a:lstStyle/>
                    <a:p>
                      <a:pPr marL="56515">
                        <a:lnSpc>
                          <a:spcPts val="919"/>
                        </a:lnSpc>
                      </a:pPr>
                      <a:r>
                        <a:rPr sz="800" spc="-10" dirty="0">
                          <a:latin typeface="Times New Roman"/>
                          <a:cs typeface="Times New Roman"/>
                        </a:rPr>
                        <a:t>Solidarity</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5740">
                        <a:lnSpc>
                          <a:spcPts val="919"/>
                        </a:lnSpc>
                      </a:pPr>
                      <a:r>
                        <a:rPr sz="800" spc="-20" dirty="0">
                          <a:latin typeface="Times New Roman"/>
                          <a:cs typeface="Times New Roman"/>
                        </a:rPr>
                        <a:t>6/84</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975">
                        <a:lnSpc>
                          <a:spcPts val="919"/>
                        </a:lnSpc>
                      </a:pPr>
                      <a:r>
                        <a:rPr sz="800" dirty="0">
                          <a:latin typeface="Times New Roman"/>
                          <a:cs typeface="Times New Roman"/>
                        </a:rPr>
                        <a:t>Solidarity,</a:t>
                      </a:r>
                      <a:r>
                        <a:rPr sz="800" spc="25" dirty="0">
                          <a:latin typeface="Times New Roman"/>
                          <a:cs typeface="Times New Roman"/>
                        </a:rPr>
                        <a:t> </a:t>
                      </a:r>
                      <a:r>
                        <a:rPr sz="800" dirty="0">
                          <a:latin typeface="Times New Roman"/>
                          <a:cs typeface="Times New Roman"/>
                        </a:rPr>
                        <a:t>social</a:t>
                      </a:r>
                      <a:r>
                        <a:rPr sz="800" spc="50" dirty="0">
                          <a:latin typeface="Times New Roman"/>
                          <a:cs typeface="Times New Roman"/>
                        </a:rPr>
                        <a:t> </a:t>
                      </a:r>
                      <a:r>
                        <a:rPr sz="800" dirty="0">
                          <a:latin typeface="Times New Roman"/>
                          <a:cs typeface="Times New Roman"/>
                        </a:rPr>
                        <a:t>security,</a:t>
                      </a:r>
                      <a:r>
                        <a:rPr sz="800" spc="30" dirty="0">
                          <a:latin typeface="Times New Roman"/>
                          <a:cs typeface="Times New Roman"/>
                        </a:rPr>
                        <a:t> </a:t>
                      </a:r>
                      <a:r>
                        <a:rPr sz="800" spc="-10" dirty="0">
                          <a:latin typeface="Times New Roman"/>
                          <a:cs typeface="Times New Roman"/>
                        </a:rPr>
                        <a:t>cohesion</a:t>
                      </a: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bl>
          </a:graphicData>
        </a:graphic>
      </p:graphicFrame>
      <p:sp>
        <p:nvSpPr>
          <p:cNvPr id="3" name="object 3"/>
          <p:cNvSpPr txBox="1"/>
          <p:nvPr/>
        </p:nvSpPr>
        <p:spPr>
          <a:xfrm>
            <a:off x="707391" y="2181859"/>
            <a:ext cx="2580640" cy="1327150"/>
          </a:xfrm>
          <a:prstGeom prst="rect">
            <a:avLst/>
          </a:prstGeom>
        </p:spPr>
        <p:txBody>
          <a:bodyPr vert="horz" wrap="square" lIns="0" tIns="9525" rIns="0" bIns="0" rtlCol="0">
            <a:spAutoFit/>
          </a:bodyPr>
          <a:lstStyle/>
          <a:p>
            <a:pPr marL="184150" marR="57785" indent="-171450">
              <a:lnSpc>
                <a:spcPct val="101099"/>
              </a:lnSpc>
              <a:spcBef>
                <a:spcPts val="75"/>
              </a:spcBef>
              <a:buFont typeface="Arial MT"/>
              <a:buChar char="•"/>
              <a:tabLst>
                <a:tab pos="184150" algn="l"/>
              </a:tabLst>
            </a:pPr>
            <a:r>
              <a:rPr sz="1800" spc="-45" dirty="0">
                <a:latin typeface="Verdana"/>
                <a:cs typeface="Verdana"/>
              </a:rPr>
              <a:t>review</a:t>
            </a:r>
            <a:r>
              <a:rPr sz="1800" spc="-114" dirty="0">
                <a:latin typeface="Verdana"/>
                <a:cs typeface="Verdana"/>
              </a:rPr>
              <a:t> </a:t>
            </a:r>
            <a:r>
              <a:rPr sz="1800" dirty="0">
                <a:latin typeface="Verdana"/>
                <a:cs typeface="Verdana"/>
              </a:rPr>
              <a:t>of</a:t>
            </a:r>
            <a:r>
              <a:rPr sz="1800" spc="-125" dirty="0">
                <a:latin typeface="Verdana"/>
                <a:cs typeface="Verdana"/>
              </a:rPr>
              <a:t> </a:t>
            </a:r>
            <a:r>
              <a:rPr sz="1800" spc="-170" dirty="0">
                <a:latin typeface="Verdana"/>
                <a:cs typeface="Verdana"/>
              </a:rPr>
              <a:t>84</a:t>
            </a:r>
            <a:r>
              <a:rPr sz="1800" spc="-114" dirty="0">
                <a:latin typeface="Verdana"/>
                <a:cs typeface="Verdana"/>
              </a:rPr>
              <a:t> </a:t>
            </a:r>
            <a:r>
              <a:rPr sz="1800" spc="-135" dirty="0">
                <a:latin typeface="Verdana"/>
                <a:cs typeface="Verdana"/>
              </a:rPr>
              <a:t>AI</a:t>
            </a:r>
            <a:r>
              <a:rPr sz="1800" spc="-114" dirty="0">
                <a:latin typeface="Verdana"/>
                <a:cs typeface="Verdana"/>
              </a:rPr>
              <a:t> </a:t>
            </a:r>
            <a:r>
              <a:rPr sz="1800" spc="-35" dirty="0">
                <a:latin typeface="Verdana"/>
                <a:cs typeface="Verdana"/>
              </a:rPr>
              <a:t>ethics </a:t>
            </a:r>
            <a:r>
              <a:rPr sz="1800" spc="-10" dirty="0">
                <a:latin typeface="Verdana"/>
                <a:cs typeface="Verdana"/>
              </a:rPr>
              <a:t>guidelines</a:t>
            </a:r>
            <a:endParaRPr sz="1800">
              <a:latin typeface="Verdana"/>
              <a:cs typeface="Verdana"/>
            </a:endParaRPr>
          </a:p>
          <a:p>
            <a:pPr>
              <a:lnSpc>
                <a:spcPct val="100000"/>
              </a:lnSpc>
              <a:spcBef>
                <a:spcPts val="1555"/>
              </a:spcBef>
              <a:buFont typeface="Arial MT"/>
              <a:buChar char="•"/>
            </a:pPr>
            <a:endParaRPr sz="1800">
              <a:latin typeface="Verdana"/>
              <a:cs typeface="Verdana"/>
            </a:endParaRPr>
          </a:p>
          <a:p>
            <a:pPr marL="183515" indent="-170815">
              <a:lnSpc>
                <a:spcPct val="100000"/>
              </a:lnSpc>
              <a:buFont typeface="Arial MT"/>
              <a:buChar char="•"/>
              <a:tabLst>
                <a:tab pos="183515" algn="l"/>
              </a:tabLst>
            </a:pPr>
            <a:r>
              <a:rPr sz="1800" spc="-145" dirty="0">
                <a:latin typeface="Verdana"/>
                <a:cs typeface="Verdana"/>
              </a:rPr>
              <a:t>trust</a:t>
            </a:r>
            <a:r>
              <a:rPr sz="1800" spc="-130" dirty="0">
                <a:latin typeface="Verdana"/>
                <a:cs typeface="Verdana"/>
              </a:rPr>
              <a:t> </a:t>
            </a:r>
            <a:r>
              <a:rPr sz="1800" spc="-200" dirty="0">
                <a:latin typeface="Verdana"/>
                <a:cs typeface="Verdana"/>
              </a:rPr>
              <a:t>is</a:t>
            </a:r>
            <a:r>
              <a:rPr sz="1800" spc="-130" dirty="0">
                <a:latin typeface="Verdana"/>
                <a:cs typeface="Verdana"/>
              </a:rPr>
              <a:t> </a:t>
            </a:r>
            <a:r>
              <a:rPr sz="1800" spc="-20" dirty="0">
                <a:latin typeface="Verdana"/>
                <a:cs typeface="Verdana"/>
              </a:rPr>
              <a:t>the</a:t>
            </a:r>
            <a:r>
              <a:rPr sz="1800" spc="-125" dirty="0">
                <a:latin typeface="Verdana"/>
                <a:cs typeface="Verdana"/>
              </a:rPr>
              <a:t> </a:t>
            </a:r>
            <a:r>
              <a:rPr sz="1800" spc="55" dirty="0">
                <a:latin typeface="Verdana"/>
                <a:cs typeface="Verdana"/>
              </a:rPr>
              <a:t>“end</a:t>
            </a:r>
            <a:r>
              <a:rPr sz="1800" spc="-120" dirty="0">
                <a:latin typeface="Verdana"/>
                <a:cs typeface="Verdana"/>
              </a:rPr>
              <a:t> </a:t>
            </a:r>
            <a:r>
              <a:rPr sz="1800" spc="-20" dirty="0">
                <a:latin typeface="Verdana"/>
                <a:cs typeface="Verdana"/>
              </a:rPr>
              <a:t>goal”</a:t>
            </a:r>
            <a:endParaRPr sz="1800">
              <a:latin typeface="Verdana"/>
              <a:cs typeface="Verdana"/>
            </a:endParaRPr>
          </a:p>
        </p:txBody>
      </p:sp>
      <p:sp>
        <p:nvSpPr>
          <p:cNvPr id="4" name="object 4"/>
          <p:cNvSpPr txBox="1"/>
          <p:nvPr/>
        </p:nvSpPr>
        <p:spPr>
          <a:xfrm>
            <a:off x="684530" y="5091176"/>
            <a:ext cx="624459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Verdana"/>
                <a:cs typeface="Verdana"/>
              </a:rPr>
              <a:t>[2019</a:t>
            </a:r>
            <a:r>
              <a:rPr sz="900" spc="-25" dirty="0">
                <a:latin typeface="Verdana"/>
                <a:cs typeface="Verdana"/>
              </a:rPr>
              <a:t> Nature</a:t>
            </a:r>
            <a:r>
              <a:rPr sz="900" spc="-15" dirty="0">
                <a:latin typeface="Verdana"/>
                <a:cs typeface="Verdana"/>
              </a:rPr>
              <a:t> </a:t>
            </a:r>
            <a:r>
              <a:rPr sz="900" dirty="0">
                <a:latin typeface="Verdana"/>
                <a:cs typeface="Verdana"/>
              </a:rPr>
              <a:t>Machine</a:t>
            </a:r>
            <a:r>
              <a:rPr sz="900" spc="-15" dirty="0">
                <a:latin typeface="Verdana"/>
                <a:cs typeface="Verdana"/>
              </a:rPr>
              <a:t> </a:t>
            </a:r>
            <a:r>
              <a:rPr sz="900" spc="-30" dirty="0">
                <a:latin typeface="Verdana"/>
                <a:cs typeface="Verdana"/>
              </a:rPr>
              <a:t>Intelligence</a:t>
            </a:r>
            <a:r>
              <a:rPr sz="900" spc="-20" dirty="0">
                <a:latin typeface="Verdana"/>
                <a:cs typeface="Verdana"/>
              </a:rPr>
              <a:t> A.</a:t>
            </a:r>
            <a:r>
              <a:rPr sz="900" spc="-15" dirty="0">
                <a:latin typeface="Verdana"/>
                <a:cs typeface="Verdana"/>
              </a:rPr>
              <a:t> </a:t>
            </a:r>
            <a:r>
              <a:rPr sz="900" dirty="0">
                <a:latin typeface="Verdana"/>
                <a:cs typeface="Verdana"/>
              </a:rPr>
              <a:t>Jobin</a:t>
            </a:r>
            <a:r>
              <a:rPr sz="900" spc="-15" dirty="0">
                <a:latin typeface="Verdana"/>
                <a:cs typeface="Verdana"/>
              </a:rPr>
              <a:t> </a:t>
            </a:r>
            <a:r>
              <a:rPr sz="900" dirty="0">
                <a:latin typeface="Verdana"/>
                <a:cs typeface="Verdana"/>
              </a:rPr>
              <a:t>et</a:t>
            </a:r>
            <a:r>
              <a:rPr sz="900" spc="-30" dirty="0">
                <a:latin typeface="Verdana"/>
                <a:cs typeface="Verdana"/>
              </a:rPr>
              <a:t> </a:t>
            </a:r>
            <a:r>
              <a:rPr sz="900" spc="-55" dirty="0">
                <a:latin typeface="Verdana"/>
                <a:cs typeface="Verdana"/>
              </a:rPr>
              <a:t>al.]</a:t>
            </a:r>
            <a:r>
              <a:rPr sz="900" spc="-25" dirty="0">
                <a:latin typeface="Verdana"/>
                <a:cs typeface="Verdana"/>
              </a:rPr>
              <a:t> </a:t>
            </a:r>
            <a:r>
              <a:rPr sz="900" i="1" spc="-35" dirty="0">
                <a:latin typeface="Verdana"/>
                <a:cs typeface="Verdana"/>
              </a:rPr>
              <a:t>Artificial</a:t>
            </a:r>
            <a:r>
              <a:rPr sz="900" i="1" spc="-30" dirty="0">
                <a:latin typeface="Verdana"/>
                <a:cs typeface="Verdana"/>
              </a:rPr>
              <a:t> </a:t>
            </a:r>
            <a:r>
              <a:rPr sz="900" i="1" spc="-40" dirty="0">
                <a:latin typeface="Verdana"/>
                <a:cs typeface="Verdana"/>
              </a:rPr>
              <a:t>Intelligence:</a:t>
            </a:r>
            <a:r>
              <a:rPr sz="900" i="1" spc="-15" dirty="0">
                <a:latin typeface="Verdana"/>
                <a:cs typeface="Verdana"/>
              </a:rPr>
              <a:t> </a:t>
            </a:r>
            <a:r>
              <a:rPr sz="900" i="1" spc="-20" dirty="0">
                <a:latin typeface="Verdana"/>
                <a:cs typeface="Verdana"/>
              </a:rPr>
              <a:t>the</a:t>
            </a:r>
            <a:r>
              <a:rPr sz="900" i="1" spc="-15" dirty="0">
                <a:latin typeface="Verdana"/>
                <a:cs typeface="Verdana"/>
              </a:rPr>
              <a:t> </a:t>
            </a:r>
            <a:r>
              <a:rPr sz="900" i="1" dirty="0">
                <a:latin typeface="Verdana"/>
                <a:cs typeface="Verdana"/>
              </a:rPr>
              <a:t>global</a:t>
            </a:r>
            <a:r>
              <a:rPr sz="900" i="1" spc="-30" dirty="0">
                <a:latin typeface="Verdana"/>
                <a:cs typeface="Verdana"/>
              </a:rPr>
              <a:t> </a:t>
            </a:r>
            <a:r>
              <a:rPr sz="900" i="1" dirty="0">
                <a:latin typeface="Verdana"/>
                <a:cs typeface="Verdana"/>
              </a:rPr>
              <a:t>landscape</a:t>
            </a:r>
            <a:r>
              <a:rPr sz="900" i="1" spc="-15" dirty="0">
                <a:latin typeface="Verdana"/>
                <a:cs typeface="Verdana"/>
              </a:rPr>
              <a:t> </a:t>
            </a:r>
            <a:r>
              <a:rPr sz="900" i="1" dirty="0">
                <a:latin typeface="Verdana"/>
                <a:cs typeface="Verdana"/>
              </a:rPr>
              <a:t>of</a:t>
            </a:r>
            <a:r>
              <a:rPr sz="900" i="1" spc="-15" dirty="0">
                <a:latin typeface="Verdana"/>
                <a:cs typeface="Verdana"/>
              </a:rPr>
              <a:t> </a:t>
            </a:r>
            <a:r>
              <a:rPr sz="900" i="1" spc="-30" dirty="0">
                <a:latin typeface="Verdana"/>
                <a:cs typeface="Verdana"/>
              </a:rPr>
              <a:t>ethics</a:t>
            </a:r>
            <a:r>
              <a:rPr sz="900" i="1" spc="-25" dirty="0">
                <a:latin typeface="Verdana"/>
                <a:cs typeface="Verdana"/>
              </a:rPr>
              <a:t> </a:t>
            </a:r>
            <a:r>
              <a:rPr sz="900" i="1" spc="-10" dirty="0">
                <a:latin typeface="Verdana"/>
                <a:cs typeface="Verdana"/>
              </a:rPr>
              <a:t>guidelines</a:t>
            </a:r>
            <a:endParaRPr sz="900">
              <a:latin typeface="Verdana"/>
              <a:cs typeface="Verdana"/>
            </a:endParaRPr>
          </a:p>
        </p:txBody>
      </p:sp>
      <p:sp>
        <p:nvSpPr>
          <p:cNvPr id="5" name="object 5"/>
          <p:cNvSpPr txBox="1">
            <a:spLocks noGrp="1"/>
          </p:cNvSpPr>
          <p:nvPr>
            <p:ph type="title"/>
          </p:nvPr>
        </p:nvSpPr>
        <p:spPr>
          <a:xfrm>
            <a:off x="707390" y="402843"/>
            <a:ext cx="2860675" cy="452120"/>
          </a:xfrm>
          <a:prstGeom prst="rect">
            <a:avLst/>
          </a:prstGeom>
        </p:spPr>
        <p:txBody>
          <a:bodyPr vert="horz" wrap="square" lIns="0" tIns="12700" rIns="0" bIns="0" rtlCol="0">
            <a:spAutoFit/>
          </a:bodyPr>
          <a:lstStyle/>
          <a:p>
            <a:pPr marL="12700">
              <a:lnSpc>
                <a:spcPct val="100000"/>
              </a:lnSpc>
              <a:spcBef>
                <a:spcPts val="100"/>
              </a:spcBef>
            </a:pPr>
            <a:r>
              <a:rPr spc="-60" dirty="0"/>
              <a:t>Ethical</a:t>
            </a:r>
            <a:r>
              <a:rPr spc="-180" dirty="0"/>
              <a:t> </a:t>
            </a:r>
            <a:r>
              <a:rPr spc="-70" dirty="0"/>
              <a:t>Principles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Discover</a:t>
            </a:r>
            <a:r>
              <a:rPr spc="-195" dirty="0"/>
              <a:t> </a:t>
            </a:r>
            <a:r>
              <a:rPr spc="-150" dirty="0"/>
              <a:t>Unfairness</a:t>
            </a:r>
            <a:r>
              <a:rPr spc="-185" dirty="0"/>
              <a:t> </a:t>
            </a:r>
            <a:r>
              <a:rPr spc="-40" dirty="0"/>
              <a:t>via</a:t>
            </a:r>
            <a:r>
              <a:rPr spc="-185" dirty="0"/>
              <a:t> </a:t>
            </a:r>
            <a:r>
              <a:rPr spc="-65" dirty="0"/>
              <a:t>Explanations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975"/>
              </a:lnSpc>
            </a:pPr>
            <a:r>
              <a:rPr spc="-25" dirty="0"/>
              <a:t>53</a:t>
            </a:r>
          </a:p>
        </p:txBody>
      </p:sp>
      <p:sp>
        <p:nvSpPr>
          <p:cNvPr id="3" name="object 3"/>
          <p:cNvSpPr txBox="1"/>
          <p:nvPr/>
        </p:nvSpPr>
        <p:spPr>
          <a:xfrm>
            <a:off x="707390" y="1240535"/>
            <a:ext cx="7615555" cy="3625215"/>
          </a:xfrm>
          <a:prstGeom prst="rect">
            <a:avLst/>
          </a:prstGeom>
        </p:spPr>
        <p:txBody>
          <a:bodyPr vert="horz" wrap="square" lIns="0" tIns="22860" rIns="0" bIns="0" rtlCol="0">
            <a:spAutoFit/>
          </a:bodyPr>
          <a:lstStyle/>
          <a:p>
            <a:pPr marL="184150" marR="5080" indent="-171450">
              <a:lnSpc>
                <a:spcPts val="2020"/>
              </a:lnSpc>
              <a:spcBef>
                <a:spcPts val="180"/>
              </a:spcBef>
              <a:buFont typeface="Arial MT"/>
              <a:buChar char="•"/>
              <a:tabLst>
                <a:tab pos="184150" algn="l"/>
              </a:tabLst>
            </a:pPr>
            <a:r>
              <a:rPr sz="1700" spc="-75" dirty="0">
                <a:latin typeface="Verdana"/>
                <a:cs typeface="Verdana"/>
              </a:rPr>
              <a:t>Previous</a:t>
            </a:r>
            <a:r>
              <a:rPr sz="1700" spc="-85" dirty="0">
                <a:latin typeface="Verdana"/>
                <a:cs typeface="Verdana"/>
              </a:rPr>
              <a:t> </a:t>
            </a:r>
            <a:r>
              <a:rPr sz="1700" spc="-65" dirty="0">
                <a:latin typeface="Verdana"/>
                <a:cs typeface="Verdana"/>
              </a:rPr>
              <a:t>definitions</a:t>
            </a:r>
            <a:r>
              <a:rPr sz="1700" spc="-85" dirty="0">
                <a:latin typeface="Verdana"/>
                <a:cs typeface="Verdana"/>
              </a:rPr>
              <a:t> </a:t>
            </a:r>
            <a:r>
              <a:rPr sz="1700" spc="-55" dirty="0">
                <a:latin typeface="Verdana"/>
                <a:cs typeface="Verdana"/>
              </a:rPr>
              <a:t>require</a:t>
            </a:r>
            <a:r>
              <a:rPr sz="1700" spc="-95" dirty="0">
                <a:latin typeface="Verdana"/>
                <a:cs typeface="Verdana"/>
              </a:rPr>
              <a:t> </a:t>
            </a:r>
            <a:r>
              <a:rPr sz="1700" spc="-20" dirty="0">
                <a:latin typeface="Verdana"/>
                <a:cs typeface="Verdana"/>
              </a:rPr>
              <a:t>the</a:t>
            </a:r>
            <a:r>
              <a:rPr sz="1700" spc="-90" dirty="0">
                <a:latin typeface="Verdana"/>
                <a:cs typeface="Verdana"/>
              </a:rPr>
              <a:t> </a:t>
            </a:r>
            <a:r>
              <a:rPr sz="1700" spc="-45" dirty="0">
                <a:latin typeface="Verdana"/>
                <a:cs typeface="Verdana"/>
              </a:rPr>
              <a:t>groups</a:t>
            </a:r>
            <a:r>
              <a:rPr sz="1700" spc="-85" dirty="0">
                <a:latin typeface="Verdana"/>
                <a:cs typeface="Verdana"/>
              </a:rPr>
              <a:t> </a:t>
            </a:r>
            <a:r>
              <a:rPr sz="1700" dirty="0">
                <a:latin typeface="Verdana"/>
                <a:cs typeface="Verdana"/>
              </a:rPr>
              <a:t>(protected</a:t>
            </a:r>
            <a:r>
              <a:rPr sz="1700" spc="-90" dirty="0">
                <a:latin typeface="Verdana"/>
                <a:cs typeface="Verdana"/>
              </a:rPr>
              <a:t> </a:t>
            </a:r>
            <a:r>
              <a:rPr sz="1700" spc="-155" dirty="0">
                <a:latin typeface="Verdana"/>
                <a:cs typeface="Verdana"/>
              </a:rPr>
              <a:t>vs.</a:t>
            </a:r>
            <a:r>
              <a:rPr sz="1700" spc="-80" dirty="0">
                <a:latin typeface="Verdana"/>
                <a:cs typeface="Verdana"/>
              </a:rPr>
              <a:t> </a:t>
            </a:r>
            <a:r>
              <a:rPr sz="1700" spc="-65" dirty="0">
                <a:latin typeface="Verdana"/>
                <a:cs typeface="Verdana"/>
              </a:rPr>
              <a:t>non-</a:t>
            </a:r>
            <a:r>
              <a:rPr sz="1700" dirty="0">
                <a:latin typeface="Verdana"/>
                <a:cs typeface="Verdana"/>
              </a:rPr>
              <a:t>protected)</a:t>
            </a:r>
            <a:r>
              <a:rPr sz="1700" spc="-90" dirty="0">
                <a:latin typeface="Verdana"/>
                <a:cs typeface="Verdana"/>
              </a:rPr>
              <a:t> </a:t>
            </a:r>
            <a:r>
              <a:rPr sz="1700" spc="-25" dirty="0">
                <a:latin typeface="Verdana"/>
                <a:cs typeface="Verdana"/>
              </a:rPr>
              <a:t>to </a:t>
            </a:r>
            <a:r>
              <a:rPr sz="1700" spc="90" dirty="0">
                <a:latin typeface="Verdana"/>
                <a:cs typeface="Verdana"/>
              </a:rPr>
              <a:t>be</a:t>
            </a:r>
            <a:r>
              <a:rPr sz="1700" spc="-125" dirty="0">
                <a:latin typeface="Verdana"/>
                <a:cs typeface="Verdana"/>
              </a:rPr>
              <a:t> </a:t>
            </a:r>
            <a:r>
              <a:rPr sz="1700" spc="-45" dirty="0">
                <a:latin typeface="Verdana"/>
                <a:cs typeface="Verdana"/>
              </a:rPr>
              <a:t>fixed</a:t>
            </a:r>
            <a:r>
              <a:rPr sz="1700" spc="-114" dirty="0">
                <a:latin typeface="Verdana"/>
                <a:cs typeface="Verdana"/>
              </a:rPr>
              <a:t> </a:t>
            </a:r>
            <a:r>
              <a:rPr sz="1700" spc="60" dirty="0">
                <a:latin typeface="Verdana"/>
                <a:cs typeface="Verdana"/>
              </a:rPr>
              <a:t>and</a:t>
            </a:r>
            <a:r>
              <a:rPr sz="1700" spc="-114" dirty="0">
                <a:latin typeface="Verdana"/>
                <a:cs typeface="Verdana"/>
              </a:rPr>
              <a:t> </a:t>
            </a:r>
            <a:r>
              <a:rPr sz="1700" spc="-35" dirty="0">
                <a:latin typeface="Verdana"/>
                <a:cs typeface="Verdana"/>
              </a:rPr>
              <a:t>known</a:t>
            </a:r>
            <a:r>
              <a:rPr sz="1700" spc="-114" dirty="0">
                <a:latin typeface="Verdana"/>
                <a:cs typeface="Verdana"/>
              </a:rPr>
              <a:t> </a:t>
            </a:r>
            <a:r>
              <a:rPr sz="1700" spc="-95" dirty="0">
                <a:latin typeface="Verdana"/>
                <a:cs typeface="Verdana"/>
              </a:rPr>
              <a:t>in</a:t>
            </a:r>
            <a:r>
              <a:rPr sz="1700" spc="-114" dirty="0">
                <a:latin typeface="Verdana"/>
                <a:cs typeface="Verdana"/>
              </a:rPr>
              <a:t> </a:t>
            </a:r>
            <a:r>
              <a:rPr sz="1700" spc="65" dirty="0">
                <a:latin typeface="Verdana"/>
                <a:cs typeface="Verdana"/>
              </a:rPr>
              <a:t>advance</a:t>
            </a:r>
            <a:endParaRPr sz="1700">
              <a:latin typeface="Verdana"/>
              <a:cs typeface="Verdana"/>
            </a:endParaRPr>
          </a:p>
          <a:p>
            <a:pPr marL="184785" indent="-172085">
              <a:lnSpc>
                <a:spcPct val="100000"/>
              </a:lnSpc>
              <a:spcBef>
                <a:spcPts val="680"/>
              </a:spcBef>
              <a:buFont typeface="Arial MT"/>
              <a:buChar char="•"/>
              <a:tabLst>
                <a:tab pos="184785" algn="l"/>
              </a:tabLst>
            </a:pPr>
            <a:r>
              <a:rPr sz="1700" spc="90" dirty="0">
                <a:latin typeface="Verdana"/>
                <a:cs typeface="Verdana"/>
              </a:rPr>
              <a:t>Can</a:t>
            </a:r>
            <a:r>
              <a:rPr sz="1700" spc="-95" dirty="0">
                <a:latin typeface="Verdana"/>
                <a:cs typeface="Verdana"/>
              </a:rPr>
              <a:t> </a:t>
            </a:r>
            <a:r>
              <a:rPr sz="1700" spc="-20" dirty="0">
                <a:latin typeface="Verdana"/>
                <a:cs typeface="Verdana"/>
              </a:rPr>
              <a:t>you</a:t>
            </a:r>
            <a:r>
              <a:rPr sz="1700" spc="-90" dirty="0">
                <a:latin typeface="Verdana"/>
                <a:cs typeface="Verdana"/>
              </a:rPr>
              <a:t> </a:t>
            </a:r>
            <a:r>
              <a:rPr sz="1700" b="1" spc="-135" dirty="0">
                <a:latin typeface="Verdana"/>
                <a:cs typeface="Verdana"/>
              </a:rPr>
              <a:t>discover</a:t>
            </a:r>
            <a:r>
              <a:rPr sz="1700" b="1" spc="-85" dirty="0">
                <a:latin typeface="Verdana"/>
                <a:cs typeface="Verdana"/>
              </a:rPr>
              <a:t> </a:t>
            </a:r>
            <a:r>
              <a:rPr sz="1700" spc="-45" dirty="0">
                <a:latin typeface="Verdana"/>
                <a:cs typeface="Verdana"/>
              </a:rPr>
              <a:t>groups</a:t>
            </a:r>
            <a:r>
              <a:rPr sz="1700" spc="-90" dirty="0">
                <a:latin typeface="Verdana"/>
                <a:cs typeface="Verdana"/>
              </a:rPr>
              <a:t> </a:t>
            </a:r>
            <a:r>
              <a:rPr sz="1700" spc="-105" dirty="0">
                <a:latin typeface="Verdana"/>
                <a:cs typeface="Verdana"/>
              </a:rPr>
              <a:t>(or</a:t>
            </a:r>
            <a:r>
              <a:rPr sz="1700" spc="-95" dirty="0">
                <a:latin typeface="Verdana"/>
                <a:cs typeface="Verdana"/>
              </a:rPr>
              <a:t> </a:t>
            </a:r>
            <a:r>
              <a:rPr sz="1700" spc="-110" dirty="0">
                <a:latin typeface="Verdana"/>
                <a:cs typeface="Verdana"/>
              </a:rPr>
              <a:t>sub-</a:t>
            </a:r>
            <a:r>
              <a:rPr sz="1700" spc="-60" dirty="0">
                <a:latin typeface="Verdana"/>
                <a:cs typeface="Verdana"/>
              </a:rPr>
              <a:t>groups)</a:t>
            </a:r>
            <a:r>
              <a:rPr sz="1700" spc="-100" dirty="0">
                <a:latin typeface="Verdana"/>
                <a:cs typeface="Verdana"/>
              </a:rPr>
              <a:t> </a:t>
            </a:r>
            <a:r>
              <a:rPr sz="1700" spc="-20" dirty="0">
                <a:latin typeface="Verdana"/>
                <a:cs typeface="Verdana"/>
              </a:rPr>
              <a:t>where</a:t>
            </a:r>
            <a:r>
              <a:rPr sz="1700" spc="-100" dirty="0">
                <a:latin typeface="Verdana"/>
                <a:cs typeface="Verdana"/>
              </a:rPr>
              <a:t> </a:t>
            </a:r>
            <a:r>
              <a:rPr sz="1700" spc="-60" dirty="0">
                <a:latin typeface="Verdana"/>
                <a:cs typeface="Verdana"/>
              </a:rPr>
              <a:t>discrimination</a:t>
            </a:r>
            <a:r>
              <a:rPr sz="1700" spc="-90" dirty="0">
                <a:latin typeface="Verdana"/>
                <a:cs typeface="Verdana"/>
              </a:rPr>
              <a:t> </a:t>
            </a:r>
            <a:r>
              <a:rPr sz="1700" spc="-10" dirty="0">
                <a:latin typeface="Verdana"/>
                <a:cs typeface="Verdana"/>
              </a:rPr>
              <a:t>occurs?</a:t>
            </a:r>
            <a:endParaRPr sz="1700">
              <a:latin typeface="Verdana"/>
              <a:cs typeface="Verdana"/>
            </a:endParaRPr>
          </a:p>
          <a:p>
            <a:pPr>
              <a:lnSpc>
                <a:spcPct val="100000"/>
              </a:lnSpc>
              <a:spcBef>
                <a:spcPts val="1605"/>
              </a:spcBef>
              <a:buFont typeface="Arial MT"/>
              <a:buChar char="•"/>
            </a:pPr>
            <a:endParaRPr sz="1700">
              <a:latin typeface="Verdana"/>
              <a:cs typeface="Verdana"/>
            </a:endParaRPr>
          </a:p>
          <a:p>
            <a:pPr marL="12700">
              <a:lnSpc>
                <a:spcPct val="100000"/>
              </a:lnSpc>
            </a:pPr>
            <a:r>
              <a:rPr sz="1700" i="1" dirty="0">
                <a:latin typeface="Verdana"/>
                <a:cs typeface="Verdana"/>
              </a:rPr>
              <a:t>Counterfactual</a:t>
            </a:r>
            <a:r>
              <a:rPr sz="1700" i="1" spc="-65" dirty="0">
                <a:latin typeface="Verdana"/>
                <a:cs typeface="Verdana"/>
              </a:rPr>
              <a:t> </a:t>
            </a:r>
            <a:r>
              <a:rPr sz="1700" i="1" spc="-10" dirty="0">
                <a:latin typeface="Verdana"/>
                <a:cs typeface="Verdana"/>
              </a:rPr>
              <a:t>Explanations</a:t>
            </a:r>
            <a:endParaRPr sz="1700">
              <a:latin typeface="Verdana"/>
              <a:cs typeface="Verdana"/>
            </a:endParaRPr>
          </a:p>
          <a:p>
            <a:pPr marL="184785" indent="-172085">
              <a:lnSpc>
                <a:spcPct val="100000"/>
              </a:lnSpc>
              <a:spcBef>
                <a:spcPts val="865"/>
              </a:spcBef>
              <a:buFont typeface="Arial MT"/>
              <a:buChar char="•"/>
              <a:tabLst>
                <a:tab pos="184785" algn="l"/>
              </a:tabLst>
            </a:pPr>
            <a:r>
              <a:rPr sz="1700" spc="90" dirty="0">
                <a:latin typeface="Verdana"/>
                <a:cs typeface="Verdana"/>
              </a:rPr>
              <a:t>A</a:t>
            </a:r>
            <a:r>
              <a:rPr sz="1700" spc="-105" dirty="0">
                <a:latin typeface="Verdana"/>
                <a:cs typeface="Verdana"/>
              </a:rPr>
              <a:t> </a:t>
            </a:r>
            <a:r>
              <a:rPr sz="1700" spc="-45" dirty="0">
                <a:latin typeface="Verdana"/>
                <a:cs typeface="Verdana"/>
              </a:rPr>
              <a:t>person</a:t>
            </a:r>
            <a:r>
              <a:rPr sz="1700" spc="-110" dirty="0">
                <a:latin typeface="Verdana"/>
                <a:cs typeface="Verdana"/>
              </a:rPr>
              <a:t> </a:t>
            </a:r>
            <a:r>
              <a:rPr sz="1700" spc="-190" dirty="0">
                <a:latin typeface="Verdana"/>
                <a:cs typeface="Verdana"/>
              </a:rPr>
              <a:t>x</a:t>
            </a:r>
            <a:r>
              <a:rPr sz="1700" spc="-114" dirty="0">
                <a:latin typeface="Verdana"/>
                <a:cs typeface="Verdana"/>
              </a:rPr>
              <a:t> </a:t>
            </a:r>
            <a:r>
              <a:rPr sz="1700" b="1" spc="-125" dirty="0">
                <a:solidFill>
                  <a:srgbClr val="FF0000"/>
                </a:solidFill>
                <a:latin typeface="Verdana"/>
                <a:cs typeface="Verdana"/>
              </a:rPr>
              <a:t>does</a:t>
            </a:r>
            <a:r>
              <a:rPr sz="1700" b="1" spc="-90" dirty="0">
                <a:solidFill>
                  <a:srgbClr val="FF0000"/>
                </a:solidFill>
                <a:latin typeface="Verdana"/>
                <a:cs typeface="Verdana"/>
              </a:rPr>
              <a:t> </a:t>
            </a:r>
            <a:r>
              <a:rPr sz="1700" b="1" spc="-195" dirty="0">
                <a:solidFill>
                  <a:srgbClr val="FF0000"/>
                </a:solidFill>
                <a:latin typeface="Verdana"/>
                <a:cs typeface="Verdana"/>
              </a:rPr>
              <a:t>not</a:t>
            </a:r>
            <a:r>
              <a:rPr sz="1700" b="1" spc="-85" dirty="0">
                <a:solidFill>
                  <a:srgbClr val="FF0000"/>
                </a:solidFill>
                <a:latin typeface="Verdana"/>
                <a:cs typeface="Verdana"/>
              </a:rPr>
              <a:t> </a:t>
            </a:r>
            <a:r>
              <a:rPr sz="1700" b="1" spc="-105" dirty="0">
                <a:solidFill>
                  <a:srgbClr val="FF0000"/>
                </a:solidFill>
                <a:latin typeface="Verdana"/>
                <a:cs typeface="Verdana"/>
              </a:rPr>
              <a:t>receive</a:t>
            </a:r>
            <a:r>
              <a:rPr sz="1700" b="1" spc="-95" dirty="0">
                <a:solidFill>
                  <a:srgbClr val="FF0000"/>
                </a:solidFill>
                <a:latin typeface="Verdana"/>
                <a:cs typeface="Verdana"/>
              </a:rPr>
              <a:t> </a:t>
            </a:r>
            <a:r>
              <a:rPr sz="1700" spc="130" dirty="0">
                <a:latin typeface="Verdana"/>
                <a:cs typeface="Verdana"/>
              </a:rPr>
              <a:t>a</a:t>
            </a:r>
            <a:r>
              <a:rPr sz="1700" spc="-110" dirty="0">
                <a:latin typeface="Verdana"/>
                <a:cs typeface="Verdana"/>
              </a:rPr>
              <a:t> </a:t>
            </a:r>
            <a:r>
              <a:rPr sz="1700" spc="-20" dirty="0">
                <a:latin typeface="Verdana"/>
                <a:cs typeface="Verdana"/>
              </a:rPr>
              <a:t>loan</a:t>
            </a:r>
            <a:endParaRPr sz="1700">
              <a:latin typeface="Verdana"/>
              <a:cs typeface="Verdana"/>
            </a:endParaRPr>
          </a:p>
          <a:p>
            <a:pPr marL="525780" lvl="1" indent="-170180">
              <a:lnSpc>
                <a:spcPct val="100000"/>
              </a:lnSpc>
              <a:spcBef>
                <a:spcPts val="340"/>
              </a:spcBef>
              <a:buFont typeface="Arial MT"/>
              <a:buChar char="•"/>
              <a:tabLst>
                <a:tab pos="525780" algn="l"/>
              </a:tabLst>
            </a:pPr>
            <a:r>
              <a:rPr sz="1500" spc="-175" dirty="0">
                <a:latin typeface="Verdana"/>
                <a:cs typeface="Verdana"/>
              </a:rPr>
              <a:t>x</a:t>
            </a:r>
            <a:r>
              <a:rPr sz="1500" spc="-60" dirty="0">
                <a:latin typeface="Verdana"/>
                <a:cs typeface="Verdana"/>
              </a:rPr>
              <a:t> </a:t>
            </a:r>
            <a:r>
              <a:rPr sz="1500" spc="-320" dirty="0">
                <a:latin typeface="Verdana"/>
                <a:cs typeface="Verdana"/>
              </a:rPr>
              <a:t>=</a:t>
            </a:r>
            <a:r>
              <a:rPr sz="1500" spc="-60" dirty="0">
                <a:latin typeface="Verdana"/>
                <a:cs typeface="Verdana"/>
              </a:rPr>
              <a:t> </a:t>
            </a:r>
            <a:r>
              <a:rPr sz="1500" spc="-30" dirty="0">
                <a:latin typeface="Verdana"/>
                <a:cs typeface="Verdana"/>
              </a:rPr>
              <a:t>{Race=Caucasian,</a:t>
            </a:r>
            <a:r>
              <a:rPr sz="1500" spc="-70" dirty="0">
                <a:latin typeface="Verdana"/>
                <a:cs typeface="Verdana"/>
              </a:rPr>
              <a:t> </a:t>
            </a:r>
            <a:r>
              <a:rPr sz="1500" spc="-30" dirty="0">
                <a:latin typeface="Verdana"/>
                <a:cs typeface="Verdana"/>
              </a:rPr>
              <a:t>Gender=Female,</a:t>
            </a:r>
            <a:r>
              <a:rPr sz="1500" spc="-65" dirty="0">
                <a:latin typeface="Verdana"/>
                <a:cs typeface="Verdana"/>
              </a:rPr>
              <a:t> </a:t>
            </a:r>
            <a:r>
              <a:rPr sz="1500" spc="-10" dirty="0">
                <a:latin typeface="Verdana"/>
                <a:cs typeface="Verdana"/>
              </a:rPr>
              <a:t>Income=Low}</a:t>
            </a:r>
            <a:endParaRPr sz="1500">
              <a:latin typeface="Verdana"/>
              <a:cs typeface="Verdana"/>
            </a:endParaRPr>
          </a:p>
          <a:p>
            <a:pPr marL="184785" indent="-172085">
              <a:lnSpc>
                <a:spcPct val="100000"/>
              </a:lnSpc>
              <a:spcBef>
                <a:spcPts val="810"/>
              </a:spcBef>
              <a:buFont typeface="Arial MT"/>
              <a:buChar char="•"/>
              <a:tabLst>
                <a:tab pos="184785" algn="l"/>
              </a:tabLst>
            </a:pPr>
            <a:r>
              <a:rPr sz="1700" spc="-10" dirty="0">
                <a:latin typeface="Verdana"/>
                <a:cs typeface="Verdana"/>
              </a:rPr>
              <a:t>What</a:t>
            </a:r>
            <a:r>
              <a:rPr sz="1700" spc="-120" dirty="0">
                <a:latin typeface="Verdana"/>
                <a:cs typeface="Verdana"/>
              </a:rPr>
              <a:t> </a:t>
            </a:r>
            <a:r>
              <a:rPr sz="1700" dirty="0">
                <a:latin typeface="Verdana"/>
                <a:cs typeface="Verdana"/>
              </a:rPr>
              <a:t>are</a:t>
            </a:r>
            <a:r>
              <a:rPr sz="1700" spc="-125" dirty="0">
                <a:latin typeface="Verdana"/>
                <a:cs typeface="Verdana"/>
              </a:rPr>
              <a:t> </a:t>
            </a:r>
            <a:r>
              <a:rPr sz="1700" spc="-20" dirty="0">
                <a:latin typeface="Verdana"/>
                <a:cs typeface="Verdana"/>
              </a:rPr>
              <a:t>the</a:t>
            </a:r>
            <a:r>
              <a:rPr sz="1700" spc="-120" dirty="0">
                <a:latin typeface="Verdana"/>
                <a:cs typeface="Verdana"/>
              </a:rPr>
              <a:t> </a:t>
            </a:r>
            <a:r>
              <a:rPr sz="1700" b="1" spc="-165" dirty="0">
                <a:latin typeface="Verdana"/>
                <a:cs typeface="Verdana"/>
              </a:rPr>
              <a:t>minimal</a:t>
            </a:r>
            <a:r>
              <a:rPr sz="1700" b="1" spc="-100" dirty="0">
                <a:latin typeface="Verdana"/>
                <a:cs typeface="Verdana"/>
              </a:rPr>
              <a:t> </a:t>
            </a:r>
            <a:r>
              <a:rPr sz="1700" b="1" spc="-105" dirty="0">
                <a:latin typeface="Verdana"/>
                <a:cs typeface="Verdana"/>
              </a:rPr>
              <a:t>changes</a:t>
            </a:r>
            <a:r>
              <a:rPr sz="1700" b="1" spc="-95" dirty="0">
                <a:latin typeface="Verdana"/>
                <a:cs typeface="Verdana"/>
              </a:rPr>
              <a:t> </a:t>
            </a:r>
            <a:r>
              <a:rPr sz="1700" spc="-20" dirty="0">
                <a:latin typeface="Verdana"/>
                <a:cs typeface="Verdana"/>
              </a:rPr>
              <a:t>to</a:t>
            </a:r>
            <a:r>
              <a:rPr sz="1700" spc="-120" dirty="0">
                <a:latin typeface="Verdana"/>
                <a:cs typeface="Verdana"/>
              </a:rPr>
              <a:t> </a:t>
            </a:r>
            <a:r>
              <a:rPr sz="1700" b="1" spc="-105" dirty="0">
                <a:solidFill>
                  <a:srgbClr val="70AD47"/>
                </a:solidFill>
                <a:latin typeface="Verdana"/>
                <a:cs typeface="Verdana"/>
              </a:rPr>
              <a:t>receive</a:t>
            </a:r>
            <a:r>
              <a:rPr sz="1700" b="1" spc="-100" dirty="0">
                <a:solidFill>
                  <a:srgbClr val="70AD47"/>
                </a:solidFill>
                <a:latin typeface="Verdana"/>
                <a:cs typeface="Verdana"/>
              </a:rPr>
              <a:t> </a:t>
            </a:r>
            <a:r>
              <a:rPr sz="1700" spc="-20" dirty="0">
                <a:latin typeface="Verdana"/>
                <a:cs typeface="Verdana"/>
              </a:rPr>
              <a:t>the</a:t>
            </a:r>
            <a:r>
              <a:rPr sz="1700" spc="-125" dirty="0">
                <a:latin typeface="Verdana"/>
                <a:cs typeface="Verdana"/>
              </a:rPr>
              <a:t> </a:t>
            </a:r>
            <a:r>
              <a:rPr sz="1700" spc="-10" dirty="0">
                <a:latin typeface="Verdana"/>
                <a:cs typeface="Verdana"/>
              </a:rPr>
              <a:t>loan?</a:t>
            </a:r>
            <a:endParaRPr sz="1700">
              <a:latin typeface="Verdana"/>
              <a:cs typeface="Verdana"/>
            </a:endParaRPr>
          </a:p>
          <a:p>
            <a:pPr marL="525780" lvl="1" indent="-170180">
              <a:lnSpc>
                <a:spcPct val="100000"/>
              </a:lnSpc>
              <a:spcBef>
                <a:spcPts val="370"/>
              </a:spcBef>
              <a:buFont typeface="Arial MT"/>
              <a:buChar char="•"/>
              <a:tabLst>
                <a:tab pos="525780" algn="l"/>
              </a:tabLst>
            </a:pPr>
            <a:r>
              <a:rPr sz="1500" spc="-80" dirty="0">
                <a:latin typeface="Verdana"/>
                <a:cs typeface="Verdana"/>
              </a:rPr>
              <a:t>{Gender=Female}</a:t>
            </a:r>
            <a:r>
              <a:rPr sz="1500" spc="-65" dirty="0">
                <a:latin typeface="Verdana"/>
                <a:cs typeface="Verdana"/>
              </a:rPr>
              <a:t> </a:t>
            </a:r>
            <a:r>
              <a:rPr sz="1500" dirty="0">
                <a:latin typeface="Wingdings"/>
                <a:cs typeface="Wingdings"/>
              </a:rPr>
              <a:t></a:t>
            </a:r>
            <a:r>
              <a:rPr sz="1500" spc="100" dirty="0">
                <a:latin typeface="Times New Roman"/>
                <a:cs typeface="Times New Roman"/>
              </a:rPr>
              <a:t> </a:t>
            </a:r>
            <a:r>
              <a:rPr sz="1500" spc="-10" dirty="0">
                <a:latin typeface="Verdana"/>
                <a:cs typeface="Verdana"/>
              </a:rPr>
              <a:t>{Gender=Male}</a:t>
            </a:r>
            <a:endParaRPr sz="1500">
              <a:latin typeface="Verdana"/>
              <a:cs typeface="Verdana"/>
            </a:endParaRPr>
          </a:p>
          <a:p>
            <a:pPr lvl="1">
              <a:lnSpc>
                <a:spcPct val="100000"/>
              </a:lnSpc>
              <a:buFont typeface="Arial MT"/>
              <a:buChar char="•"/>
            </a:pPr>
            <a:endParaRPr sz="1500">
              <a:latin typeface="Verdana"/>
              <a:cs typeface="Verdana"/>
            </a:endParaRPr>
          </a:p>
          <a:p>
            <a:pPr lvl="1">
              <a:lnSpc>
                <a:spcPct val="100000"/>
              </a:lnSpc>
              <a:spcBef>
                <a:spcPts val="40"/>
              </a:spcBef>
              <a:buFont typeface="Arial MT"/>
              <a:buChar char="•"/>
            </a:pPr>
            <a:endParaRPr sz="1500">
              <a:latin typeface="Verdana"/>
              <a:cs typeface="Verdana"/>
            </a:endParaRPr>
          </a:p>
          <a:p>
            <a:pPr marL="184785" indent="-172085">
              <a:lnSpc>
                <a:spcPct val="100000"/>
              </a:lnSpc>
              <a:buFont typeface="Arial MT"/>
              <a:buChar char="•"/>
              <a:tabLst>
                <a:tab pos="184785" algn="l"/>
              </a:tabLst>
            </a:pPr>
            <a:r>
              <a:rPr sz="1700" spc="-185" dirty="0">
                <a:latin typeface="Verdana"/>
                <a:cs typeface="Verdana"/>
              </a:rPr>
              <a:t>This</a:t>
            </a:r>
            <a:r>
              <a:rPr sz="1700" spc="-75" dirty="0">
                <a:latin typeface="Verdana"/>
                <a:cs typeface="Verdana"/>
              </a:rPr>
              <a:t> </a:t>
            </a:r>
            <a:r>
              <a:rPr sz="1700" spc="-90" dirty="0">
                <a:latin typeface="Verdana"/>
                <a:cs typeface="Verdana"/>
              </a:rPr>
              <a:t>shows</a:t>
            </a:r>
            <a:r>
              <a:rPr sz="1700" spc="-65" dirty="0">
                <a:latin typeface="Verdana"/>
                <a:cs typeface="Verdana"/>
              </a:rPr>
              <a:t> </a:t>
            </a:r>
            <a:r>
              <a:rPr sz="1700" b="1" spc="-165" dirty="0">
                <a:latin typeface="Verdana"/>
                <a:cs typeface="Verdana"/>
              </a:rPr>
              <a:t>discrimination</a:t>
            </a:r>
            <a:r>
              <a:rPr sz="1700" b="1" spc="-50" dirty="0">
                <a:latin typeface="Verdana"/>
                <a:cs typeface="Verdana"/>
              </a:rPr>
              <a:t> </a:t>
            </a:r>
            <a:r>
              <a:rPr sz="1700" dirty="0">
                <a:latin typeface="Verdana"/>
                <a:cs typeface="Verdana"/>
              </a:rPr>
              <a:t>based</a:t>
            </a:r>
            <a:r>
              <a:rPr sz="1700" spc="-70" dirty="0">
                <a:latin typeface="Verdana"/>
                <a:cs typeface="Verdana"/>
              </a:rPr>
              <a:t> </a:t>
            </a:r>
            <a:r>
              <a:rPr sz="1700" dirty="0">
                <a:latin typeface="Verdana"/>
                <a:cs typeface="Verdana"/>
              </a:rPr>
              <a:t>on</a:t>
            </a:r>
            <a:r>
              <a:rPr sz="1700" spc="-70" dirty="0">
                <a:latin typeface="Verdana"/>
                <a:cs typeface="Verdana"/>
              </a:rPr>
              <a:t> </a:t>
            </a:r>
            <a:r>
              <a:rPr sz="1700" spc="-10" dirty="0">
                <a:latin typeface="Verdana"/>
                <a:cs typeface="Verdana"/>
              </a:rPr>
              <a:t>gender!</a:t>
            </a:r>
            <a:endParaRPr sz="17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627" y="3244596"/>
            <a:ext cx="1529080" cy="513080"/>
          </a:xfrm>
          <a:prstGeom prst="rect">
            <a:avLst/>
          </a:prstGeom>
        </p:spPr>
        <p:txBody>
          <a:bodyPr vert="horz" wrap="square" lIns="0" tIns="12700" rIns="0" bIns="0" rtlCol="0">
            <a:spAutoFit/>
          </a:bodyPr>
          <a:lstStyle/>
          <a:p>
            <a:pPr marL="12700">
              <a:lnSpc>
                <a:spcPct val="100000"/>
              </a:lnSpc>
              <a:spcBef>
                <a:spcPts val="100"/>
              </a:spcBef>
            </a:pPr>
            <a:r>
              <a:rPr sz="3200" spc="-180" dirty="0"/>
              <a:t>Fairness</a:t>
            </a:r>
            <a:endParaRPr sz="3200"/>
          </a:p>
        </p:txBody>
      </p:sp>
      <p:sp>
        <p:nvSpPr>
          <p:cNvPr id="3" name="object 3"/>
          <p:cNvSpPr txBox="1"/>
          <p:nvPr/>
        </p:nvSpPr>
        <p:spPr>
          <a:xfrm>
            <a:off x="8715981" y="5370446"/>
            <a:ext cx="89535" cy="139700"/>
          </a:xfrm>
          <a:prstGeom prst="rect">
            <a:avLst/>
          </a:prstGeom>
        </p:spPr>
        <p:txBody>
          <a:bodyPr vert="horz" wrap="square" lIns="0" tIns="0" rIns="0" bIns="0" rtlCol="0">
            <a:spAutoFit/>
          </a:bodyPr>
          <a:lstStyle/>
          <a:p>
            <a:pPr marL="12700">
              <a:lnSpc>
                <a:spcPts val="975"/>
              </a:lnSpc>
            </a:pPr>
            <a:r>
              <a:rPr sz="900" spc="-50" dirty="0">
                <a:solidFill>
                  <a:srgbClr val="898989"/>
                </a:solidFill>
                <a:latin typeface="Arial MT"/>
                <a:cs typeface="Arial MT"/>
              </a:rPr>
              <a:t>7</a:t>
            </a:r>
            <a:endParaRPr sz="9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711951"/>
          </a:xfrm>
          <a:prstGeom prst="rect">
            <a:avLst/>
          </a:prstGeom>
        </p:spPr>
      </p:pic>
      <p:sp>
        <p:nvSpPr>
          <p:cNvPr id="3" name="object 3"/>
          <p:cNvSpPr txBox="1">
            <a:spLocks noGrp="1"/>
          </p:cNvSpPr>
          <p:nvPr>
            <p:ph type="title"/>
          </p:nvPr>
        </p:nvSpPr>
        <p:spPr>
          <a:xfrm>
            <a:off x="707390" y="619251"/>
            <a:ext cx="4942205" cy="452120"/>
          </a:xfrm>
          <a:prstGeom prst="rect">
            <a:avLst/>
          </a:prstGeom>
        </p:spPr>
        <p:txBody>
          <a:bodyPr vert="horz" wrap="square" lIns="0" tIns="12700" rIns="0" bIns="0" rtlCol="0">
            <a:spAutoFit/>
          </a:bodyPr>
          <a:lstStyle/>
          <a:p>
            <a:pPr marL="12700">
              <a:lnSpc>
                <a:spcPct val="100000"/>
              </a:lnSpc>
              <a:spcBef>
                <a:spcPts val="100"/>
              </a:spcBef>
            </a:pPr>
            <a:r>
              <a:rPr spc="-180" dirty="0"/>
              <a:t>Bias </a:t>
            </a:r>
            <a:r>
              <a:rPr spc="-145" dirty="0"/>
              <a:t>in</a:t>
            </a:r>
            <a:r>
              <a:rPr spc="-170" dirty="0"/>
              <a:t> </a:t>
            </a:r>
            <a:r>
              <a:rPr spc="-45" dirty="0"/>
              <a:t>Data-</a:t>
            </a:r>
            <a:r>
              <a:rPr spc="-120" dirty="0"/>
              <a:t>Driven</a:t>
            </a:r>
            <a:r>
              <a:rPr spc="-175" dirty="0"/>
              <a:t> </a:t>
            </a:r>
            <a:r>
              <a:rPr spc="-55" dirty="0"/>
              <a:t>Decisions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8</a:t>
            </a:fld>
            <a:endParaRPr spc="-25" dirty="0"/>
          </a:p>
        </p:txBody>
      </p:sp>
      <p:sp>
        <p:nvSpPr>
          <p:cNvPr id="4" name="object 4"/>
          <p:cNvSpPr txBox="1"/>
          <p:nvPr/>
        </p:nvSpPr>
        <p:spPr>
          <a:xfrm>
            <a:off x="707390" y="1459992"/>
            <a:ext cx="7530465" cy="3556102"/>
          </a:xfrm>
          <a:prstGeom prst="rect">
            <a:avLst/>
          </a:prstGeom>
        </p:spPr>
        <p:txBody>
          <a:bodyPr vert="horz" wrap="square" lIns="0" tIns="82550" rIns="0" bIns="0" rtlCol="0">
            <a:spAutoFit/>
          </a:bodyPr>
          <a:lstStyle/>
          <a:p>
            <a:pPr marL="184785" indent="-172085">
              <a:lnSpc>
                <a:spcPct val="100000"/>
              </a:lnSpc>
              <a:spcBef>
                <a:spcPts val="650"/>
              </a:spcBef>
              <a:buFont typeface="Arial MT"/>
              <a:buChar char="•"/>
              <a:tabLst>
                <a:tab pos="184785" algn="l"/>
              </a:tabLst>
            </a:pPr>
            <a:r>
              <a:rPr lang="en-US" sz="1700" dirty="0">
                <a:latin typeface="Verdana"/>
                <a:cs typeface="Verdana"/>
              </a:rPr>
              <a:t>A risk assessment software was developed by </a:t>
            </a:r>
            <a:r>
              <a:rPr lang="en-US" sz="1700" spc="-10" dirty="0">
                <a:latin typeface="Verdana"/>
                <a:cs typeface="Verdana"/>
              </a:rPr>
              <a:t>Northpointe called </a:t>
            </a:r>
            <a:r>
              <a:rPr lang="en-US" sz="1700" dirty="0">
                <a:latin typeface="Verdana"/>
                <a:cs typeface="Verdana"/>
              </a:rPr>
              <a:t>that </a:t>
            </a:r>
            <a:r>
              <a:rPr sz="1700" spc="-70" dirty="0">
                <a:latin typeface="Verdana"/>
                <a:cs typeface="Verdana"/>
              </a:rPr>
              <a:t>estimates</a:t>
            </a:r>
            <a:r>
              <a:rPr sz="1700" spc="-114" dirty="0">
                <a:latin typeface="Verdana"/>
                <a:cs typeface="Verdana"/>
              </a:rPr>
              <a:t> </a:t>
            </a:r>
            <a:r>
              <a:rPr sz="1700" spc="-20" dirty="0">
                <a:latin typeface="Verdana"/>
                <a:cs typeface="Verdana"/>
              </a:rPr>
              <a:t>the</a:t>
            </a:r>
            <a:r>
              <a:rPr sz="1700" spc="-120" dirty="0">
                <a:latin typeface="Verdana"/>
                <a:cs typeface="Verdana"/>
              </a:rPr>
              <a:t> </a:t>
            </a:r>
            <a:r>
              <a:rPr sz="1700" spc="-45" dirty="0">
                <a:latin typeface="Verdana"/>
                <a:cs typeface="Verdana"/>
              </a:rPr>
              <a:t>likelihood</a:t>
            </a:r>
            <a:r>
              <a:rPr sz="1700" spc="-114" dirty="0">
                <a:latin typeface="Verdana"/>
                <a:cs typeface="Verdana"/>
              </a:rPr>
              <a:t> </a:t>
            </a:r>
            <a:r>
              <a:rPr sz="1700" dirty="0">
                <a:latin typeface="Verdana"/>
                <a:cs typeface="Verdana"/>
              </a:rPr>
              <a:t>of</a:t>
            </a:r>
            <a:r>
              <a:rPr sz="1700" spc="-110" dirty="0">
                <a:latin typeface="Verdana"/>
                <a:cs typeface="Verdana"/>
              </a:rPr>
              <a:t> </a:t>
            </a:r>
            <a:r>
              <a:rPr sz="1700" spc="130" dirty="0">
                <a:latin typeface="Verdana"/>
                <a:cs typeface="Verdana"/>
              </a:rPr>
              <a:t>a</a:t>
            </a:r>
            <a:r>
              <a:rPr sz="1700" spc="-114" dirty="0">
                <a:latin typeface="Verdana"/>
                <a:cs typeface="Verdana"/>
              </a:rPr>
              <a:t> </a:t>
            </a:r>
            <a:r>
              <a:rPr sz="1700" spc="-50" dirty="0">
                <a:latin typeface="Verdana"/>
                <a:cs typeface="Verdana"/>
              </a:rPr>
              <a:t>criminal</a:t>
            </a:r>
            <a:r>
              <a:rPr sz="1700" spc="-120" dirty="0">
                <a:latin typeface="Verdana"/>
                <a:cs typeface="Verdana"/>
              </a:rPr>
              <a:t> </a:t>
            </a:r>
            <a:r>
              <a:rPr sz="1700" dirty="0">
                <a:latin typeface="Verdana"/>
                <a:cs typeface="Verdana"/>
              </a:rPr>
              <a:t>to</a:t>
            </a:r>
            <a:r>
              <a:rPr sz="1700" spc="-105" dirty="0">
                <a:latin typeface="Verdana"/>
                <a:cs typeface="Verdana"/>
              </a:rPr>
              <a:t> </a:t>
            </a:r>
            <a:r>
              <a:rPr sz="1700" b="1" spc="-20" dirty="0">
                <a:latin typeface="Verdana"/>
                <a:cs typeface="Verdana"/>
              </a:rPr>
              <a:t>reoffend</a:t>
            </a:r>
            <a:endParaRPr sz="1700" dirty="0">
              <a:latin typeface="Verdana"/>
              <a:cs typeface="Verdana"/>
            </a:endParaRPr>
          </a:p>
          <a:p>
            <a:pPr marL="525780" lvl="1" indent="-170180">
              <a:lnSpc>
                <a:spcPct val="100000"/>
              </a:lnSpc>
              <a:spcBef>
                <a:spcPts val="250"/>
              </a:spcBef>
              <a:buFont typeface="Arial MT"/>
              <a:buChar char="•"/>
              <a:tabLst>
                <a:tab pos="525780" algn="l"/>
              </a:tabLst>
            </a:pPr>
            <a:r>
              <a:rPr sz="1500" dirty="0">
                <a:latin typeface="Verdana"/>
                <a:cs typeface="Verdana"/>
              </a:rPr>
              <a:t>based</a:t>
            </a:r>
            <a:r>
              <a:rPr sz="1500" spc="-45" dirty="0">
                <a:latin typeface="Verdana"/>
                <a:cs typeface="Verdana"/>
              </a:rPr>
              <a:t> </a:t>
            </a:r>
            <a:r>
              <a:rPr sz="1500" dirty="0">
                <a:latin typeface="Verdana"/>
                <a:cs typeface="Verdana"/>
              </a:rPr>
              <a:t>on</a:t>
            </a:r>
            <a:r>
              <a:rPr sz="1500" spc="-45" dirty="0">
                <a:latin typeface="Verdana"/>
                <a:cs typeface="Verdana"/>
              </a:rPr>
              <a:t> </a:t>
            </a:r>
            <a:r>
              <a:rPr sz="1500" spc="114" dirty="0">
                <a:latin typeface="Verdana"/>
                <a:cs typeface="Verdana"/>
              </a:rPr>
              <a:t>a</a:t>
            </a:r>
            <a:r>
              <a:rPr sz="1500" spc="-35" dirty="0">
                <a:latin typeface="Verdana"/>
                <a:cs typeface="Verdana"/>
              </a:rPr>
              <a:t> </a:t>
            </a:r>
            <a:r>
              <a:rPr sz="1500" dirty="0">
                <a:latin typeface="Verdana"/>
                <a:cs typeface="Verdana"/>
              </a:rPr>
              <a:t>detailed</a:t>
            </a:r>
            <a:r>
              <a:rPr sz="1500" spc="-45" dirty="0">
                <a:latin typeface="Verdana"/>
                <a:cs typeface="Verdana"/>
              </a:rPr>
              <a:t> </a:t>
            </a:r>
            <a:r>
              <a:rPr sz="1500" spc="-60" dirty="0">
                <a:latin typeface="Verdana"/>
                <a:cs typeface="Verdana"/>
              </a:rPr>
              <a:t>question-</a:t>
            </a:r>
            <a:r>
              <a:rPr sz="1500" dirty="0">
                <a:latin typeface="Verdana"/>
                <a:cs typeface="Verdana"/>
              </a:rPr>
              <a:t>based</a:t>
            </a:r>
            <a:r>
              <a:rPr sz="1500" spc="-40" dirty="0">
                <a:latin typeface="Verdana"/>
                <a:cs typeface="Verdana"/>
              </a:rPr>
              <a:t> </a:t>
            </a:r>
            <a:r>
              <a:rPr sz="1500" spc="-50" dirty="0">
                <a:latin typeface="Verdana"/>
                <a:cs typeface="Verdana"/>
              </a:rPr>
              <a:t>profiling</a:t>
            </a:r>
            <a:r>
              <a:rPr sz="1500" spc="-40" dirty="0">
                <a:latin typeface="Verdana"/>
                <a:cs typeface="Verdana"/>
              </a:rPr>
              <a:t> </a:t>
            </a:r>
            <a:r>
              <a:rPr sz="1500" dirty="0">
                <a:latin typeface="Verdana"/>
                <a:cs typeface="Verdana"/>
              </a:rPr>
              <a:t>of</a:t>
            </a:r>
            <a:r>
              <a:rPr sz="1500" spc="-35" dirty="0">
                <a:latin typeface="Verdana"/>
                <a:cs typeface="Verdana"/>
              </a:rPr>
              <a:t> </a:t>
            </a:r>
            <a:r>
              <a:rPr sz="1500" spc="-20" dirty="0">
                <a:latin typeface="Verdana"/>
                <a:cs typeface="Verdana"/>
              </a:rPr>
              <a:t>the</a:t>
            </a:r>
            <a:r>
              <a:rPr sz="1500" spc="-40" dirty="0">
                <a:latin typeface="Verdana"/>
                <a:cs typeface="Verdana"/>
              </a:rPr>
              <a:t> </a:t>
            </a:r>
            <a:r>
              <a:rPr sz="1500" spc="-10" dirty="0">
                <a:latin typeface="Verdana"/>
                <a:cs typeface="Verdana"/>
              </a:rPr>
              <a:t>people</a:t>
            </a:r>
            <a:endParaRPr sz="1500" dirty="0">
              <a:latin typeface="Verdana"/>
              <a:cs typeface="Verdana"/>
            </a:endParaRPr>
          </a:p>
          <a:p>
            <a:pPr marL="184785" indent="-172085">
              <a:lnSpc>
                <a:spcPct val="100000"/>
              </a:lnSpc>
              <a:spcBef>
                <a:spcPts val="615"/>
              </a:spcBef>
              <a:buFont typeface="Arial MT"/>
              <a:buChar char="•"/>
              <a:tabLst>
                <a:tab pos="184785" algn="l"/>
              </a:tabLst>
            </a:pPr>
            <a:r>
              <a:rPr lang="en-US" sz="1700" spc="-25" dirty="0">
                <a:latin typeface="Verdana"/>
                <a:cs typeface="Verdana"/>
              </a:rPr>
              <a:t>It is </a:t>
            </a:r>
            <a:r>
              <a:rPr sz="1700" spc="-25" dirty="0">
                <a:latin typeface="Verdana"/>
                <a:cs typeface="Verdana"/>
              </a:rPr>
              <a:t>used</a:t>
            </a:r>
            <a:r>
              <a:rPr sz="1700" spc="-120" dirty="0">
                <a:latin typeface="Verdana"/>
                <a:cs typeface="Verdana"/>
              </a:rPr>
              <a:t> </a:t>
            </a:r>
            <a:r>
              <a:rPr sz="1700" dirty="0">
                <a:latin typeface="Verdana"/>
                <a:cs typeface="Verdana"/>
              </a:rPr>
              <a:t>by</a:t>
            </a:r>
            <a:r>
              <a:rPr sz="1700" spc="-110" dirty="0">
                <a:latin typeface="Verdana"/>
                <a:cs typeface="Verdana"/>
              </a:rPr>
              <a:t> </a:t>
            </a:r>
            <a:r>
              <a:rPr sz="1700" b="1" spc="-155" dirty="0">
                <a:latin typeface="Verdana"/>
                <a:cs typeface="Verdana"/>
              </a:rPr>
              <a:t>judges</a:t>
            </a:r>
            <a:r>
              <a:rPr sz="1700" b="1" spc="-90" dirty="0">
                <a:latin typeface="Verdana"/>
                <a:cs typeface="Verdana"/>
              </a:rPr>
              <a:t> </a:t>
            </a:r>
            <a:r>
              <a:rPr sz="1700" spc="-95" dirty="0">
                <a:latin typeface="Verdana"/>
                <a:cs typeface="Verdana"/>
              </a:rPr>
              <a:t>in</a:t>
            </a:r>
            <a:r>
              <a:rPr sz="1700" spc="-114" dirty="0">
                <a:latin typeface="Verdana"/>
                <a:cs typeface="Verdana"/>
              </a:rPr>
              <a:t> </a:t>
            </a:r>
            <a:r>
              <a:rPr sz="1700" spc="-20" dirty="0">
                <a:latin typeface="Verdana"/>
                <a:cs typeface="Verdana"/>
              </a:rPr>
              <a:t>the</a:t>
            </a:r>
            <a:r>
              <a:rPr sz="1700" spc="-114" dirty="0">
                <a:latin typeface="Verdana"/>
                <a:cs typeface="Verdana"/>
              </a:rPr>
              <a:t> </a:t>
            </a:r>
            <a:r>
              <a:rPr sz="1700" spc="-240" dirty="0">
                <a:latin typeface="Verdana"/>
                <a:cs typeface="Verdana"/>
              </a:rPr>
              <a:t>US</a:t>
            </a:r>
            <a:r>
              <a:rPr sz="1700" spc="-105" dirty="0">
                <a:latin typeface="Verdana"/>
                <a:cs typeface="Verdana"/>
              </a:rPr>
              <a:t> </a:t>
            </a:r>
            <a:r>
              <a:rPr sz="1700" spc="-10" dirty="0">
                <a:latin typeface="Verdana"/>
                <a:cs typeface="Verdana"/>
              </a:rPr>
              <a:t>to</a:t>
            </a:r>
            <a:r>
              <a:rPr sz="1700" spc="-114" dirty="0">
                <a:latin typeface="Verdana"/>
                <a:cs typeface="Verdana"/>
              </a:rPr>
              <a:t> </a:t>
            </a:r>
            <a:r>
              <a:rPr sz="1700" dirty="0">
                <a:latin typeface="Verdana"/>
                <a:cs typeface="Verdana"/>
              </a:rPr>
              <a:t>guide</a:t>
            </a:r>
            <a:r>
              <a:rPr sz="1700" spc="-114" dirty="0">
                <a:latin typeface="Verdana"/>
                <a:cs typeface="Verdana"/>
              </a:rPr>
              <a:t> </a:t>
            </a:r>
            <a:r>
              <a:rPr sz="1700" spc="-85" dirty="0">
                <a:latin typeface="Verdana"/>
                <a:cs typeface="Verdana"/>
              </a:rPr>
              <a:t>their</a:t>
            </a:r>
            <a:r>
              <a:rPr sz="1700" spc="-110" dirty="0">
                <a:latin typeface="Verdana"/>
                <a:cs typeface="Verdana"/>
              </a:rPr>
              <a:t> </a:t>
            </a:r>
            <a:r>
              <a:rPr sz="1700" spc="-10" dirty="0">
                <a:latin typeface="Verdana"/>
                <a:cs typeface="Verdana"/>
              </a:rPr>
              <a:t>decisions</a:t>
            </a:r>
            <a:endParaRPr sz="1700" dirty="0">
              <a:latin typeface="Verdana"/>
              <a:cs typeface="Verdana"/>
            </a:endParaRPr>
          </a:p>
          <a:p>
            <a:pPr marL="525780" lvl="1" indent="-170180">
              <a:lnSpc>
                <a:spcPct val="100000"/>
              </a:lnSpc>
              <a:spcBef>
                <a:spcPts val="155"/>
              </a:spcBef>
              <a:buFont typeface="Arial MT"/>
              <a:buChar char="•"/>
              <a:tabLst>
                <a:tab pos="525780" algn="l"/>
              </a:tabLst>
            </a:pPr>
            <a:r>
              <a:rPr sz="1500" dirty="0">
                <a:latin typeface="Verdana"/>
                <a:cs typeface="Verdana"/>
              </a:rPr>
              <a:t>about</a:t>
            </a:r>
            <a:r>
              <a:rPr sz="1500" spc="-40" dirty="0">
                <a:latin typeface="Verdana"/>
                <a:cs typeface="Verdana"/>
              </a:rPr>
              <a:t> sentences,</a:t>
            </a:r>
            <a:r>
              <a:rPr sz="1500" spc="-45" dirty="0">
                <a:latin typeface="Verdana"/>
                <a:cs typeface="Verdana"/>
              </a:rPr>
              <a:t> </a:t>
            </a:r>
            <a:r>
              <a:rPr sz="1500" spc="-10" dirty="0">
                <a:latin typeface="Verdana"/>
                <a:cs typeface="Verdana"/>
              </a:rPr>
              <a:t>bail</a:t>
            </a:r>
            <a:r>
              <a:rPr sz="1500" spc="-45" dirty="0">
                <a:latin typeface="Verdana"/>
                <a:cs typeface="Verdana"/>
              </a:rPr>
              <a:t> </a:t>
            </a:r>
            <a:r>
              <a:rPr sz="1500" spc="-10" dirty="0">
                <a:latin typeface="Verdana"/>
                <a:cs typeface="Verdana"/>
              </a:rPr>
              <a:t>amounts</a:t>
            </a:r>
            <a:endParaRPr sz="1500" dirty="0">
              <a:latin typeface="Verdana"/>
              <a:cs typeface="Verdana"/>
            </a:endParaRPr>
          </a:p>
          <a:p>
            <a:pPr lvl="1">
              <a:lnSpc>
                <a:spcPct val="100000"/>
              </a:lnSpc>
              <a:spcBef>
                <a:spcPts val="1385"/>
              </a:spcBef>
              <a:buFont typeface="Arial MT"/>
              <a:buChar char="•"/>
            </a:pPr>
            <a:endParaRPr sz="1500" dirty="0">
              <a:latin typeface="Verdana"/>
              <a:cs typeface="Verdana"/>
            </a:endParaRPr>
          </a:p>
          <a:p>
            <a:pPr marL="184785" indent="-172085">
              <a:lnSpc>
                <a:spcPct val="100000"/>
              </a:lnSpc>
              <a:buFont typeface="Arial MT"/>
              <a:buChar char="•"/>
              <a:tabLst>
                <a:tab pos="184785" algn="l"/>
              </a:tabLst>
            </a:pPr>
            <a:r>
              <a:rPr sz="1700" spc="-25" dirty="0">
                <a:latin typeface="Verdana"/>
                <a:cs typeface="Verdana"/>
              </a:rPr>
              <a:t>ProPublica,</a:t>
            </a:r>
            <a:r>
              <a:rPr sz="1700" spc="-95" dirty="0">
                <a:latin typeface="Verdana"/>
                <a:cs typeface="Verdana"/>
              </a:rPr>
              <a:t> </a:t>
            </a:r>
            <a:r>
              <a:rPr sz="1700" spc="130" dirty="0">
                <a:latin typeface="Verdana"/>
                <a:cs typeface="Verdana"/>
              </a:rPr>
              <a:t>a</a:t>
            </a:r>
            <a:r>
              <a:rPr sz="1700" spc="-100" dirty="0">
                <a:latin typeface="Verdana"/>
                <a:cs typeface="Verdana"/>
              </a:rPr>
              <a:t> </a:t>
            </a:r>
            <a:r>
              <a:rPr sz="1700" spc="-45" dirty="0">
                <a:latin typeface="Verdana"/>
                <a:cs typeface="Verdana"/>
              </a:rPr>
              <a:t>news</a:t>
            </a:r>
            <a:r>
              <a:rPr sz="1700" spc="-90" dirty="0">
                <a:latin typeface="Verdana"/>
                <a:cs typeface="Verdana"/>
              </a:rPr>
              <a:t> </a:t>
            </a:r>
            <a:r>
              <a:rPr sz="1700" spc="-45" dirty="0">
                <a:latin typeface="Verdana"/>
                <a:cs typeface="Verdana"/>
              </a:rPr>
              <a:t>organization,</a:t>
            </a:r>
            <a:r>
              <a:rPr sz="1700" spc="-95" dirty="0">
                <a:latin typeface="Verdana"/>
                <a:cs typeface="Verdana"/>
              </a:rPr>
              <a:t> </a:t>
            </a:r>
            <a:r>
              <a:rPr sz="1700" dirty="0">
                <a:latin typeface="Verdana"/>
                <a:cs typeface="Verdana"/>
              </a:rPr>
              <a:t>analyzed</a:t>
            </a:r>
            <a:r>
              <a:rPr sz="1700" spc="-95" dirty="0">
                <a:latin typeface="Verdana"/>
                <a:cs typeface="Verdana"/>
              </a:rPr>
              <a:t> </a:t>
            </a:r>
            <a:r>
              <a:rPr sz="1700" spc="-20" dirty="0">
                <a:latin typeface="Verdana"/>
                <a:cs typeface="Verdana"/>
              </a:rPr>
              <a:t>the</a:t>
            </a:r>
            <a:r>
              <a:rPr sz="1700" spc="-105" dirty="0">
                <a:latin typeface="Verdana"/>
                <a:cs typeface="Verdana"/>
              </a:rPr>
              <a:t> </a:t>
            </a:r>
            <a:r>
              <a:rPr sz="1700" spc="-35" dirty="0">
                <a:latin typeface="Verdana"/>
                <a:cs typeface="Verdana"/>
              </a:rPr>
              <a:t>predictions</a:t>
            </a:r>
            <a:r>
              <a:rPr sz="1700" spc="-90" dirty="0">
                <a:latin typeface="Verdana"/>
                <a:cs typeface="Verdana"/>
              </a:rPr>
              <a:t> </a:t>
            </a:r>
            <a:r>
              <a:rPr sz="1700" dirty="0">
                <a:latin typeface="Verdana"/>
                <a:cs typeface="Verdana"/>
              </a:rPr>
              <a:t>of</a:t>
            </a:r>
            <a:r>
              <a:rPr sz="1700" spc="-95" dirty="0">
                <a:latin typeface="Verdana"/>
                <a:cs typeface="Verdana"/>
              </a:rPr>
              <a:t> </a:t>
            </a:r>
            <a:r>
              <a:rPr sz="1700" spc="-10" dirty="0">
                <a:latin typeface="Verdana"/>
                <a:cs typeface="Verdana"/>
              </a:rPr>
              <a:t>COMPAS</a:t>
            </a:r>
            <a:endParaRPr sz="1700" dirty="0">
              <a:latin typeface="Verdana"/>
              <a:cs typeface="Verdana"/>
            </a:endParaRPr>
          </a:p>
          <a:p>
            <a:pPr marL="184785" indent="-172085">
              <a:lnSpc>
                <a:spcPct val="100000"/>
              </a:lnSpc>
              <a:spcBef>
                <a:spcPts val="645"/>
              </a:spcBef>
              <a:buFont typeface="Arial MT"/>
              <a:buChar char="•"/>
              <a:tabLst>
                <a:tab pos="184785" algn="l"/>
              </a:tabLst>
            </a:pPr>
            <a:r>
              <a:rPr sz="1700" dirty="0">
                <a:latin typeface="Verdana"/>
                <a:cs typeface="Verdana"/>
              </a:rPr>
              <a:t>looked</a:t>
            </a:r>
            <a:r>
              <a:rPr sz="1700" spc="-114" dirty="0">
                <a:latin typeface="Verdana"/>
                <a:cs typeface="Verdana"/>
              </a:rPr>
              <a:t> </a:t>
            </a:r>
            <a:r>
              <a:rPr sz="1700" dirty="0">
                <a:latin typeface="Verdana"/>
                <a:cs typeface="Verdana"/>
              </a:rPr>
              <a:t>at</a:t>
            </a:r>
            <a:r>
              <a:rPr sz="1700" spc="-105" dirty="0">
                <a:latin typeface="Verdana"/>
                <a:cs typeface="Verdana"/>
              </a:rPr>
              <a:t> </a:t>
            </a:r>
            <a:r>
              <a:rPr sz="1700" spc="-30" dirty="0">
                <a:latin typeface="Verdana"/>
                <a:cs typeface="Verdana"/>
              </a:rPr>
              <a:t>more</a:t>
            </a:r>
            <a:r>
              <a:rPr sz="1700" spc="-110" dirty="0">
                <a:latin typeface="Verdana"/>
                <a:cs typeface="Verdana"/>
              </a:rPr>
              <a:t> </a:t>
            </a:r>
            <a:r>
              <a:rPr sz="1700" spc="-30" dirty="0">
                <a:latin typeface="Verdana"/>
                <a:cs typeface="Verdana"/>
              </a:rPr>
              <a:t>that</a:t>
            </a:r>
            <a:r>
              <a:rPr sz="1700" spc="-105" dirty="0">
                <a:latin typeface="Verdana"/>
                <a:cs typeface="Verdana"/>
              </a:rPr>
              <a:t> </a:t>
            </a:r>
            <a:r>
              <a:rPr sz="1700" spc="-150" dirty="0">
                <a:latin typeface="Verdana"/>
                <a:cs typeface="Verdana"/>
              </a:rPr>
              <a:t>10,000</a:t>
            </a:r>
            <a:r>
              <a:rPr sz="1700" spc="-114" dirty="0">
                <a:latin typeface="Verdana"/>
                <a:cs typeface="Verdana"/>
              </a:rPr>
              <a:t> </a:t>
            </a:r>
            <a:r>
              <a:rPr sz="1700" spc="-10" dirty="0">
                <a:latin typeface="Verdana"/>
                <a:cs typeface="Verdana"/>
              </a:rPr>
              <a:t>offenders</a:t>
            </a:r>
            <a:endParaRPr sz="1700" dirty="0">
              <a:latin typeface="Verdana"/>
              <a:cs typeface="Verdana"/>
            </a:endParaRPr>
          </a:p>
          <a:p>
            <a:pPr marL="525780" lvl="1" indent="-170180">
              <a:lnSpc>
                <a:spcPct val="100000"/>
              </a:lnSpc>
              <a:spcBef>
                <a:spcPts val="175"/>
              </a:spcBef>
              <a:buFont typeface="Arial MT"/>
              <a:buChar char="•"/>
              <a:tabLst>
                <a:tab pos="525780" algn="l"/>
              </a:tabLst>
            </a:pPr>
            <a:r>
              <a:rPr sz="1500" spc="45" dirty="0">
                <a:latin typeface="Verdana"/>
                <a:cs typeface="Verdana"/>
              </a:rPr>
              <a:t>compared</a:t>
            </a:r>
            <a:r>
              <a:rPr sz="1500" spc="-105" dirty="0">
                <a:latin typeface="Verdana"/>
                <a:cs typeface="Verdana"/>
              </a:rPr>
              <a:t> </a:t>
            </a:r>
            <a:r>
              <a:rPr sz="1500" spc="-20" dirty="0">
                <a:latin typeface="Verdana"/>
                <a:cs typeface="Verdana"/>
              </a:rPr>
              <a:t>the</a:t>
            </a:r>
            <a:r>
              <a:rPr sz="1500" spc="-95" dirty="0">
                <a:latin typeface="Verdana"/>
                <a:cs typeface="Verdana"/>
              </a:rPr>
              <a:t> </a:t>
            </a:r>
            <a:r>
              <a:rPr sz="1500" spc="-30" dirty="0">
                <a:latin typeface="Verdana"/>
                <a:cs typeface="Verdana"/>
              </a:rPr>
              <a:t>predictions</a:t>
            </a:r>
            <a:r>
              <a:rPr sz="1500" spc="-95" dirty="0">
                <a:latin typeface="Verdana"/>
                <a:cs typeface="Verdana"/>
              </a:rPr>
              <a:t> </a:t>
            </a:r>
            <a:r>
              <a:rPr sz="1500" dirty="0">
                <a:latin typeface="Verdana"/>
                <a:cs typeface="Verdana"/>
              </a:rPr>
              <a:t>of</a:t>
            </a:r>
            <a:r>
              <a:rPr sz="1500" spc="-95" dirty="0">
                <a:latin typeface="Verdana"/>
                <a:cs typeface="Verdana"/>
              </a:rPr>
              <a:t> </a:t>
            </a:r>
            <a:r>
              <a:rPr sz="1500" spc="-10" dirty="0">
                <a:latin typeface="Verdana"/>
                <a:cs typeface="Verdana"/>
              </a:rPr>
              <a:t>COMPAS</a:t>
            </a:r>
            <a:endParaRPr sz="1500" dirty="0">
              <a:latin typeface="Verdana"/>
              <a:cs typeface="Verdana"/>
            </a:endParaRPr>
          </a:p>
          <a:p>
            <a:pPr marL="525780" lvl="1" indent="-170180">
              <a:lnSpc>
                <a:spcPct val="100000"/>
              </a:lnSpc>
              <a:spcBef>
                <a:spcPts val="290"/>
              </a:spcBef>
              <a:buFont typeface="Arial MT"/>
              <a:buChar char="•"/>
              <a:tabLst>
                <a:tab pos="525780" algn="l"/>
              </a:tabLst>
            </a:pPr>
            <a:r>
              <a:rPr sz="1500" spc="-60" dirty="0">
                <a:latin typeface="Verdana"/>
                <a:cs typeface="Verdana"/>
              </a:rPr>
              <a:t>with</a:t>
            </a:r>
            <a:r>
              <a:rPr sz="1500" spc="-100" dirty="0">
                <a:latin typeface="Verdana"/>
                <a:cs typeface="Verdana"/>
              </a:rPr>
              <a:t> </a:t>
            </a:r>
            <a:r>
              <a:rPr sz="1500" dirty="0">
                <a:latin typeface="Verdana"/>
                <a:cs typeface="Verdana"/>
              </a:rPr>
              <a:t>what</a:t>
            </a:r>
            <a:r>
              <a:rPr sz="1500" spc="-95" dirty="0">
                <a:latin typeface="Verdana"/>
                <a:cs typeface="Verdana"/>
              </a:rPr>
              <a:t> </a:t>
            </a:r>
            <a:r>
              <a:rPr sz="1500" spc="-10" dirty="0">
                <a:latin typeface="Verdana"/>
                <a:cs typeface="Verdana"/>
              </a:rPr>
              <a:t>actually</a:t>
            </a:r>
            <a:r>
              <a:rPr sz="1500" spc="-95" dirty="0">
                <a:latin typeface="Verdana"/>
                <a:cs typeface="Verdana"/>
              </a:rPr>
              <a:t> </a:t>
            </a:r>
            <a:r>
              <a:rPr sz="1500" spc="50" dirty="0">
                <a:latin typeface="Verdana"/>
                <a:cs typeface="Verdana"/>
              </a:rPr>
              <a:t>happened</a:t>
            </a:r>
            <a:r>
              <a:rPr sz="1500" spc="-100" dirty="0">
                <a:latin typeface="Verdana"/>
                <a:cs typeface="Verdana"/>
              </a:rPr>
              <a:t> </a:t>
            </a:r>
            <a:r>
              <a:rPr sz="1500" spc="-25" dirty="0">
                <a:latin typeface="Verdana"/>
                <a:cs typeface="Verdana"/>
              </a:rPr>
              <a:t>(did</a:t>
            </a:r>
            <a:r>
              <a:rPr sz="1500" spc="-100" dirty="0">
                <a:latin typeface="Verdana"/>
                <a:cs typeface="Verdana"/>
              </a:rPr>
              <a:t> </a:t>
            </a:r>
            <a:r>
              <a:rPr sz="1500" spc="-35" dirty="0">
                <a:latin typeface="Verdana"/>
                <a:cs typeface="Verdana"/>
              </a:rPr>
              <a:t>they</a:t>
            </a:r>
            <a:r>
              <a:rPr sz="1500" spc="-100" dirty="0">
                <a:latin typeface="Verdana"/>
                <a:cs typeface="Verdana"/>
              </a:rPr>
              <a:t> </a:t>
            </a:r>
            <a:r>
              <a:rPr sz="1500" spc="-10" dirty="0">
                <a:latin typeface="Verdana"/>
                <a:cs typeface="Verdana"/>
              </a:rPr>
              <a:t>reoffend?)</a:t>
            </a:r>
            <a:endParaRPr sz="1500" dirty="0">
              <a:latin typeface="Verdana"/>
              <a:cs typeface="Verdana"/>
            </a:endParaRPr>
          </a:p>
          <a:p>
            <a:pPr>
              <a:lnSpc>
                <a:spcPct val="100000"/>
              </a:lnSpc>
              <a:spcBef>
                <a:spcPts val="775"/>
              </a:spcBef>
            </a:pPr>
            <a:endParaRPr sz="1500" dirty="0">
              <a:latin typeface="Verdana"/>
              <a:cs typeface="Verdana"/>
            </a:endParaRPr>
          </a:p>
          <a:p>
            <a:pPr marL="12700">
              <a:lnSpc>
                <a:spcPct val="100000"/>
              </a:lnSpc>
            </a:pPr>
            <a:r>
              <a:rPr sz="1400" spc="-10" dirty="0">
                <a:latin typeface="Verdana"/>
                <a:cs typeface="Verdana"/>
              </a:rPr>
              <a:t>https://incidentdatabase.ai/cite/40/</a:t>
            </a:r>
            <a:endParaRPr sz="1400" dirty="0">
              <a:latin typeface="Verdana"/>
              <a:cs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711951"/>
          </a:xfrm>
          <a:prstGeom prst="rect">
            <a:avLst/>
          </a:prstGeom>
        </p:spPr>
      </p:pic>
      <p:sp>
        <p:nvSpPr>
          <p:cNvPr id="3" name="object 3"/>
          <p:cNvSpPr txBox="1">
            <a:spLocks noGrp="1"/>
          </p:cNvSpPr>
          <p:nvPr>
            <p:ph type="title"/>
          </p:nvPr>
        </p:nvSpPr>
        <p:spPr>
          <a:xfrm>
            <a:off x="381000" y="114300"/>
            <a:ext cx="4942205" cy="452120"/>
          </a:xfrm>
          <a:prstGeom prst="rect">
            <a:avLst/>
          </a:prstGeom>
        </p:spPr>
        <p:txBody>
          <a:bodyPr vert="horz" wrap="square" lIns="0" tIns="12700" rIns="0" bIns="0" rtlCol="0">
            <a:spAutoFit/>
          </a:bodyPr>
          <a:lstStyle/>
          <a:p>
            <a:pPr marL="12700">
              <a:lnSpc>
                <a:spcPct val="100000"/>
              </a:lnSpc>
              <a:spcBef>
                <a:spcPts val="100"/>
              </a:spcBef>
            </a:pPr>
            <a:r>
              <a:rPr spc="-180" dirty="0"/>
              <a:t>Bias </a:t>
            </a:r>
            <a:r>
              <a:rPr spc="-145" dirty="0"/>
              <a:t>in</a:t>
            </a:r>
            <a:r>
              <a:rPr spc="-170" dirty="0"/>
              <a:t> </a:t>
            </a:r>
            <a:r>
              <a:rPr spc="-45" dirty="0"/>
              <a:t>Data-</a:t>
            </a:r>
            <a:r>
              <a:rPr spc="-120" dirty="0"/>
              <a:t>Driven</a:t>
            </a:r>
            <a:r>
              <a:rPr spc="-175" dirty="0"/>
              <a:t> </a:t>
            </a:r>
            <a:r>
              <a:rPr spc="-55" dirty="0"/>
              <a:t>Decisions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0025">
              <a:lnSpc>
                <a:spcPts val="975"/>
              </a:lnSpc>
            </a:pPr>
            <a:fld id="{81D60167-4931-47E6-BA6A-407CBD079E47}" type="slidenum">
              <a:rPr spc="-25" dirty="0"/>
              <a:t>9</a:t>
            </a:fld>
            <a:endParaRPr spc="-25" dirty="0"/>
          </a:p>
        </p:txBody>
      </p:sp>
      <p:sp>
        <p:nvSpPr>
          <p:cNvPr id="4" name="object 4"/>
          <p:cNvSpPr txBox="1"/>
          <p:nvPr/>
        </p:nvSpPr>
        <p:spPr>
          <a:xfrm>
            <a:off x="457200" y="647700"/>
            <a:ext cx="7389495" cy="4460837"/>
          </a:xfrm>
          <a:prstGeom prst="rect">
            <a:avLst/>
          </a:prstGeom>
        </p:spPr>
        <p:txBody>
          <a:bodyPr vert="horz" wrap="square" lIns="0" tIns="109855" rIns="0" bIns="0" rtlCol="0">
            <a:spAutoFit/>
          </a:bodyPr>
          <a:lstStyle/>
          <a:p>
            <a:pPr marL="12700">
              <a:lnSpc>
                <a:spcPct val="100000"/>
              </a:lnSpc>
              <a:spcBef>
                <a:spcPts val="865"/>
              </a:spcBef>
            </a:pPr>
            <a:r>
              <a:rPr sz="1700" spc="-130" dirty="0">
                <a:latin typeface="Verdana"/>
                <a:cs typeface="Verdana"/>
              </a:rPr>
              <a:t>results</a:t>
            </a:r>
            <a:r>
              <a:rPr sz="1700" spc="-105" dirty="0">
                <a:latin typeface="Verdana"/>
                <a:cs typeface="Verdana"/>
              </a:rPr>
              <a:t> </a:t>
            </a:r>
            <a:r>
              <a:rPr sz="1700" dirty="0">
                <a:latin typeface="Verdana"/>
                <a:cs typeface="Verdana"/>
              </a:rPr>
              <a:t>of</a:t>
            </a:r>
            <a:r>
              <a:rPr sz="1700" spc="-100" dirty="0">
                <a:latin typeface="Verdana"/>
                <a:cs typeface="Verdana"/>
              </a:rPr>
              <a:t> </a:t>
            </a:r>
            <a:r>
              <a:rPr sz="1700" spc="-30" dirty="0">
                <a:latin typeface="Verdana"/>
                <a:cs typeface="Verdana"/>
              </a:rPr>
              <a:t>the</a:t>
            </a:r>
            <a:r>
              <a:rPr sz="1700" spc="-110" dirty="0">
                <a:latin typeface="Verdana"/>
                <a:cs typeface="Verdana"/>
              </a:rPr>
              <a:t> </a:t>
            </a:r>
            <a:r>
              <a:rPr sz="1700" spc="-10" dirty="0">
                <a:latin typeface="Verdana"/>
                <a:cs typeface="Verdana"/>
              </a:rPr>
              <a:t>study:</a:t>
            </a:r>
            <a:endParaRPr sz="1700" dirty="0">
              <a:latin typeface="Verdana"/>
              <a:cs typeface="Verdana"/>
            </a:endParaRPr>
          </a:p>
          <a:p>
            <a:pPr marL="184785" indent="-172085">
              <a:lnSpc>
                <a:spcPct val="100000"/>
              </a:lnSpc>
              <a:spcBef>
                <a:spcPts val="770"/>
              </a:spcBef>
              <a:buFont typeface="Arial MT"/>
              <a:buChar char="•"/>
              <a:tabLst>
                <a:tab pos="184785" algn="l"/>
              </a:tabLst>
            </a:pPr>
            <a:r>
              <a:rPr sz="1700" spc="-25" dirty="0">
                <a:latin typeface="Verdana"/>
                <a:cs typeface="Verdana"/>
              </a:rPr>
              <a:t>correctly</a:t>
            </a:r>
            <a:r>
              <a:rPr sz="1700" spc="-90" dirty="0">
                <a:latin typeface="Verdana"/>
                <a:cs typeface="Verdana"/>
              </a:rPr>
              <a:t> </a:t>
            </a:r>
            <a:r>
              <a:rPr sz="1700" spc="-30" dirty="0">
                <a:latin typeface="Verdana"/>
                <a:cs typeface="Verdana"/>
              </a:rPr>
              <a:t>predicts</a:t>
            </a:r>
            <a:r>
              <a:rPr sz="1700" spc="-80" dirty="0">
                <a:latin typeface="Verdana"/>
                <a:cs typeface="Verdana"/>
              </a:rPr>
              <a:t> </a:t>
            </a:r>
            <a:r>
              <a:rPr sz="1700" spc="-20" dirty="0">
                <a:latin typeface="Verdana"/>
                <a:cs typeface="Verdana"/>
              </a:rPr>
              <a:t>reoffending</a:t>
            </a:r>
            <a:r>
              <a:rPr sz="1700" spc="-80" dirty="0">
                <a:latin typeface="Verdana"/>
                <a:cs typeface="Verdana"/>
              </a:rPr>
              <a:t> </a:t>
            </a:r>
            <a:r>
              <a:rPr sz="1700" spc="-75" dirty="0">
                <a:latin typeface="Verdana"/>
                <a:cs typeface="Verdana"/>
              </a:rPr>
              <a:t>for</a:t>
            </a:r>
            <a:r>
              <a:rPr sz="1700" spc="-85" dirty="0">
                <a:latin typeface="Verdana"/>
                <a:cs typeface="Verdana"/>
              </a:rPr>
              <a:t> </a:t>
            </a:r>
            <a:r>
              <a:rPr sz="1700" dirty="0">
                <a:latin typeface="Verdana"/>
                <a:cs typeface="Verdana"/>
              </a:rPr>
              <a:t>black</a:t>
            </a:r>
            <a:r>
              <a:rPr sz="1700" spc="-95" dirty="0">
                <a:latin typeface="Verdana"/>
                <a:cs typeface="Verdana"/>
              </a:rPr>
              <a:t> </a:t>
            </a:r>
            <a:r>
              <a:rPr sz="1700" spc="55" dirty="0">
                <a:latin typeface="Verdana"/>
                <a:cs typeface="Verdana"/>
              </a:rPr>
              <a:t>and</a:t>
            </a:r>
            <a:r>
              <a:rPr sz="1700" spc="-85" dirty="0">
                <a:latin typeface="Verdana"/>
                <a:cs typeface="Verdana"/>
              </a:rPr>
              <a:t> </a:t>
            </a:r>
            <a:r>
              <a:rPr sz="1700" spc="-40" dirty="0">
                <a:latin typeface="Verdana"/>
                <a:cs typeface="Verdana"/>
              </a:rPr>
              <a:t>white</a:t>
            </a:r>
            <a:r>
              <a:rPr sz="1700" spc="-90" dirty="0">
                <a:latin typeface="Verdana"/>
                <a:cs typeface="Verdana"/>
              </a:rPr>
              <a:t> </a:t>
            </a:r>
            <a:r>
              <a:rPr sz="1700" dirty="0">
                <a:latin typeface="Verdana"/>
                <a:cs typeface="Verdana"/>
              </a:rPr>
              <a:t>at</a:t>
            </a:r>
            <a:r>
              <a:rPr sz="1700" spc="-90" dirty="0">
                <a:latin typeface="Verdana"/>
                <a:cs typeface="Verdana"/>
              </a:rPr>
              <a:t> </a:t>
            </a:r>
            <a:r>
              <a:rPr sz="1700" spc="-30" dirty="0">
                <a:latin typeface="Verdana"/>
                <a:cs typeface="Verdana"/>
              </a:rPr>
              <a:t>the</a:t>
            </a:r>
            <a:r>
              <a:rPr sz="1700" spc="-90" dirty="0">
                <a:latin typeface="Verdana"/>
                <a:cs typeface="Verdana"/>
              </a:rPr>
              <a:t> </a:t>
            </a:r>
            <a:r>
              <a:rPr sz="1700" spc="-20" dirty="0">
                <a:latin typeface="Verdana"/>
                <a:cs typeface="Verdana"/>
              </a:rPr>
              <a:t>same</a:t>
            </a:r>
            <a:r>
              <a:rPr sz="1700" spc="-95" dirty="0">
                <a:latin typeface="Verdana"/>
                <a:cs typeface="Verdana"/>
              </a:rPr>
              <a:t> </a:t>
            </a:r>
            <a:r>
              <a:rPr sz="1700" spc="-20" dirty="0">
                <a:latin typeface="Verdana"/>
                <a:cs typeface="Verdana"/>
              </a:rPr>
              <a:t>rate</a:t>
            </a:r>
            <a:endParaRPr sz="1700" dirty="0">
              <a:latin typeface="Verdana"/>
              <a:cs typeface="Verdana"/>
            </a:endParaRPr>
          </a:p>
          <a:p>
            <a:pPr marL="525780" lvl="1" indent="-170180">
              <a:lnSpc>
                <a:spcPct val="100000"/>
              </a:lnSpc>
              <a:spcBef>
                <a:spcPts val="345"/>
              </a:spcBef>
              <a:buFont typeface="Arial MT"/>
              <a:buChar char="•"/>
              <a:tabLst>
                <a:tab pos="525780" algn="l"/>
              </a:tabLst>
            </a:pPr>
            <a:r>
              <a:rPr sz="1500" spc="-20" dirty="0">
                <a:latin typeface="Verdana"/>
                <a:cs typeface="Verdana"/>
              </a:rPr>
              <a:t>same</a:t>
            </a:r>
            <a:r>
              <a:rPr sz="1500" spc="-85" dirty="0">
                <a:latin typeface="Verdana"/>
                <a:cs typeface="Verdana"/>
              </a:rPr>
              <a:t> </a:t>
            </a:r>
            <a:r>
              <a:rPr sz="1500" b="1" spc="-100" dirty="0">
                <a:latin typeface="Verdana"/>
                <a:cs typeface="Verdana"/>
              </a:rPr>
              <a:t>recall</a:t>
            </a:r>
            <a:r>
              <a:rPr sz="1500" b="1" spc="-70" dirty="0">
                <a:latin typeface="Verdana"/>
                <a:cs typeface="Verdana"/>
              </a:rPr>
              <a:t> </a:t>
            </a:r>
            <a:r>
              <a:rPr sz="1500" spc="-80" dirty="0">
                <a:latin typeface="Verdana"/>
                <a:cs typeface="Verdana"/>
              </a:rPr>
              <a:t>(true</a:t>
            </a:r>
            <a:r>
              <a:rPr sz="1500" spc="-85" dirty="0">
                <a:latin typeface="Verdana"/>
                <a:cs typeface="Verdana"/>
              </a:rPr>
              <a:t> </a:t>
            </a:r>
            <a:r>
              <a:rPr sz="1500" spc="-50" dirty="0">
                <a:latin typeface="Verdana"/>
                <a:cs typeface="Verdana"/>
              </a:rPr>
              <a:t>positive</a:t>
            </a:r>
            <a:r>
              <a:rPr sz="1500" spc="-85" dirty="0">
                <a:latin typeface="Verdana"/>
                <a:cs typeface="Verdana"/>
              </a:rPr>
              <a:t> </a:t>
            </a:r>
            <a:r>
              <a:rPr sz="1500" spc="-50" dirty="0">
                <a:latin typeface="Verdana"/>
                <a:cs typeface="Verdana"/>
              </a:rPr>
              <a:t>rate,</a:t>
            </a:r>
            <a:r>
              <a:rPr sz="1500" spc="-90" dirty="0">
                <a:latin typeface="Verdana"/>
                <a:cs typeface="Verdana"/>
              </a:rPr>
              <a:t> </a:t>
            </a:r>
            <a:r>
              <a:rPr sz="1500" spc="-10" dirty="0">
                <a:latin typeface="Verdana"/>
                <a:cs typeface="Verdana"/>
              </a:rPr>
              <a:t>sensitivity)</a:t>
            </a:r>
            <a:endParaRPr sz="1500" dirty="0">
              <a:latin typeface="Verdana"/>
              <a:cs typeface="Verdana"/>
            </a:endParaRPr>
          </a:p>
          <a:p>
            <a:pPr lvl="1">
              <a:lnSpc>
                <a:spcPct val="100000"/>
              </a:lnSpc>
              <a:buFont typeface="Arial MT"/>
              <a:buChar char="•"/>
            </a:pPr>
            <a:endParaRPr sz="1500" dirty="0">
              <a:latin typeface="Verdana"/>
              <a:cs typeface="Verdana"/>
            </a:endParaRPr>
          </a:p>
          <a:p>
            <a:pPr lvl="1">
              <a:lnSpc>
                <a:spcPct val="100000"/>
              </a:lnSpc>
              <a:spcBef>
                <a:spcPts val="65"/>
              </a:spcBef>
              <a:buFont typeface="Arial MT"/>
              <a:buChar char="•"/>
            </a:pPr>
            <a:endParaRPr sz="1500" dirty="0">
              <a:latin typeface="Verdana"/>
              <a:cs typeface="Verdana"/>
            </a:endParaRPr>
          </a:p>
          <a:p>
            <a:pPr marL="12700">
              <a:lnSpc>
                <a:spcPct val="100000"/>
              </a:lnSpc>
            </a:pPr>
            <a:r>
              <a:rPr sz="1700" spc="-20" dirty="0">
                <a:latin typeface="Verdana"/>
                <a:cs typeface="Verdana"/>
              </a:rPr>
              <a:t>but</a:t>
            </a:r>
            <a:r>
              <a:rPr sz="1700" spc="-114" dirty="0">
                <a:latin typeface="Verdana"/>
                <a:cs typeface="Verdana"/>
              </a:rPr>
              <a:t> </a:t>
            </a:r>
            <a:r>
              <a:rPr sz="1700" b="1" spc="-180" dirty="0">
                <a:latin typeface="Verdana"/>
                <a:cs typeface="Verdana"/>
              </a:rPr>
              <a:t>mistakes</a:t>
            </a:r>
            <a:r>
              <a:rPr sz="1700" b="1" spc="-95" dirty="0">
                <a:latin typeface="Verdana"/>
                <a:cs typeface="Verdana"/>
              </a:rPr>
              <a:t> </a:t>
            </a:r>
            <a:r>
              <a:rPr sz="1700" spc="-10" dirty="0">
                <a:latin typeface="Verdana"/>
                <a:cs typeface="Verdana"/>
              </a:rPr>
              <a:t>paint</a:t>
            </a:r>
            <a:r>
              <a:rPr sz="1700" spc="-114" dirty="0">
                <a:latin typeface="Verdana"/>
                <a:cs typeface="Verdana"/>
              </a:rPr>
              <a:t> </a:t>
            </a:r>
            <a:r>
              <a:rPr sz="1700" spc="130" dirty="0">
                <a:latin typeface="Verdana"/>
                <a:cs typeface="Verdana"/>
              </a:rPr>
              <a:t>a</a:t>
            </a:r>
            <a:r>
              <a:rPr sz="1700" spc="-114" dirty="0">
                <a:latin typeface="Verdana"/>
                <a:cs typeface="Verdana"/>
              </a:rPr>
              <a:t> </a:t>
            </a:r>
            <a:r>
              <a:rPr sz="1700" spc="-45" dirty="0">
                <a:latin typeface="Verdana"/>
                <a:cs typeface="Verdana"/>
              </a:rPr>
              <a:t>different</a:t>
            </a:r>
            <a:r>
              <a:rPr sz="1700" spc="-110" dirty="0">
                <a:latin typeface="Verdana"/>
                <a:cs typeface="Verdana"/>
              </a:rPr>
              <a:t> </a:t>
            </a:r>
            <a:r>
              <a:rPr sz="1700" spc="-10" dirty="0">
                <a:latin typeface="Verdana"/>
                <a:cs typeface="Verdana"/>
              </a:rPr>
              <a:t>picture:</a:t>
            </a:r>
            <a:endParaRPr sz="1700" dirty="0">
              <a:latin typeface="Verdana"/>
              <a:cs typeface="Verdana"/>
            </a:endParaRPr>
          </a:p>
          <a:p>
            <a:pPr marL="184785" indent="-172085">
              <a:lnSpc>
                <a:spcPct val="100000"/>
              </a:lnSpc>
              <a:spcBef>
                <a:spcPts val="745"/>
              </a:spcBef>
              <a:buFont typeface="Arial MT"/>
              <a:buChar char="•"/>
              <a:tabLst>
                <a:tab pos="184785" algn="l"/>
              </a:tabLst>
            </a:pPr>
            <a:r>
              <a:rPr sz="1700" spc="-20" dirty="0">
                <a:latin typeface="Verdana"/>
                <a:cs typeface="Verdana"/>
              </a:rPr>
              <a:t>blacks</a:t>
            </a:r>
            <a:r>
              <a:rPr sz="1700" spc="-95" dirty="0">
                <a:latin typeface="Verdana"/>
                <a:cs typeface="Verdana"/>
              </a:rPr>
              <a:t> </a:t>
            </a:r>
            <a:r>
              <a:rPr sz="1700" dirty="0">
                <a:latin typeface="Verdana"/>
                <a:cs typeface="Verdana"/>
              </a:rPr>
              <a:t>are</a:t>
            </a:r>
            <a:r>
              <a:rPr sz="1700" spc="-100" dirty="0">
                <a:latin typeface="Verdana"/>
                <a:cs typeface="Verdana"/>
              </a:rPr>
              <a:t> </a:t>
            </a:r>
            <a:r>
              <a:rPr sz="1700" spc="-55" dirty="0">
                <a:latin typeface="Verdana"/>
                <a:cs typeface="Verdana"/>
              </a:rPr>
              <a:t>almost</a:t>
            </a:r>
            <a:r>
              <a:rPr sz="1700" spc="-105" dirty="0">
                <a:latin typeface="Verdana"/>
                <a:cs typeface="Verdana"/>
              </a:rPr>
              <a:t> </a:t>
            </a:r>
            <a:r>
              <a:rPr sz="1700" b="1" spc="-145" dirty="0">
                <a:latin typeface="Verdana"/>
                <a:cs typeface="Verdana"/>
              </a:rPr>
              <a:t>twice</a:t>
            </a:r>
            <a:r>
              <a:rPr sz="1700" b="1" spc="-80" dirty="0">
                <a:latin typeface="Verdana"/>
                <a:cs typeface="Verdana"/>
              </a:rPr>
              <a:t> </a:t>
            </a:r>
            <a:r>
              <a:rPr sz="1700" b="1" spc="-160" dirty="0">
                <a:latin typeface="Verdana"/>
                <a:cs typeface="Verdana"/>
              </a:rPr>
              <a:t>as</a:t>
            </a:r>
            <a:r>
              <a:rPr sz="1700" b="1" spc="-80" dirty="0">
                <a:latin typeface="Verdana"/>
                <a:cs typeface="Verdana"/>
              </a:rPr>
              <a:t> </a:t>
            </a:r>
            <a:r>
              <a:rPr sz="1700" b="1" spc="-145" dirty="0">
                <a:latin typeface="Verdana"/>
                <a:cs typeface="Verdana"/>
              </a:rPr>
              <a:t>likely</a:t>
            </a:r>
            <a:r>
              <a:rPr sz="1700" b="1" spc="-75" dirty="0">
                <a:latin typeface="Verdana"/>
                <a:cs typeface="Verdana"/>
              </a:rPr>
              <a:t> </a:t>
            </a:r>
            <a:r>
              <a:rPr sz="1700" spc="-55" dirty="0">
                <a:latin typeface="Verdana"/>
                <a:cs typeface="Verdana"/>
              </a:rPr>
              <a:t>as</a:t>
            </a:r>
            <a:r>
              <a:rPr sz="1700" spc="-90" dirty="0">
                <a:latin typeface="Verdana"/>
                <a:cs typeface="Verdana"/>
              </a:rPr>
              <a:t> </a:t>
            </a:r>
            <a:r>
              <a:rPr sz="1700" spc="-75" dirty="0">
                <a:latin typeface="Verdana"/>
                <a:cs typeface="Verdana"/>
              </a:rPr>
              <a:t>whites</a:t>
            </a:r>
            <a:r>
              <a:rPr sz="1700" spc="-95" dirty="0">
                <a:latin typeface="Verdana"/>
                <a:cs typeface="Verdana"/>
              </a:rPr>
              <a:t> </a:t>
            </a:r>
            <a:r>
              <a:rPr sz="1700" spc="-10" dirty="0">
                <a:latin typeface="Verdana"/>
                <a:cs typeface="Verdana"/>
              </a:rPr>
              <a:t>to</a:t>
            </a:r>
            <a:r>
              <a:rPr sz="1700" spc="-95" dirty="0">
                <a:latin typeface="Verdana"/>
                <a:cs typeface="Verdana"/>
              </a:rPr>
              <a:t> </a:t>
            </a:r>
            <a:r>
              <a:rPr sz="1700" spc="90" dirty="0">
                <a:latin typeface="Verdana"/>
                <a:cs typeface="Verdana"/>
              </a:rPr>
              <a:t>be</a:t>
            </a:r>
            <a:r>
              <a:rPr sz="1700" spc="-100" dirty="0">
                <a:latin typeface="Verdana"/>
                <a:cs typeface="Verdana"/>
              </a:rPr>
              <a:t> </a:t>
            </a:r>
            <a:r>
              <a:rPr sz="1700" dirty="0">
                <a:latin typeface="Verdana"/>
                <a:cs typeface="Verdana"/>
              </a:rPr>
              <a:t>labeled</a:t>
            </a:r>
            <a:r>
              <a:rPr sz="1700" spc="-100" dirty="0">
                <a:latin typeface="Verdana"/>
                <a:cs typeface="Verdana"/>
              </a:rPr>
              <a:t> </a:t>
            </a:r>
            <a:r>
              <a:rPr sz="1700" spc="130" dirty="0">
                <a:latin typeface="Verdana"/>
                <a:cs typeface="Verdana"/>
              </a:rPr>
              <a:t>a</a:t>
            </a:r>
            <a:r>
              <a:rPr sz="1700" spc="-95" dirty="0">
                <a:latin typeface="Verdana"/>
                <a:cs typeface="Verdana"/>
              </a:rPr>
              <a:t> </a:t>
            </a:r>
            <a:r>
              <a:rPr sz="1700" b="1" spc="-170" dirty="0">
                <a:latin typeface="Verdana"/>
                <a:cs typeface="Verdana"/>
              </a:rPr>
              <a:t>higher</a:t>
            </a:r>
            <a:r>
              <a:rPr sz="1700" b="1" spc="-90" dirty="0">
                <a:latin typeface="Verdana"/>
                <a:cs typeface="Verdana"/>
              </a:rPr>
              <a:t> </a:t>
            </a:r>
            <a:r>
              <a:rPr sz="1700" b="1" spc="-120" dirty="0">
                <a:latin typeface="Verdana"/>
                <a:cs typeface="Verdana"/>
              </a:rPr>
              <a:t>risk</a:t>
            </a:r>
            <a:endParaRPr sz="1700" dirty="0">
              <a:latin typeface="Verdana"/>
              <a:cs typeface="Verdana"/>
            </a:endParaRPr>
          </a:p>
          <a:p>
            <a:pPr marL="184150">
              <a:lnSpc>
                <a:spcPct val="100000"/>
              </a:lnSpc>
              <a:spcBef>
                <a:spcPts val="70"/>
              </a:spcBef>
            </a:pPr>
            <a:r>
              <a:rPr sz="1700" spc="-20" dirty="0">
                <a:latin typeface="Verdana"/>
                <a:cs typeface="Verdana"/>
              </a:rPr>
              <a:t>but</a:t>
            </a:r>
            <a:r>
              <a:rPr sz="1700" spc="-105" dirty="0">
                <a:latin typeface="Verdana"/>
                <a:cs typeface="Verdana"/>
              </a:rPr>
              <a:t> </a:t>
            </a:r>
            <a:r>
              <a:rPr sz="1700" spc="-35" dirty="0">
                <a:latin typeface="Verdana"/>
                <a:cs typeface="Verdana"/>
              </a:rPr>
              <a:t>not</a:t>
            </a:r>
            <a:r>
              <a:rPr sz="1700" spc="-100" dirty="0">
                <a:latin typeface="Verdana"/>
                <a:cs typeface="Verdana"/>
              </a:rPr>
              <a:t> </a:t>
            </a:r>
            <a:r>
              <a:rPr sz="1700" spc="-10" dirty="0">
                <a:latin typeface="Verdana"/>
                <a:cs typeface="Verdana"/>
              </a:rPr>
              <a:t>actually</a:t>
            </a:r>
            <a:r>
              <a:rPr sz="1700" spc="-100" dirty="0">
                <a:latin typeface="Verdana"/>
                <a:cs typeface="Verdana"/>
              </a:rPr>
              <a:t> </a:t>
            </a:r>
            <a:r>
              <a:rPr sz="1700" spc="-10" dirty="0">
                <a:latin typeface="Verdana"/>
                <a:cs typeface="Verdana"/>
              </a:rPr>
              <a:t>reoffend</a:t>
            </a:r>
            <a:endParaRPr sz="1700" dirty="0">
              <a:latin typeface="Verdana"/>
              <a:cs typeface="Verdana"/>
            </a:endParaRPr>
          </a:p>
          <a:p>
            <a:pPr marL="525780" lvl="1" indent="-170180">
              <a:lnSpc>
                <a:spcPct val="100000"/>
              </a:lnSpc>
              <a:spcBef>
                <a:spcPts val="370"/>
              </a:spcBef>
              <a:buFont typeface="Arial MT"/>
              <a:buChar char="•"/>
              <a:tabLst>
                <a:tab pos="525780" algn="l"/>
              </a:tabLst>
            </a:pPr>
            <a:r>
              <a:rPr sz="1500" spc="-30" dirty="0">
                <a:latin typeface="Verdana"/>
                <a:cs typeface="Verdana"/>
              </a:rPr>
              <a:t>more</a:t>
            </a:r>
            <a:r>
              <a:rPr sz="1500" spc="-95" dirty="0">
                <a:latin typeface="Verdana"/>
                <a:cs typeface="Verdana"/>
              </a:rPr>
              <a:t> </a:t>
            </a:r>
            <a:r>
              <a:rPr sz="1500" b="1" spc="-140" dirty="0">
                <a:latin typeface="Verdana"/>
                <a:cs typeface="Verdana"/>
              </a:rPr>
              <a:t>false</a:t>
            </a:r>
            <a:r>
              <a:rPr sz="1500" b="1" spc="-65" dirty="0">
                <a:latin typeface="Verdana"/>
                <a:cs typeface="Verdana"/>
              </a:rPr>
              <a:t> </a:t>
            </a:r>
            <a:r>
              <a:rPr sz="1500" b="1" spc="-150" dirty="0">
                <a:latin typeface="Verdana"/>
                <a:cs typeface="Verdana"/>
              </a:rPr>
              <a:t>positives</a:t>
            </a:r>
            <a:r>
              <a:rPr sz="1500" b="1" spc="-75" dirty="0">
                <a:latin typeface="Verdana"/>
                <a:cs typeface="Verdana"/>
              </a:rPr>
              <a:t> </a:t>
            </a:r>
            <a:r>
              <a:rPr sz="1500" spc="-65" dirty="0">
                <a:latin typeface="Verdana"/>
                <a:cs typeface="Verdana"/>
              </a:rPr>
              <a:t>for</a:t>
            </a:r>
            <a:r>
              <a:rPr sz="1500" spc="-100" dirty="0">
                <a:latin typeface="Verdana"/>
                <a:cs typeface="Verdana"/>
              </a:rPr>
              <a:t> </a:t>
            </a:r>
            <a:r>
              <a:rPr sz="1500" spc="-10" dirty="0">
                <a:latin typeface="Verdana"/>
                <a:cs typeface="Verdana"/>
              </a:rPr>
              <a:t>blacks</a:t>
            </a:r>
            <a:endParaRPr sz="1500" dirty="0">
              <a:latin typeface="Verdana"/>
              <a:cs typeface="Verdana"/>
            </a:endParaRPr>
          </a:p>
          <a:p>
            <a:pPr marL="184150" marR="236854" indent="-171450">
              <a:lnSpc>
                <a:spcPts val="2020"/>
              </a:lnSpc>
              <a:spcBef>
                <a:spcPts val="865"/>
              </a:spcBef>
              <a:buFont typeface="Arial MT"/>
              <a:buChar char="•"/>
              <a:tabLst>
                <a:tab pos="184150" algn="l"/>
              </a:tabLst>
            </a:pPr>
            <a:r>
              <a:rPr sz="1700" dirty="0">
                <a:latin typeface="Verdana"/>
                <a:cs typeface="Verdana"/>
              </a:rPr>
              <a:t>black</a:t>
            </a:r>
            <a:r>
              <a:rPr sz="1700" spc="-90" dirty="0">
                <a:latin typeface="Verdana"/>
                <a:cs typeface="Verdana"/>
              </a:rPr>
              <a:t> </a:t>
            </a:r>
            <a:r>
              <a:rPr sz="1700" dirty="0">
                <a:latin typeface="Verdana"/>
                <a:cs typeface="Verdana"/>
              </a:rPr>
              <a:t>are</a:t>
            </a:r>
            <a:r>
              <a:rPr sz="1700" spc="-85" dirty="0">
                <a:latin typeface="Verdana"/>
                <a:cs typeface="Verdana"/>
              </a:rPr>
              <a:t> </a:t>
            </a:r>
            <a:r>
              <a:rPr sz="1700" b="1" spc="-140" dirty="0">
                <a:latin typeface="Verdana"/>
                <a:cs typeface="Verdana"/>
              </a:rPr>
              <a:t>much</a:t>
            </a:r>
            <a:r>
              <a:rPr sz="1700" b="1" spc="-60" dirty="0">
                <a:latin typeface="Verdana"/>
                <a:cs typeface="Verdana"/>
              </a:rPr>
              <a:t> </a:t>
            </a:r>
            <a:r>
              <a:rPr sz="1700" b="1" spc="-200" dirty="0">
                <a:latin typeface="Verdana"/>
                <a:cs typeface="Verdana"/>
              </a:rPr>
              <a:t>less</a:t>
            </a:r>
            <a:r>
              <a:rPr sz="1700" b="1" spc="-65" dirty="0">
                <a:latin typeface="Verdana"/>
                <a:cs typeface="Verdana"/>
              </a:rPr>
              <a:t> </a:t>
            </a:r>
            <a:r>
              <a:rPr sz="1700" b="1" spc="-145" dirty="0">
                <a:latin typeface="Verdana"/>
                <a:cs typeface="Verdana"/>
              </a:rPr>
              <a:t>likely</a:t>
            </a:r>
            <a:r>
              <a:rPr sz="1700" b="1" spc="-55" dirty="0">
                <a:latin typeface="Verdana"/>
                <a:cs typeface="Verdana"/>
              </a:rPr>
              <a:t> </a:t>
            </a:r>
            <a:r>
              <a:rPr sz="1700" spc="-10" dirty="0">
                <a:latin typeface="Verdana"/>
                <a:cs typeface="Verdana"/>
              </a:rPr>
              <a:t>than</a:t>
            </a:r>
            <a:r>
              <a:rPr sz="1700" spc="-80" dirty="0">
                <a:latin typeface="Verdana"/>
                <a:cs typeface="Verdana"/>
              </a:rPr>
              <a:t> </a:t>
            </a:r>
            <a:r>
              <a:rPr sz="1700" spc="-70" dirty="0">
                <a:latin typeface="Verdana"/>
                <a:cs typeface="Verdana"/>
              </a:rPr>
              <a:t>whites</a:t>
            </a:r>
            <a:r>
              <a:rPr sz="1700" spc="-75" dirty="0">
                <a:latin typeface="Verdana"/>
                <a:cs typeface="Verdana"/>
              </a:rPr>
              <a:t> </a:t>
            </a:r>
            <a:r>
              <a:rPr sz="1700" spc="-20" dirty="0">
                <a:latin typeface="Verdana"/>
                <a:cs typeface="Verdana"/>
              </a:rPr>
              <a:t>to</a:t>
            </a:r>
            <a:r>
              <a:rPr sz="1700" spc="-85" dirty="0">
                <a:latin typeface="Verdana"/>
                <a:cs typeface="Verdana"/>
              </a:rPr>
              <a:t> </a:t>
            </a:r>
            <a:r>
              <a:rPr sz="1700" spc="90" dirty="0">
                <a:latin typeface="Verdana"/>
                <a:cs typeface="Verdana"/>
              </a:rPr>
              <a:t>be</a:t>
            </a:r>
            <a:r>
              <a:rPr sz="1700" spc="-85" dirty="0">
                <a:latin typeface="Verdana"/>
                <a:cs typeface="Verdana"/>
              </a:rPr>
              <a:t> </a:t>
            </a:r>
            <a:r>
              <a:rPr sz="1700" dirty="0">
                <a:latin typeface="Verdana"/>
                <a:cs typeface="Verdana"/>
              </a:rPr>
              <a:t>labeled</a:t>
            </a:r>
            <a:r>
              <a:rPr sz="1700" spc="-85" dirty="0">
                <a:latin typeface="Verdana"/>
                <a:cs typeface="Verdana"/>
              </a:rPr>
              <a:t> </a:t>
            </a:r>
            <a:r>
              <a:rPr sz="1700" b="1" spc="-190" dirty="0">
                <a:latin typeface="Verdana"/>
                <a:cs typeface="Verdana"/>
              </a:rPr>
              <a:t>lower</a:t>
            </a:r>
            <a:r>
              <a:rPr sz="1700" b="1" spc="-75" dirty="0">
                <a:latin typeface="Verdana"/>
                <a:cs typeface="Verdana"/>
              </a:rPr>
              <a:t> </a:t>
            </a:r>
            <a:r>
              <a:rPr sz="1700" b="1" spc="-225" dirty="0">
                <a:latin typeface="Verdana"/>
                <a:cs typeface="Verdana"/>
              </a:rPr>
              <a:t>risk</a:t>
            </a:r>
            <a:r>
              <a:rPr sz="1700" spc="-225" dirty="0">
                <a:latin typeface="Verdana"/>
                <a:cs typeface="Verdana"/>
              </a:rPr>
              <a:t>,</a:t>
            </a:r>
            <a:r>
              <a:rPr sz="1700" spc="-75" dirty="0">
                <a:latin typeface="Verdana"/>
                <a:cs typeface="Verdana"/>
              </a:rPr>
              <a:t> </a:t>
            </a:r>
            <a:r>
              <a:rPr sz="1700" spc="-25" dirty="0">
                <a:latin typeface="Verdana"/>
                <a:cs typeface="Verdana"/>
              </a:rPr>
              <a:t>but </a:t>
            </a:r>
            <a:r>
              <a:rPr sz="1700" spc="-10" dirty="0">
                <a:latin typeface="Verdana"/>
                <a:cs typeface="Verdana"/>
              </a:rPr>
              <a:t>actually</a:t>
            </a:r>
            <a:r>
              <a:rPr sz="1700" spc="-80" dirty="0">
                <a:latin typeface="Verdana"/>
                <a:cs typeface="Verdana"/>
              </a:rPr>
              <a:t> </a:t>
            </a:r>
            <a:r>
              <a:rPr sz="1700" spc="-10" dirty="0">
                <a:latin typeface="Verdana"/>
                <a:cs typeface="Verdana"/>
              </a:rPr>
              <a:t>reoffend</a:t>
            </a:r>
            <a:endParaRPr sz="1700" dirty="0">
              <a:latin typeface="Verdana"/>
              <a:cs typeface="Verdana"/>
            </a:endParaRPr>
          </a:p>
          <a:p>
            <a:pPr marL="525780" lvl="1" indent="-170180">
              <a:lnSpc>
                <a:spcPct val="100000"/>
              </a:lnSpc>
              <a:spcBef>
                <a:spcPts val="375"/>
              </a:spcBef>
              <a:buFont typeface="Arial MT"/>
              <a:buChar char="•"/>
              <a:tabLst>
                <a:tab pos="525780" algn="l"/>
              </a:tabLst>
            </a:pPr>
            <a:r>
              <a:rPr sz="1500" spc="-120" dirty="0">
                <a:latin typeface="Verdana"/>
                <a:cs typeface="Verdana"/>
              </a:rPr>
              <a:t>less</a:t>
            </a:r>
            <a:r>
              <a:rPr sz="1500" spc="-90" dirty="0">
                <a:latin typeface="Verdana"/>
                <a:cs typeface="Verdana"/>
              </a:rPr>
              <a:t> </a:t>
            </a:r>
            <a:r>
              <a:rPr sz="1500" b="1" spc="-140" dirty="0">
                <a:latin typeface="Verdana"/>
                <a:cs typeface="Verdana"/>
              </a:rPr>
              <a:t>false</a:t>
            </a:r>
            <a:r>
              <a:rPr sz="1500" b="1" spc="-65" dirty="0">
                <a:latin typeface="Verdana"/>
                <a:cs typeface="Verdana"/>
              </a:rPr>
              <a:t> </a:t>
            </a:r>
            <a:r>
              <a:rPr sz="1500" b="1" spc="-125" dirty="0">
                <a:latin typeface="Verdana"/>
                <a:cs typeface="Verdana"/>
              </a:rPr>
              <a:t>negatives</a:t>
            </a:r>
            <a:r>
              <a:rPr sz="1500" b="1" spc="-70" dirty="0">
                <a:latin typeface="Verdana"/>
                <a:cs typeface="Verdana"/>
              </a:rPr>
              <a:t> </a:t>
            </a:r>
            <a:r>
              <a:rPr sz="1500" spc="-65" dirty="0">
                <a:latin typeface="Verdana"/>
                <a:cs typeface="Verdana"/>
              </a:rPr>
              <a:t>for</a:t>
            </a:r>
            <a:r>
              <a:rPr sz="1500" spc="-95" dirty="0">
                <a:latin typeface="Verdana"/>
                <a:cs typeface="Verdana"/>
              </a:rPr>
              <a:t> </a:t>
            </a:r>
            <a:r>
              <a:rPr sz="1500" spc="-10" dirty="0">
                <a:latin typeface="Verdana"/>
                <a:cs typeface="Verdana"/>
              </a:rPr>
              <a:t>blacks</a:t>
            </a:r>
            <a:endParaRPr lang="en-US" sz="1500" spc="-10" dirty="0">
              <a:latin typeface="Verdana"/>
              <a:cs typeface="Verdana"/>
            </a:endParaRPr>
          </a:p>
          <a:p>
            <a:pPr marL="525780" lvl="1" indent="-170180">
              <a:lnSpc>
                <a:spcPct val="100000"/>
              </a:lnSpc>
              <a:spcBef>
                <a:spcPts val="375"/>
              </a:spcBef>
              <a:buFont typeface="Arial MT"/>
              <a:buChar char="•"/>
              <a:tabLst>
                <a:tab pos="525780" algn="l"/>
              </a:tabLst>
            </a:pPr>
            <a:endParaRPr lang="en-US" sz="1500" spc="-10" dirty="0">
              <a:latin typeface="Verdana"/>
              <a:cs typeface="Verdana"/>
            </a:endParaRPr>
          </a:p>
          <a:p>
            <a:pPr marL="12700">
              <a:lnSpc>
                <a:spcPct val="100000"/>
              </a:lnSpc>
              <a:spcBef>
                <a:spcPts val="700"/>
              </a:spcBef>
              <a:tabLst>
                <a:tab pos="182880" algn="l"/>
              </a:tabLst>
            </a:pPr>
            <a:r>
              <a:rPr lang="en-US" sz="1600" spc="-35" dirty="0" err="1">
                <a:latin typeface="Verdana"/>
                <a:cs typeface="Verdana"/>
              </a:rPr>
              <a:t>i.e</a:t>
            </a:r>
            <a:r>
              <a:rPr lang="en-US" sz="1600" spc="-35" dirty="0">
                <a:latin typeface="Verdana"/>
                <a:cs typeface="Verdana"/>
              </a:rPr>
              <a:t> it was observed that system was having </a:t>
            </a:r>
            <a:r>
              <a:rPr lang="en-US" sz="1600" b="1" spc="-200" dirty="0">
                <a:latin typeface="Verdana"/>
                <a:cs typeface="Verdana"/>
              </a:rPr>
              <a:t>discrimination</a:t>
            </a:r>
            <a:r>
              <a:rPr lang="en-US" sz="1600" b="1" spc="-55" dirty="0">
                <a:latin typeface="Verdana"/>
                <a:cs typeface="Verdana"/>
              </a:rPr>
              <a:t> </a:t>
            </a:r>
            <a:r>
              <a:rPr lang="en-US" sz="1600" b="1" spc="-185" dirty="0">
                <a:latin typeface="Verdana"/>
                <a:cs typeface="Verdana"/>
              </a:rPr>
              <a:t>against</a:t>
            </a:r>
            <a:r>
              <a:rPr lang="en-US" sz="1600" b="1" spc="-55" dirty="0">
                <a:latin typeface="Verdana"/>
                <a:cs typeface="Verdana"/>
              </a:rPr>
              <a:t> </a:t>
            </a:r>
            <a:r>
              <a:rPr lang="en-US" sz="1600" b="1" spc="-10" dirty="0">
                <a:latin typeface="Verdana"/>
                <a:cs typeface="Verdana"/>
              </a:rPr>
              <a:t>blacks</a:t>
            </a:r>
            <a:endParaRPr lang="en-US" sz="1600" dirty="0">
              <a:latin typeface="Verdana"/>
              <a:cs typeface="Verdana"/>
            </a:endParaRPr>
          </a:p>
          <a:p>
            <a:pPr marL="525780" lvl="1" indent="-170180">
              <a:lnSpc>
                <a:spcPct val="100000"/>
              </a:lnSpc>
              <a:spcBef>
                <a:spcPts val="375"/>
              </a:spcBef>
              <a:buFont typeface="Arial MT"/>
              <a:buChar char="•"/>
              <a:tabLst>
                <a:tab pos="525780" algn="l"/>
              </a:tabLst>
            </a:pPr>
            <a:endParaRPr sz="1500"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1142</TotalTime>
  <Words>3505</Words>
  <Application>Microsoft Office PowerPoint</Application>
  <PresentationFormat>On-screen Show (16:10)</PresentationFormat>
  <Paragraphs>778</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Arial MT</vt:lpstr>
      <vt:lpstr>Calibri</vt:lpstr>
      <vt:lpstr>Cambria Math</vt:lpstr>
      <vt:lpstr>Google Sans</vt:lpstr>
      <vt:lpstr>Times New Roman</vt:lpstr>
      <vt:lpstr>Verdana</vt:lpstr>
      <vt:lpstr>Wingdings</vt:lpstr>
      <vt:lpstr>Office Theme</vt:lpstr>
      <vt:lpstr>INFO-H420 Management of Data Science and Business Workflows</vt:lpstr>
      <vt:lpstr>PowerPoint Presentation</vt:lpstr>
      <vt:lpstr>Responsible Data Science</vt:lpstr>
      <vt:lpstr>Responsible AI/ML/Data Science</vt:lpstr>
      <vt:lpstr>Irresponsible AI</vt:lpstr>
      <vt:lpstr>Ethical Principles</vt:lpstr>
      <vt:lpstr>Fairness</vt:lpstr>
      <vt:lpstr>Bias in Data-Driven Decisions</vt:lpstr>
      <vt:lpstr>Bias in Data-Driven Decisions</vt:lpstr>
      <vt:lpstr>Algorithmic Decisions</vt:lpstr>
      <vt:lpstr>What is Fairness?</vt:lpstr>
      <vt:lpstr>What is Fairness?</vt:lpstr>
      <vt:lpstr>Algorithmic Fairness</vt:lpstr>
      <vt:lpstr>Group vs Individual Fairness</vt:lpstr>
      <vt:lpstr>Classification based on Tasks</vt:lpstr>
      <vt:lpstr>Fairness in Classification</vt:lpstr>
      <vt:lpstr>Classification</vt:lpstr>
      <vt:lpstr>How should we set the threshold?</vt:lpstr>
      <vt:lpstr>How about now?</vt:lpstr>
      <vt:lpstr>How should we set the threshold?</vt:lpstr>
      <vt:lpstr>PowerPoint Presentation</vt:lpstr>
      <vt:lpstr>Two groups: Blue and Orange</vt:lpstr>
      <vt:lpstr>Equal Treatment (Color-Blindness)</vt:lpstr>
      <vt:lpstr>Equal Treatment (Color-Blindness)</vt:lpstr>
      <vt:lpstr>Equal Treatment (Color-Blindness)</vt:lpstr>
      <vt:lpstr>Group (Demographic/Statistical) Parity</vt:lpstr>
      <vt:lpstr>Group (Demographic/Statistical) Parity</vt:lpstr>
      <vt:lpstr>Group (Demographic/Statistical) Parity</vt:lpstr>
      <vt:lpstr>Equal Opportunity</vt:lpstr>
      <vt:lpstr>Equal Opportunity</vt:lpstr>
      <vt:lpstr>Fairness Notions</vt:lpstr>
      <vt:lpstr>Fairness in Ranking</vt:lpstr>
      <vt:lpstr>Ranking</vt:lpstr>
      <vt:lpstr>Group Parity</vt:lpstr>
      <vt:lpstr>Group Parity</vt:lpstr>
      <vt:lpstr>Exposure in rankings</vt:lpstr>
      <vt:lpstr>Fairness of Exposure</vt:lpstr>
      <vt:lpstr>Fairness of Exposure</vt:lpstr>
      <vt:lpstr>Fairness of Exposure</vt:lpstr>
      <vt:lpstr>Fairness in Recommendations</vt:lpstr>
      <vt:lpstr>What are recommender systems?</vt:lpstr>
      <vt:lpstr>Stakeholders in recommender systems</vt:lpstr>
      <vt:lpstr>Fairness in recommendations</vt:lpstr>
      <vt:lpstr>Taxonomy of fairness definitions in recommenders</vt:lpstr>
      <vt:lpstr>Accuracy in recommender systems</vt:lpstr>
      <vt:lpstr>Fairness of accuracy for consumers</vt:lpstr>
      <vt:lpstr>Fairness of accuracy for producers</vt:lpstr>
      <vt:lpstr>Fairness of exposure for consumers</vt:lpstr>
      <vt:lpstr>Fairness of exposure for producers</vt:lpstr>
      <vt:lpstr>How to Achieve Fairness</vt:lpstr>
      <vt:lpstr>How to Achieve Fairness</vt:lpstr>
      <vt:lpstr>Post-Processing for Group Parity in Ranking</vt:lpstr>
      <vt:lpstr>Post-Processing for Fair Exposure in Ranking</vt:lpstr>
      <vt:lpstr>Post-Processing for Ranking</vt:lpstr>
      <vt:lpstr>Other Fairness Challenges</vt:lpstr>
      <vt:lpstr>Continuous Protected Attributes</vt:lpstr>
      <vt:lpstr>Continuous Protected Attributes</vt:lpstr>
      <vt:lpstr>Continuous Protected Attributes</vt:lpstr>
      <vt:lpstr>Location Fairness</vt:lpstr>
      <vt:lpstr>Discover Unfairness via Explanations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INFO-H420 Management of Data Science and Business Workflows</dc:title>
  <cp:lastModifiedBy>LENOVO</cp:lastModifiedBy>
  <cp:revision>8</cp:revision>
  <dcterms:created xsi:type="dcterms:W3CDTF">2023-11-26T16:55:33Z</dcterms:created>
  <dcterms:modified xsi:type="dcterms:W3CDTF">2023-11-27T18:13:39Z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2023-11-24T00:00:00Z</vt:filetime>
  </property>
  <property fmtid="{D5CDD505-2E9C-101B-9397-08002B2CF9AE}" pid="3" name="LastSaved">
    <vt:filetime>2023-11-26T00:00:00Z</vt:filetime>
  </property>
  <property fmtid="{D5CDD505-2E9C-101B-9397-08002B2CF9AE}" pid="4" name="Producer">
    <vt:lpwstr>macOS Version 14.1.1 (Build 23B81) Quartz PDFContext</vt:lpwstr>
  </property>
</Properties>
</file>